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66" r:id="rId3"/>
    <p:sldId id="284" r:id="rId4"/>
    <p:sldId id="280" r:id="rId5"/>
    <p:sldId id="258" r:id="rId6"/>
    <p:sldId id="287" r:id="rId7"/>
    <p:sldId id="294" r:id="rId8"/>
    <p:sldId id="288" r:id="rId9"/>
    <p:sldId id="293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5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4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8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05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 shot the linear regression results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Soda size = 1 can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</a:t>
            </a:r>
            <a:r>
              <a:rPr lang="en-US">
                <a:sym typeface="Wingdings" panose="05000000000000000000" pitchFamily="2" charset="2"/>
              </a:rPr>
              <a:t>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Difficulties – API </a:t>
            </a:r>
            <a:r>
              <a:rPr lang="en-US" dirty="0">
                <a:sym typeface="Wingdings" panose="05000000000000000000" pitchFamily="2" charset="2"/>
              </a:rPr>
              <a:t> Kapil to fill 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Questions – How it has impacts on other disease, how it relates to age, does having a healthy lifestyle affect it?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649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89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7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FIND ANOTHER PICTURE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91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5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ash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Global Sugar Intake Analysis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CAITLaN</a:t>
            </a:r>
            <a:r>
              <a:rPr lang="en-US" dirty="0"/>
              <a:t>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hassan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IS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4945001" y="4889887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19" y="442708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1" cap="all" spc="200">
                <a:solidFill>
                  <a:srgbClr val="FFFFFF"/>
                </a:solidFill>
              </a:rPr>
              <a:t>HOW HAS THE AVERAGE SUGAR INTAKE CHANGED OVERTIME?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08" y="356923"/>
            <a:ext cx="7105687" cy="3872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5024630" y="4534777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429" y="505341"/>
            <a:ext cx="8175695" cy="268481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32" y="3667844"/>
            <a:ext cx="8183360" cy="25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WHAT IS THE CORRELATION BETWEEN INCOME AND SUGAR INTAKE?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B1F6C7-9901-4B13-A95C-CABC6A279646}"/>
              </a:ext>
            </a:extLst>
          </p:cNvPr>
          <p:cNvSpPr txBox="1">
            <a:spLocks/>
          </p:cNvSpPr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0.54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average income increases as sugar consumption increases.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25F914-1A6A-42C7-9EC9-1D1DDD30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142" y="3986977"/>
            <a:ext cx="6660457" cy="3657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4DDA7B-FB1E-4D81-B048-247A86ED83B2}"/>
              </a:ext>
            </a:extLst>
          </p:cNvPr>
          <p:cNvSpPr txBox="1"/>
          <p:nvPr/>
        </p:nvSpPr>
        <p:spPr>
          <a:xfrm>
            <a:off x="5382142" y="4583255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Income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EE14FD5-4E85-4634-A08B-9E125A5B1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70" y="43425"/>
            <a:ext cx="5850193" cy="39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IS THERE A CORRELATION BETWEEN SUGAR INTAKE AND OBESITY?</a:t>
            </a:r>
            <a:endParaRPr lang="en-CA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Did an average of the income over the years between 2002-2013.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38CB3A0-8B4C-4F9D-8B53-1F4AE6A93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219" y="317393"/>
            <a:ext cx="5487650" cy="36584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4220B-FEF3-42A6-BC49-0D23FA244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70" y="4072220"/>
            <a:ext cx="6332769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SUGAR INTAKE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878300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F93B-FC2D-4E8E-B439-712257F6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51" y="4315522"/>
            <a:ext cx="6881456" cy="48772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9C94B16-C386-426B-B618-CBF63FA22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193" y="61100"/>
            <a:ext cx="5769523" cy="38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WHAT ARE THE TOP 5 PURCHASED GROCERY ITEMS IN THE COUNTRY WITH THE HIGHEST SUGAR INTAKE?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76C6323-DF8F-4D01-87E1-EB768400D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Aside from the basic food products like Whole Milk, Other Vegetables, Rolls/Buns and Yogurt,  Americans purchase a lot of sodas.</a:t>
            </a:r>
          </a:p>
          <a:p>
            <a:r>
              <a:rPr lang="en-US" dirty="0">
                <a:solidFill>
                  <a:srgbClr val="FFFFFF"/>
                </a:solidFill>
              </a:rPr>
              <a:t>Based on the results, soda is high in sugar content.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971FEA-34CB-4F31-8183-457E7FE3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5" y="485964"/>
            <a:ext cx="4471286" cy="3152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A0B583-177B-4B4B-9703-4FE58C2F12BB}"/>
              </a:ext>
            </a:extLst>
          </p:cNvPr>
          <p:cNvSpPr txBox="1"/>
          <p:nvPr/>
        </p:nvSpPr>
        <p:spPr>
          <a:xfrm>
            <a:off x="4596542" y="3964688"/>
            <a:ext cx="58501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Grocery data CSV files.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Groupby</a:t>
            </a:r>
            <a:r>
              <a:rPr lang="en-US" sz="1200" dirty="0"/>
              <a:t> Item List to get a count of the most purchased product.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to ensure the data is accurate.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bar graph.</a:t>
            </a:r>
          </a:p>
          <a:p>
            <a:pPr marL="342900" indent="-342900">
              <a:buAutoNum type="arabicPeriod"/>
            </a:pPr>
            <a:r>
              <a:rPr lang="en-US" sz="1200" dirty="0"/>
              <a:t>Pulled the API from Fat Secret to get the sugar contents of the products.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API was reviewed and generic product were chosen for each item.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60ACF-59AE-46F4-9B75-327BEA60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247" y="258748"/>
            <a:ext cx="3913442" cy="3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/>
              <a:t>DISCUSSIONS AND FINDINGS</a:t>
            </a:r>
            <a:endParaRPr lang="en-CA" b="1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8" r="2183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969213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Increase intake in sugar consumption over the last decade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Lower income households consumes more sugar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High sugar consumption can lead to health impacts like obesity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US is the country with the highest consumption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Bad dental health is not correlated to sugar intake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Malta and Switzerland are in the top 3 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3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Need to be aware of your sugar intake to maintain a healthy lifestyle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Unhealthy items are lower priced than healthy/organic products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Increasing sugar intake will have negative health impacts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6491190" cy="414763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Data Collection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Difficulties finding recent data and dataset within the same year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Used more outdated sets then we would have liked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standardization with nutrition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 data types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a product that represent a grocery category</a:t>
            </a:r>
          </a:p>
          <a:p>
            <a:pPr marL="20116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Focusing on the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intake is a broad topic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narrowed down to the specific factors to look for the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BF6574-3168-4FCC-A0C3-A041CFF86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27395" cy="6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GUIDELINES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070" y="695918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Core Message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Define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Exploration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Cleanup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Data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Discussion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Challenges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Additional Findings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Questions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ADDITIONAL RESEARCH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 Sugar Intake on more Diseases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Sugar Intake by Demographics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Accessibility’s Impact on Sugar Intake</a:t>
            </a:r>
          </a:p>
          <a:p>
            <a:pPr marL="384048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Legislation Impact on Sugar Intake</a:t>
            </a:r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D57FE-8B4D-4E79-AD06-4D6D2AA3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800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dirty="0"/>
              <a:t>Maximum Amount of Added Sugar to Eat per Day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Men: 37.5 grams or 9 teaspoons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 Women: 25 grams or 6 teaspoons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1200" i="1" dirty="0"/>
              <a:t>* American Heart Association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CORE MESSAGE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i="1" dirty="0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Upon reading this article, we wondered what the global average daily sugar consumption and the impacts it has on our health.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DEFINE THE PROJECT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average daily intake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Is there a correlation between sugar intake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/>
              <a:t>What are the top 5 purchased grocery items in the country with the highest sugar intake? For these 5 top items, what is their sugar content?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b="1" dirty="0"/>
              <a:t>SUMMARY OF FINDINGS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Overall, sugar consumption has been increasing globally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the highest sugar intake country for 2011-2013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has been well above the global average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 grocery data indicates that soda is one of the highest purchased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lower the income, the higher the sugar intake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higher the sugar intake, the higher the obesity rate</a:t>
            </a:r>
          </a:p>
          <a:p>
            <a:pPr marL="201168" lvl="1" indent="0">
              <a:buNone/>
            </a:pPr>
            <a:endParaRPr lang="en-CA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27F904-CB55-45BC-B660-9E50521D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b="1" dirty="0"/>
              <a:t>DATA EXPLORATION</a:t>
            </a:r>
            <a:endParaRPr lang="en-CA" b="1" dirty="0"/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D5AE3E7C-14C6-4B2C-B393-4C13F5AD4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3873" cy="634504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D13B08-296C-49C6-96D9-F6D7F4B4719C}"/>
              </a:ext>
            </a:extLst>
          </p:cNvPr>
          <p:cNvSpPr/>
          <p:nvPr/>
        </p:nvSpPr>
        <p:spPr>
          <a:xfrm>
            <a:off x="7542870" y="3725418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78D19-0D4B-4E01-A4C5-BCB7C3366B1E}"/>
              </a:ext>
            </a:extLst>
          </p:cNvPr>
          <p:cNvSpPr/>
          <p:nvPr/>
        </p:nvSpPr>
        <p:spPr>
          <a:xfrm>
            <a:off x="6306840" y="2236687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ADF70-D845-4B8B-8885-278B06D782F2}"/>
              </a:ext>
            </a:extLst>
          </p:cNvPr>
          <p:cNvSpPr/>
          <p:nvPr/>
        </p:nvSpPr>
        <p:spPr>
          <a:xfrm>
            <a:off x="10041203" y="350129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02020-AD9A-4D73-AF3F-22E4D48E2ADD}"/>
              </a:ext>
            </a:extLst>
          </p:cNvPr>
          <p:cNvSpPr/>
          <p:nvPr/>
        </p:nvSpPr>
        <p:spPr>
          <a:xfrm>
            <a:off x="6096000" y="4990219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D501AF-B4AA-442C-BED9-AC1DEC8FE25E}"/>
              </a:ext>
            </a:extLst>
          </p:cNvPr>
          <p:cNvSpPr/>
          <p:nvPr/>
        </p:nvSpPr>
        <p:spPr>
          <a:xfrm>
            <a:off x="5456024" y="35999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72290-5E6B-44F8-A8D2-BF534ABA64E6}"/>
              </a:ext>
            </a:extLst>
          </p:cNvPr>
          <p:cNvSpPr/>
          <p:nvPr/>
        </p:nvSpPr>
        <p:spPr>
          <a:xfrm>
            <a:off x="9003385" y="222056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D52E81-6248-4C6E-9CF3-F3BE91642B07}"/>
              </a:ext>
            </a:extLst>
          </p:cNvPr>
          <p:cNvSpPr/>
          <p:nvPr/>
        </p:nvSpPr>
        <p:spPr>
          <a:xfrm>
            <a:off x="9472321" y="4893800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3592B5-4DE8-4684-B21C-70DD372D81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6917" y="4184641"/>
            <a:ext cx="98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05B0CB-DBEB-448F-B19A-BFBDC8E2B0DF}"/>
              </a:ext>
            </a:extLst>
          </p:cNvPr>
          <p:cNvCxnSpPr>
            <a:cxnSpLocks/>
          </p:cNvCxnSpPr>
          <p:nvPr/>
        </p:nvCxnSpPr>
        <p:spPr>
          <a:xfrm flipV="1">
            <a:off x="6998949" y="4656513"/>
            <a:ext cx="540051" cy="44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FF2B3-6960-4F0A-B109-E623993CF8F1}"/>
              </a:ext>
            </a:extLst>
          </p:cNvPr>
          <p:cNvCxnSpPr>
            <a:cxnSpLocks/>
          </p:cNvCxnSpPr>
          <p:nvPr/>
        </p:nvCxnSpPr>
        <p:spPr>
          <a:xfrm>
            <a:off x="7117933" y="3406164"/>
            <a:ext cx="424936" cy="31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A7BAC-23D4-4E9F-9933-4430E1F0A074}"/>
              </a:ext>
            </a:extLst>
          </p:cNvPr>
          <p:cNvCxnSpPr>
            <a:cxnSpLocks/>
          </p:cNvCxnSpPr>
          <p:nvPr/>
        </p:nvCxnSpPr>
        <p:spPr>
          <a:xfrm flipH="1">
            <a:off x="8894277" y="3286687"/>
            <a:ext cx="335833" cy="42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35438-32AF-4C16-B426-240900B139B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8894276" y="4184641"/>
            <a:ext cx="114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965949-46E7-442E-81C3-4D1B0A6A27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8894279" y="4656514"/>
            <a:ext cx="743168" cy="4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7019926" cy="1475289"/>
          </a:xfrm>
        </p:spPr>
        <p:txBody>
          <a:bodyPr>
            <a:noAutofit/>
          </a:bodyPr>
          <a:lstStyle/>
          <a:p>
            <a:r>
              <a:rPr lang="en-US" b="1" dirty="0"/>
              <a:t>DATA CLEANUP – </a:t>
            </a:r>
            <a:br>
              <a:rPr lang="en-US" b="1" dirty="0"/>
            </a:br>
            <a:r>
              <a:rPr lang="en-US" b="1" dirty="0"/>
              <a:t>INSIGHTS AND DIFFICULTIES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</a:t>
            </a:r>
          </a:p>
          <a:p>
            <a:pPr marL="0" marR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Formats of the Datasets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data frames to determine trends and correlation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of API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Data was hard to retrieve as the sugar content was deeply embedded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data types to conduct analysis</a:t>
            </a:r>
            <a:endParaRPr lang="en-US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1231</Words>
  <Application>Microsoft Office PowerPoint</Application>
  <PresentationFormat>Widescreen</PresentationFormat>
  <Paragraphs>178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Nova</vt:lpstr>
      <vt:lpstr>Arial Nova Light</vt:lpstr>
      <vt:lpstr>Calibri</vt:lpstr>
      <vt:lpstr>Wingdings</vt:lpstr>
      <vt:lpstr>RetrospectVTI</vt:lpstr>
      <vt:lpstr>Global Sugar Intake Analysis</vt:lpstr>
      <vt:lpstr>PRESENTATION GUIDELINES</vt:lpstr>
      <vt:lpstr>TRIVIAL QUESTION</vt:lpstr>
      <vt:lpstr>BASED ON THE FACTS…</vt:lpstr>
      <vt:lpstr>CORE MESSAGE</vt:lpstr>
      <vt:lpstr>DEFINE THE PROJECT</vt:lpstr>
      <vt:lpstr>SUMMARY OF FINDINGS</vt:lpstr>
      <vt:lpstr>DATA EXPLORATION</vt:lpstr>
      <vt:lpstr>DATA CLEANUP –  INSIGHTS AND DIFFICULTIES</vt:lpstr>
      <vt:lpstr>DATA ANALYSIS</vt:lpstr>
      <vt:lpstr>What IS the average daily sugar intake and which countries have the highest sugar consumption? </vt:lpstr>
      <vt:lpstr>HOW HAS THE AVERAGE SUGAR INTAKE CHANGED OVERTIME?</vt:lpstr>
      <vt:lpstr>HOW DOES CANADA FARE AGAINST OTHER COUNTRIES?</vt:lpstr>
      <vt:lpstr>WHAT IS THE CORRELATION BETWEEN INCOME AND SUGAR INTAKE?</vt:lpstr>
      <vt:lpstr>IS THERE A CORRELATION BETWEEN SUGAR INTAKE AND OBESITY?</vt:lpstr>
      <vt:lpstr>IS THERE A CORRELATION BETWEEN SUGAR INTAKE AND DENTAL HEALTH?</vt:lpstr>
      <vt:lpstr>WHAT ARE THE TOP 5 PURCHASED GROCERY ITEMS IN THE COUNTRY WITH THE HIGHEST SUGAR INTAKE?</vt:lpstr>
      <vt:lpstr>DISCUSSIONS AND FINDINGS</vt:lpstr>
      <vt:lpstr>CHALLENGES</vt:lpstr>
      <vt:lpstr>ADDITIONAL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Sugar Intake Analysis</dc:title>
  <dc:creator>Cecilia Leung</dc:creator>
  <cp:lastModifiedBy>Cecilia Leung</cp:lastModifiedBy>
  <cp:revision>9</cp:revision>
  <dcterms:created xsi:type="dcterms:W3CDTF">2020-11-12T02:42:18Z</dcterms:created>
  <dcterms:modified xsi:type="dcterms:W3CDTF">2020-11-12T15:10:55Z</dcterms:modified>
</cp:coreProperties>
</file>