
<file path=[Content_Types].xml><?xml version="1.0" encoding="utf-8"?>
<Types xmlns="http://schemas.openxmlformats.org/package/2006/content-types">
  <Default Extension="ashx" ContentType="image/jpeg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3"/>
  </p:notesMasterIdLst>
  <p:sldIdLst>
    <p:sldId id="256" r:id="rId2"/>
    <p:sldId id="266" r:id="rId3"/>
    <p:sldId id="284" r:id="rId4"/>
    <p:sldId id="280" r:id="rId5"/>
    <p:sldId id="258" r:id="rId6"/>
    <p:sldId id="287" r:id="rId7"/>
    <p:sldId id="294" r:id="rId8"/>
    <p:sldId id="288" r:id="rId9"/>
    <p:sldId id="293" r:id="rId10"/>
    <p:sldId id="286" r:id="rId11"/>
    <p:sldId id="277" r:id="rId12"/>
    <p:sldId id="268" r:id="rId13"/>
    <p:sldId id="279" r:id="rId14"/>
    <p:sldId id="269" r:id="rId15"/>
    <p:sldId id="270" r:id="rId16"/>
    <p:sldId id="271" r:id="rId17"/>
    <p:sldId id="267" r:id="rId18"/>
    <p:sldId id="290" r:id="rId19"/>
    <p:sldId id="291" r:id="rId20"/>
    <p:sldId id="295" r:id="rId21"/>
    <p:sldId id="29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24" autoAdjust="0"/>
    <p:restoredTop sz="84296" autoAdjust="0"/>
  </p:normalViewPr>
  <p:slideViewPr>
    <p:cSldViewPr snapToGrid="0">
      <p:cViewPr varScale="1">
        <p:scale>
          <a:sx n="69" d="100"/>
          <a:sy n="69" d="100"/>
        </p:scale>
        <p:origin x="86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6E72E-06A3-435A-96BB-BE55484027A1}" type="datetimeFigureOut">
              <a:rPr lang="en-CA" smtClean="0"/>
              <a:t>2020-11-11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96BCB-CEC5-4086-BD46-775CD732B9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9348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08925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AMARIS TO INPUT HER GRAPH </a:t>
            </a:r>
            <a:r>
              <a:rPr lang="en-US" dirty="0">
                <a:sym typeface="Wingdings" panose="05000000000000000000" pitchFamily="2" charset="2"/>
              </a:rPr>
              <a:t> WILL FIX TONIGHT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7402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17387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Screen shot the linear regression results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25877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Soda size = 1 can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44544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7834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Difficulties – API </a:t>
            </a:r>
            <a:r>
              <a:rPr lang="en-US" dirty="0">
                <a:sym typeface="Wingdings" panose="05000000000000000000" pitchFamily="2" charset="2"/>
              </a:rPr>
              <a:t> Kapil to fill in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ym typeface="Wingdings" panose="05000000000000000000" pitchFamily="2" charset="2"/>
              </a:rPr>
              <a:t>Questions – How it has impacts on other disease, how it relates to age, does having a healthy </a:t>
            </a:r>
            <a:r>
              <a:rPr lang="en-US">
                <a:sym typeface="Wingdings" panose="05000000000000000000" pitchFamily="2" charset="2"/>
              </a:rPr>
              <a:t>lifestyle affect it?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65270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Difficulties – API </a:t>
            </a:r>
            <a:r>
              <a:rPr lang="en-US" dirty="0">
                <a:sym typeface="Wingdings" panose="05000000000000000000" pitchFamily="2" charset="2"/>
              </a:rPr>
              <a:t> Kapil to fill in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ym typeface="Wingdings" panose="05000000000000000000" pitchFamily="2" charset="2"/>
              </a:rPr>
              <a:t>Questions – How it has impacts on other disease, how it relates to age, does having a healthy lifestyle affect it?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16493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4692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1773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2267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3847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FIND ANOTHER PICTURE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0912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3989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8359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81205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9905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385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328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892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018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392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392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886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55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154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020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624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806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57" r:id="rId6"/>
    <p:sldLayoutId id="2147483762" r:id="rId7"/>
    <p:sldLayoutId id="2147483758" r:id="rId8"/>
    <p:sldLayoutId id="2147483759" r:id="rId9"/>
    <p:sldLayoutId id="2147483760" r:id="rId10"/>
    <p:sldLayoutId id="21474837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ashx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>
            <a:extLst>
              <a:ext uri="{FF2B5EF4-FFF2-40B4-BE49-F238E27FC236}">
                <a16:creationId xmlns:a16="http://schemas.microsoft.com/office/drawing/2014/main" id="{02E84DCB-8472-485E-87ED-48766F9998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" r="1110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3" name="Rectangle 18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701BDE-0B0A-4EFD-BC19-4337E023B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5517" y="3331444"/>
            <a:ext cx="6470692" cy="1229306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Global Sugar Intake Analysis</a:t>
            </a:r>
            <a:endParaRPr lang="en-CA" sz="5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62235E-E304-4C8F-AB12-6C2330B23A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5516" y="4735799"/>
            <a:ext cx="6470693" cy="605256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CAITLYN </a:t>
            </a:r>
            <a:r>
              <a:rPr lang="en-US" dirty="0" err="1"/>
              <a:t>Beachey</a:t>
            </a:r>
            <a:r>
              <a:rPr lang="en-US" dirty="0"/>
              <a:t>, Amaris </a:t>
            </a:r>
            <a:r>
              <a:rPr lang="en-US" dirty="0" err="1"/>
              <a:t>assan</a:t>
            </a:r>
            <a:r>
              <a:rPr lang="en-US" dirty="0"/>
              <a:t>, Cecilia </a:t>
            </a:r>
            <a:r>
              <a:rPr lang="en-US" dirty="0" err="1"/>
              <a:t>leung</a:t>
            </a:r>
            <a:r>
              <a:rPr lang="en-US" dirty="0"/>
              <a:t>, Hillary </a:t>
            </a:r>
            <a:r>
              <a:rPr lang="en-US" dirty="0" err="1"/>
              <a:t>mandich</a:t>
            </a:r>
            <a:r>
              <a:rPr lang="en-US" dirty="0"/>
              <a:t>, </a:t>
            </a:r>
            <a:r>
              <a:rPr lang="en-US" dirty="0" err="1"/>
              <a:t>kapil</a:t>
            </a:r>
            <a:r>
              <a:rPr lang="en-US" dirty="0"/>
              <a:t> </a:t>
            </a:r>
            <a:r>
              <a:rPr lang="en-US" dirty="0" err="1"/>
              <a:t>pundhir</a:t>
            </a:r>
            <a:endParaRPr lang="en-CA" dirty="0"/>
          </a:p>
        </p:txBody>
      </p:sp>
      <p:cxnSp>
        <p:nvCxnSpPr>
          <p:cNvPr id="34" name="Straight Connector 20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0211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22">
            <a:extLst>
              <a:ext uri="{FF2B5EF4-FFF2-40B4-BE49-F238E27FC236}">
                <a16:creationId xmlns:a16="http://schemas.microsoft.com/office/drawing/2014/main" id="{D50218C5-E017-43D2-8345-FD9FBF0C9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60168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94FF68-0CEC-423D-AF00-3E7A83639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14" y="640080"/>
            <a:ext cx="3659246" cy="28503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DATA ANALYSIS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picture containing shape&#10;&#10;Description automatically generated">
            <a:extLst>
              <a:ext uri="{FF2B5EF4-FFF2-40B4-BE49-F238E27FC236}">
                <a16:creationId xmlns:a16="http://schemas.microsoft.com/office/drawing/2014/main" id="{772CD907-E1CA-4128-A28D-FCE1A2A8D0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15" r="4065" b="-2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7304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752" y="950430"/>
            <a:ext cx="3084844" cy="1961086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sz="2200" b="1" cap="all" spc="200" dirty="0">
                <a:solidFill>
                  <a:srgbClr val="FFFFFF"/>
                </a:solidFill>
              </a:rPr>
              <a:t>What IS the average daily sugar intake and </a:t>
            </a:r>
            <a:r>
              <a:rPr lang="en-US" sz="2200" cap="all" spc="200" dirty="0">
                <a:solidFill>
                  <a:srgbClr val="FFFFFF"/>
                </a:solidFill>
                <a:latin typeface="+mn-lt"/>
              </a:rPr>
              <a:t>which</a:t>
            </a:r>
            <a:r>
              <a:rPr lang="en-US" sz="2200" b="1" cap="all" spc="200" dirty="0">
                <a:solidFill>
                  <a:srgbClr val="FFFFFF"/>
                </a:solidFill>
              </a:rPr>
              <a:t> countries have the highest sugar consumption?</a:t>
            </a:r>
            <a:br>
              <a:rPr lang="en-US" sz="1600" cap="all" spc="200" dirty="0">
                <a:solidFill>
                  <a:srgbClr val="FFFFFF"/>
                </a:solidFill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600" b="1" cap="all" spc="200" dirty="0">
                <a:solidFill>
                  <a:srgbClr val="FFFFFF"/>
                </a:solidFill>
              </a:rPr>
              <a:t>Results:</a:t>
            </a:r>
          </a:p>
          <a:p>
            <a:pPr marL="342900" indent="-342900">
              <a:buAutoNum type="arabicParenR"/>
            </a:pPr>
            <a:r>
              <a:rPr lang="en-US" cap="all" spc="200" dirty="0">
                <a:solidFill>
                  <a:srgbClr val="FFFFFF"/>
                </a:solidFill>
              </a:rPr>
              <a:t>USA</a:t>
            </a:r>
          </a:p>
          <a:p>
            <a:pPr marL="342900" indent="-342900">
              <a:buAutoNum type="arabicParenR"/>
            </a:pPr>
            <a:r>
              <a:rPr lang="en-US" cap="all" spc="200" dirty="0">
                <a:solidFill>
                  <a:srgbClr val="FFFFFF"/>
                </a:solidFill>
              </a:rPr>
              <a:t>Malta</a:t>
            </a:r>
          </a:p>
          <a:p>
            <a:pPr marL="342900" indent="-342900">
              <a:buAutoNum type="arabicParenR"/>
            </a:pPr>
            <a:r>
              <a:rPr lang="en-US" cap="all" spc="200" dirty="0">
                <a:solidFill>
                  <a:srgbClr val="FFFFFF"/>
                </a:solidFill>
              </a:rPr>
              <a:t>Switzerland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8AEAE0-D09B-4820-A7BB-98B57541C5FC}"/>
              </a:ext>
            </a:extLst>
          </p:cNvPr>
          <p:cNvSpPr txBox="1"/>
          <p:nvPr/>
        </p:nvSpPr>
        <p:spPr>
          <a:xfrm>
            <a:off x="4945001" y="4889887"/>
            <a:ext cx="62026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/>
              <a:t>Import Average Sugar Intake csv dataset  in </a:t>
            </a:r>
            <a:r>
              <a:rPr lang="en-US" sz="1200" dirty="0" err="1"/>
              <a:t>Jupyter</a:t>
            </a:r>
            <a:r>
              <a:rPr lang="en-US" sz="1200" dirty="0"/>
              <a:t> Notebook and create a data frame.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Filter data to 3 years and sort by descending order for average gram to get countries with highest consumption.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Used Matplotlib method to get bar graphs of the countries with the highest consumption.</a:t>
            </a:r>
          </a:p>
          <a:p>
            <a:pPr marL="342900" indent="-342900">
              <a:buFont typeface="+mj-lt"/>
              <a:buAutoNum type="arabicPeriod"/>
            </a:pPr>
            <a:endParaRPr lang="en-CA" dirty="0"/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C224F34E-D32B-4456-A28C-5501784C2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219" y="442708"/>
            <a:ext cx="6588238" cy="439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876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2500" b="1" cap="all" spc="200">
                <a:solidFill>
                  <a:srgbClr val="FFFFFF"/>
                </a:solidFill>
              </a:rPr>
              <a:t>HOW HAS THE AVERAGE SUGAR INTAKE CHANGED OVERTIME?</a:t>
            </a:r>
            <a:endParaRPr lang="en-CA" sz="2500">
              <a:solidFill>
                <a:srgbClr val="FFFFFF"/>
              </a:solidFill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The trade has shown there has been an increase of sugar intake over the past 10 years. </a:t>
            </a:r>
            <a:endParaRPr lang="en-CA" dirty="0">
              <a:solidFill>
                <a:srgbClr val="FFFFFF"/>
              </a:solidFill>
            </a:endParaRP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F1C01EE7-481C-407B-9B3A-05DA5D5D66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908" y="356923"/>
            <a:ext cx="7105687" cy="38725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8A217D-F39F-43F2-A16A-6B149177EAB4}"/>
              </a:ext>
            </a:extLst>
          </p:cNvPr>
          <p:cNvSpPr txBox="1"/>
          <p:nvPr/>
        </p:nvSpPr>
        <p:spPr>
          <a:xfrm>
            <a:off x="5024630" y="4534777"/>
            <a:ext cx="62026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/>
              <a:t>Import Average Sugar Intake csv dataset in </a:t>
            </a:r>
            <a:r>
              <a:rPr lang="en-US" sz="1200" dirty="0" err="1"/>
              <a:t>Jupyter</a:t>
            </a:r>
            <a:r>
              <a:rPr lang="en-US" sz="1200" dirty="0"/>
              <a:t> Notebook and create a data frame.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200" dirty="0"/>
              <a:t>Filter data for 10 years and calculate the mean of sugar intake to get the Global Average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200" dirty="0"/>
              <a:t>Used Matplotlib method to get a line graph to show the trend over the years.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8587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472B899-9BAA-4120-ABDF-C37ED56BD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14" y="640081"/>
            <a:ext cx="3659246" cy="25666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b="1" dirty="0">
                <a:solidFill>
                  <a:schemeClr val="tx1"/>
                </a:solidFill>
              </a:rPr>
              <a:t>HOW DOES CANADA FARE AGAINST OTHER COUNTRIES?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814" y="3651268"/>
            <a:ext cx="3659246" cy="251068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cap="all" spc="200" dirty="0">
                <a:solidFill>
                  <a:schemeClr val="tx1"/>
                </a:solidFill>
              </a:rPr>
              <a:t>Canada is still way above the world average.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429000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88A777D8-9C0A-4F24-B8B6-23C25D3BA3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429" y="505341"/>
            <a:ext cx="8175695" cy="2684815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D3F651E4-6541-4081-8BD7-9C3AF89979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932" y="3667844"/>
            <a:ext cx="8183360" cy="255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2051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800" dirty="0">
                <a:solidFill>
                  <a:srgbClr val="FFFFFF"/>
                </a:solidFill>
              </a:rPr>
              <a:t>WHAT IS THE CORRELATION BETWEEN INCOME AND SUGAR INTAKE?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27671113-7DDE-4A65-8D14-53631DDE60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679" y="77897"/>
            <a:ext cx="5746776" cy="3831183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9B1F6C7-9901-4B13-A95C-CABC6A279646}"/>
              </a:ext>
            </a:extLst>
          </p:cNvPr>
          <p:cNvSpPr txBox="1">
            <a:spLocks/>
          </p:cNvSpPr>
          <p:nvPr/>
        </p:nvSpPr>
        <p:spPr>
          <a:xfrm>
            <a:off x="571752" y="2799654"/>
            <a:ext cx="3005462" cy="318966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 Correlation = 0.54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 Moderate Correlation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 For most cases, average income increases as sugar consumption increases.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325F914-1A6A-42C7-9EC9-1D1DDD30DB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2142" y="3986977"/>
            <a:ext cx="6660457" cy="3657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14DDA7B-FB1E-4D81-B048-247A86ED83B2}"/>
              </a:ext>
            </a:extLst>
          </p:cNvPr>
          <p:cNvSpPr txBox="1"/>
          <p:nvPr/>
        </p:nvSpPr>
        <p:spPr>
          <a:xfrm>
            <a:off x="5382142" y="4583255"/>
            <a:ext cx="58501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200" dirty="0"/>
              <a:t>Imported the Sugar Intake and Income CSV files.</a:t>
            </a:r>
          </a:p>
          <a:p>
            <a:pPr marL="342900" indent="-342900">
              <a:buAutoNum type="arabicPeriod"/>
            </a:pPr>
            <a:r>
              <a:rPr lang="en-US" sz="1200" dirty="0"/>
              <a:t>Conducted an inner merge for the two files together to get all the data in 1 Data Frame.</a:t>
            </a:r>
          </a:p>
          <a:p>
            <a:pPr marL="342900" indent="-342900">
              <a:buAutoNum type="arabicPeriod"/>
            </a:pPr>
            <a:r>
              <a:rPr lang="en-US" sz="1200" dirty="0"/>
              <a:t>Did an average of the income over the years between 2002-2013.</a:t>
            </a:r>
          </a:p>
          <a:p>
            <a:pPr marL="342900" indent="-342900">
              <a:buAutoNum type="arabicPeriod"/>
            </a:pPr>
            <a:r>
              <a:rPr lang="en-US" sz="1200" dirty="0"/>
              <a:t>Used the Matplotlib method to get the scatterplot and linear regression model to determine if the two factors are correlated.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42239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2500" dirty="0">
                <a:solidFill>
                  <a:srgbClr val="FFFFFF"/>
                </a:solidFill>
              </a:rPr>
              <a:t>IS THERE A CORRELATION BETWEEN SUGAR INTAKE AND OBESITY?</a:t>
            </a:r>
            <a:endParaRPr lang="en-CA" sz="2500" dirty="0">
              <a:solidFill>
                <a:srgbClr val="FFFFFF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 Correlation = 0.65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 Moderate Correlation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 For most cases, obesity rate increases as sugar consumption increases.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093D9D2D-0D59-48B4-9FE2-7ECE1D38D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548" y="0"/>
            <a:ext cx="6798082" cy="45320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90CE9F-E12C-4F08-AA8B-8C4C9557D72E}"/>
              </a:ext>
            </a:extLst>
          </p:cNvPr>
          <p:cNvSpPr txBox="1"/>
          <p:nvPr/>
        </p:nvSpPr>
        <p:spPr>
          <a:xfrm>
            <a:off x="5206970" y="5103674"/>
            <a:ext cx="58501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200" dirty="0"/>
              <a:t>Imported the Sugar Intake and Obesity CSV files.</a:t>
            </a:r>
          </a:p>
          <a:p>
            <a:pPr marL="342900" indent="-342900">
              <a:buAutoNum type="arabicPeriod"/>
            </a:pPr>
            <a:r>
              <a:rPr lang="en-US" sz="1200" dirty="0"/>
              <a:t>Conducted an inner merge for the two files together to get all the data in 1 Data Frame.</a:t>
            </a:r>
          </a:p>
          <a:p>
            <a:pPr marL="342900" indent="-342900">
              <a:buAutoNum type="arabicPeriod"/>
            </a:pPr>
            <a:r>
              <a:rPr lang="en-US" sz="1200" dirty="0"/>
              <a:t>Validated the data and ensure there enough samples to do a Scatterplot.</a:t>
            </a:r>
          </a:p>
          <a:p>
            <a:pPr marL="342900" indent="-342900">
              <a:buAutoNum type="arabicPeriod"/>
            </a:pPr>
            <a:r>
              <a:rPr lang="en-US" sz="1200" dirty="0"/>
              <a:t>Used the Matplotlib method to get the scatterplot and linear regression model to determine if the two factors are correlated.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69BB0-1C1B-4F04-B128-49002311AD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6584" y="4486306"/>
            <a:ext cx="6348010" cy="34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901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FFFF"/>
                </a:solidFill>
              </a:rPr>
              <a:t>IS THERE A CORRELATION BETWEEN SUGAR INTAKE AND DENTAL HEALTH?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CEB1B933-A33D-4470-B4FD-5A4ECA366E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425" y="0"/>
            <a:ext cx="6473284" cy="4315522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D4C22A8-6AF2-48F7-A5D2-76F732A45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2800350"/>
            <a:ext cx="3005138" cy="318928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 Correlation = 0.14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 Weak Correlation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 The 2 variables do not have an effect with one another.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9970EA-9653-46F2-8B40-5A986BBDFE14}"/>
              </a:ext>
            </a:extLst>
          </p:cNvPr>
          <p:cNvSpPr txBox="1"/>
          <p:nvPr/>
        </p:nvSpPr>
        <p:spPr>
          <a:xfrm>
            <a:off x="5035451" y="4878300"/>
            <a:ext cx="58501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200" dirty="0"/>
              <a:t>Imported the Sugar Intake and Bad Teeth CSV files.</a:t>
            </a:r>
          </a:p>
          <a:p>
            <a:pPr marL="342900" indent="-342900">
              <a:buAutoNum type="arabicPeriod"/>
            </a:pPr>
            <a:r>
              <a:rPr lang="en-US" sz="1200" dirty="0"/>
              <a:t>Conducted an inner merge for the two files together to get all the data in 1 Data Frame.</a:t>
            </a:r>
          </a:p>
          <a:p>
            <a:pPr marL="342900" indent="-342900">
              <a:buAutoNum type="arabicPeriod"/>
            </a:pPr>
            <a:r>
              <a:rPr lang="en-US" sz="1200" dirty="0"/>
              <a:t>Validated the data and ensure there enough samples to do a Scatterplot.</a:t>
            </a:r>
          </a:p>
          <a:p>
            <a:pPr marL="342900" indent="-342900">
              <a:buAutoNum type="arabicPeriod"/>
            </a:pPr>
            <a:r>
              <a:rPr lang="en-US" sz="1200" dirty="0"/>
              <a:t>Used the Matplotlib method to get the scatterplot and linear regression model to determine if the two factors are correlated.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55F93B-FC2D-4E8E-B439-712257F606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5451" y="4315522"/>
            <a:ext cx="6881456" cy="48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233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>
                <a:solidFill>
                  <a:srgbClr val="FFFFFF"/>
                </a:solidFill>
              </a:rPr>
              <a:t>WHAT ARE THE TOP 5 PURCHASED GROCERY ITEMS IN THE COUNTRY WITH THE HIGHEST SUGAR INTAKE?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276C6323-DF8F-4D01-87E1-EB768400D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Aside from the basic food products like Whole Milk, Other Vegetables, Rolls/Buns and Yogurt,  Americans purchase a lot of sodas.</a:t>
            </a:r>
          </a:p>
          <a:p>
            <a:r>
              <a:rPr lang="en-US" dirty="0">
                <a:solidFill>
                  <a:srgbClr val="FFFFFF"/>
                </a:solidFill>
              </a:rPr>
              <a:t>Based on the results, soda is high in sugar content.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C971FEA-34CB-4F31-8183-457E7FE39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935" y="485964"/>
            <a:ext cx="4471286" cy="315225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8A0B583-177B-4B4B-9703-4FE58C2F12BB}"/>
              </a:ext>
            </a:extLst>
          </p:cNvPr>
          <p:cNvSpPr txBox="1"/>
          <p:nvPr/>
        </p:nvSpPr>
        <p:spPr>
          <a:xfrm>
            <a:off x="4596542" y="3964688"/>
            <a:ext cx="58501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200" dirty="0"/>
              <a:t>Imported the Grocery data CSV files.</a:t>
            </a:r>
          </a:p>
          <a:p>
            <a:pPr marL="342900" indent="-342900">
              <a:buAutoNum type="arabicPeriod"/>
            </a:pPr>
            <a:r>
              <a:rPr lang="en-US" sz="1200" dirty="0" err="1"/>
              <a:t>Groupby</a:t>
            </a:r>
            <a:r>
              <a:rPr lang="en-US" sz="1200" dirty="0"/>
              <a:t> Item List to get a count of the most purchased product.</a:t>
            </a:r>
          </a:p>
          <a:p>
            <a:pPr marL="342900" indent="-342900">
              <a:buAutoNum type="arabicPeriod"/>
            </a:pPr>
            <a:r>
              <a:rPr lang="en-US" sz="1200" dirty="0"/>
              <a:t>Validated the data to ensure the data is accurate.</a:t>
            </a:r>
          </a:p>
          <a:p>
            <a:pPr marL="342900" indent="-342900">
              <a:buAutoNum type="arabicPeriod"/>
            </a:pPr>
            <a:r>
              <a:rPr lang="en-US" sz="1200" dirty="0"/>
              <a:t>Used the Matplotlib method to get the bar graph.</a:t>
            </a:r>
          </a:p>
          <a:p>
            <a:pPr marL="342900" indent="-342900">
              <a:buAutoNum type="arabicPeriod"/>
            </a:pPr>
            <a:r>
              <a:rPr lang="en-US" sz="1200" dirty="0"/>
              <a:t>Pulled the API from Fat Secret to get the sugar contents of the products.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1200" dirty="0"/>
              <a:t>API was reviewed and generic product were chosen for each item.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1200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CA" dirty="0"/>
          </a:p>
        </p:txBody>
      </p:sp>
      <p:pic>
        <p:nvPicPr>
          <p:cNvPr id="18" name="Picture 17" descr="Chart, bar chart&#10;&#10;Description automatically generated">
            <a:extLst>
              <a:ext uri="{FF2B5EF4-FFF2-40B4-BE49-F238E27FC236}">
                <a16:creationId xmlns:a16="http://schemas.microsoft.com/office/drawing/2014/main" id="{7F9E6E3A-29A9-4D9A-8E5E-3F251F321A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511" y="479566"/>
            <a:ext cx="4059919" cy="259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346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en-US" b="1"/>
              <a:t>DISCUSSIONS AND FINDINGS</a:t>
            </a:r>
            <a:endParaRPr lang="en-CA" b="1" dirty="0"/>
          </a:p>
        </p:txBody>
      </p:sp>
      <p:pic>
        <p:nvPicPr>
          <p:cNvPr id="6" name="Picture 5" descr="A picture containing person, table&#10;&#10;Description automatically generated">
            <a:extLst>
              <a:ext uri="{FF2B5EF4-FFF2-40B4-BE49-F238E27FC236}">
                <a16:creationId xmlns:a16="http://schemas.microsoft.com/office/drawing/2014/main" id="{E4220F78-7F8B-4671-B15F-AFC179F7AC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98" r="21839"/>
          <a:stretch/>
        </p:blipFill>
        <p:spPr>
          <a:xfrm>
            <a:off x="20" y="10"/>
            <a:ext cx="4580077" cy="6400784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5" cy="3969213"/>
          </a:xfrm>
        </p:spPr>
        <p:txBody>
          <a:bodyPr>
            <a:normAutofit fontScale="70000" lnSpcReduction="20000"/>
          </a:bodyPr>
          <a:lstStyle/>
          <a:p>
            <a:pPr marL="201168" lvl="1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300" b="1" dirty="0"/>
              <a:t>Expected Results: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Increase intake in sugar consumption over the last decade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Lower income households consumes more sugar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High sugar consumption can lead to health impacts like obesity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US is the country with the highest consumption</a:t>
            </a:r>
          </a:p>
          <a:p>
            <a:pPr marL="201168" lvl="1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300" dirty="0"/>
          </a:p>
          <a:p>
            <a:pPr marL="201168" lvl="1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300" b="1" dirty="0"/>
              <a:t>Unexpected Results: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Bad dental health is not correlated to sugar intake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Malta and Switzerland are in the top 3 </a:t>
            </a:r>
          </a:p>
          <a:p>
            <a:pPr marL="201168" lvl="1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300" dirty="0"/>
          </a:p>
          <a:p>
            <a:pPr marL="201168" lvl="1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300" b="1" dirty="0"/>
              <a:t>Conclusions: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Need to be aware of your sugar intake to maintain a healthy lifestyle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Unhealthy items are lower priced than healthy/organic products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Increasing sugar intake will have negative health impacts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B60310-C5C3-46A0-A452-2A0B00843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12304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4"/>
            <a:ext cx="6491191" cy="1374246"/>
          </a:xfrm>
        </p:spPr>
        <p:txBody>
          <a:bodyPr>
            <a:normAutofit/>
          </a:bodyPr>
          <a:lstStyle/>
          <a:p>
            <a:r>
              <a:rPr lang="en-US" b="1" dirty="0"/>
              <a:t>CHALLENGES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6491190" cy="4147633"/>
          </a:xfrm>
        </p:spPr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Data Collection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Difficulties finding recent data and dataset within the same year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Used more outdated sets then we would have liked</a:t>
            </a:r>
          </a:p>
          <a:p>
            <a:pPr marL="20116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standardization with nutrition labels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Inconsisten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t data types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Choosing a product that represent a grocery category</a:t>
            </a:r>
          </a:p>
          <a:p>
            <a:pPr marL="20116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Focusing on the Questions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Sugar intake is a broad topic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narrowed down to the specific factors to look for the information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89BF6574-3168-4FCC-A0C3-A041CFF86C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4527395" cy="642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83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94FF68-0CEC-423D-AF00-3E7A83639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4704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PRESENTATION GUIDELINES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9D1A8-EC57-4550-8A11-A04DFEDC2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2070" y="695918"/>
            <a:ext cx="6818427" cy="5470462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Trivial Question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Behind the Facts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Core Message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Define the Project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Data Exploration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Data Cleanup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Data Analysis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Discussion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Post Mortem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Questions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lnSpc>
                <a:spcPct val="100000"/>
              </a:lnSpc>
              <a:buFont typeface="Calibri" panose="020F0502020204030204" pitchFamily="34" charset="0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328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4"/>
            <a:ext cx="6491191" cy="1374246"/>
          </a:xfrm>
        </p:spPr>
        <p:txBody>
          <a:bodyPr>
            <a:normAutofit/>
          </a:bodyPr>
          <a:lstStyle/>
          <a:p>
            <a:r>
              <a:rPr lang="en-US" b="1" dirty="0"/>
              <a:t>ADDITIONAL RESEARCH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/>
          </a:bodyPr>
          <a:lstStyle/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High Sugar Intake on more Diseases</a:t>
            </a:r>
          </a:p>
          <a:p>
            <a:pPr marL="384048" lvl="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Sugar Intake by Demographics</a:t>
            </a:r>
          </a:p>
          <a:p>
            <a:pPr marL="384048" lvl="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Accessibility’s Impact on Sugar Intake</a:t>
            </a:r>
          </a:p>
          <a:p>
            <a:pPr marL="384048" lvl="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Legislation Impact on Sugar Intake</a:t>
            </a:r>
          </a:p>
        </p:txBody>
      </p:sp>
      <p:pic>
        <p:nvPicPr>
          <p:cNvPr id="5" name="Picture 4" descr="A picture containing text, clock, hand, gauge&#10;&#10;Description automatically generated">
            <a:extLst>
              <a:ext uri="{FF2B5EF4-FFF2-40B4-BE49-F238E27FC236}">
                <a16:creationId xmlns:a16="http://schemas.microsoft.com/office/drawing/2014/main" id="{433DC625-9174-4629-B740-B9A47A8AA9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03"/>
            <a:ext cx="4638907" cy="636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515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ED57FE-8B4D-4E79-AD06-4D6D2AA3E8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054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94FF68-0CEC-423D-AF00-3E7A83639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TRIVIAL QUESTION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1DD7DC7-1D6E-4118-A2F1-DABB02C53C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073" r="3261"/>
          <a:stretch/>
        </p:blipFill>
        <p:spPr>
          <a:xfrm>
            <a:off x="20" y="10"/>
            <a:ext cx="4580077" cy="6400784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9D1A8-EC57-4550-8A11-A04DFEDC2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 vert="horz" lIns="0" tIns="45720" rIns="0" bIns="45720" rtlCol="0">
            <a:normAutofit/>
          </a:bodyPr>
          <a:lstStyle/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endParaRPr lang="en-US" sz="2800" dirty="0"/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sz="2800" b="1" dirty="0"/>
              <a:t>Do any of you know what your daily sugar intake should be?</a:t>
            </a:r>
          </a:p>
          <a:p>
            <a:pPr marL="342900" indent="-342900">
              <a:lnSpc>
                <a:spcPct val="100000"/>
              </a:lnSpc>
              <a:buFont typeface="Calibri" panose="020F0502020204030204" pitchFamily="34" charset="0"/>
              <a:buAutoNum type="arabicPeriod"/>
            </a:pP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1B60310-C5C3-46A0-A452-2A0B00843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61654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94FF68-0CEC-423D-AF00-3E7A83639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BASED ON THE FACTS…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9D1A8-EC57-4550-8A11-A04DFEDC2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 vert="horz" lIns="0" tIns="45720" rIns="0" bIns="45720" rtlCol="0">
            <a:normAutofit/>
          </a:bodyPr>
          <a:lstStyle/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dirty="0"/>
              <a:t>Maximum Amount of Added Sugar to Eat per Day</a:t>
            </a:r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endParaRPr lang="en-US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   Men: 37.5 grams or 9 teaspoons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18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   Women: 25 grams or 6 teaspoons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1B60310-C5C3-46A0-A452-2A0B00843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A hand holding a light bulb&#10;&#10;Description automatically generated">
            <a:extLst>
              <a:ext uri="{FF2B5EF4-FFF2-40B4-BE49-F238E27FC236}">
                <a16:creationId xmlns:a16="http://schemas.microsoft.com/office/drawing/2014/main" id="{116E1CA7-3DC3-48E7-8A3A-ED41ACCF2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" y="-1"/>
            <a:ext cx="4747323" cy="64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774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9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en-US" b="1" dirty="0"/>
              <a:t>CORE MESSAGE</a:t>
            </a:r>
            <a:endParaRPr lang="en-CA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7FF907-EBD7-4CF4-8013-FBE9D33AA9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851" r="21386"/>
          <a:stretch/>
        </p:blipFill>
        <p:spPr>
          <a:xfrm>
            <a:off x="20" y="10"/>
            <a:ext cx="4580077" cy="6400784"/>
          </a:xfrm>
          <a:prstGeom prst="rect">
            <a:avLst/>
          </a:prstGeom>
        </p:spPr>
      </p:pic>
      <p:cxnSp>
        <p:nvCxnSpPr>
          <p:cNvPr id="46" name="Straight Connector 41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/>
              <a:t>“Your Subway sandwich bread is actually a cake!”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~ Article from the Guardian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 Upon reading this article, we wondered what the global average daily sugar consumption and the impacts it has on our health.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1B60310-C5C3-46A0-A452-2A0B00843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1128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en-US" b="1" dirty="0"/>
              <a:t>DEFINE THE PROJECT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800" dirty="0"/>
              <a:t>What is the average daily intake sugar globally? Which countries consume the most on average?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800" dirty="0"/>
              <a:t>How has the average sugar intake changed over time?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800" dirty="0"/>
              <a:t>What is the correlation between income and sugar intake?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800" dirty="0"/>
              <a:t>Is there a correlation between processed sugar and obesity? 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800" dirty="0"/>
              <a:t>Is there a correlation between processed sugar and dental health? 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800" dirty="0"/>
              <a:t> What are the top 5 purchased grocery items in the country with the highest sugar intake? For these 5 top items, what is their sugar content?</a:t>
            </a:r>
            <a:endParaRPr lang="en-CA" sz="1800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6" name="Picture 5" descr="A picture containing food, bread, arranged, fresh&#10;&#10;Description automatically generated">
            <a:extLst>
              <a:ext uri="{FF2B5EF4-FFF2-40B4-BE49-F238E27FC236}">
                <a16:creationId xmlns:a16="http://schemas.microsoft.com/office/drawing/2014/main" id="{4530DEB5-B25B-4E78-9A9A-3C1D64D27E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27"/>
            <a:ext cx="4493341" cy="635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163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en-US" b="1" dirty="0"/>
              <a:t>SUMMARY OF FINDINGS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Overall, sugar consumption has been increasing globally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US has been the highest sugar intake country for 2011-2013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US has been well above the global average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US grocery data indicates that soda is one of the highest purchased product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lower the income, the higher the sugar intake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higher the sugar intake, the higher the obesity rate</a:t>
            </a:r>
          </a:p>
          <a:p>
            <a:pPr marL="201168" lvl="1" indent="0">
              <a:buNone/>
            </a:pPr>
            <a:endParaRPr lang="en-CA" dirty="0"/>
          </a:p>
        </p:txBody>
      </p:sp>
      <p:pic>
        <p:nvPicPr>
          <p:cNvPr id="4" name="Picture 3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BF27F904-CB55-45BC-B660-9E50521DE2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1" y="0"/>
            <a:ext cx="4700827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201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4"/>
            <a:ext cx="6491191" cy="1374246"/>
          </a:xfrm>
        </p:spPr>
        <p:txBody>
          <a:bodyPr>
            <a:normAutofit/>
          </a:bodyPr>
          <a:lstStyle/>
          <a:p>
            <a:r>
              <a:rPr lang="en-US" b="1" dirty="0"/>
              <a:t>DATA EXPLORATION</a:t>
            </a:r>
            <a:endParaRPr lang="en-CA" b="1" dirty="0"/>
          </a:p>
        </p:txBody>
      </p:sp>
      <p:pic>
        <p:nvPicPr>
          <p:cNvPr id="8" name="Content Placeholder 7" descr="A picture containing text&#10;&#10;Description automatically generated">
            <a:extLst>
              <a:ext uri="{FF2B5EF4-FFF2-40B4-BE49-F238E27FC236}">
                <a16:creationId xmlns:a16="http://schemas.microsoft.com/office/drawing/2014/main" id="{D5AE3E7C-14C6-4B2C-B393-4C13F5AD42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83873" cy="6345044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2D13B08-296C-49C6-96D9-F6D7F4B4719C}"/>
              </a:ext>
            </a:extLst>
          </p:cNvPr>
          <p:cNvSpPr/>
          <p:nvPr/>
        </p:nvSpPr>
        <p:spPr>
          <a:xfrm>
            <a:off x="7542870" y="3725418"/>
            <a:ext cx="1351406" cy="918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Datasets</a:t>
            </a:r>
            <a:endParaRPr lang="en-CA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5678D19-0D4B-4E01-A4C5-BCB7C3366B1E}"/>
              </a:ext>
            </a:extLst>
          </p:cNvPr>
          <p:cNvSpPr/>
          <p:nvPr/>
        </p:nvSpPr>
        <p:spPr>
          <a:xfrm>
            <a:off x="6306840" y="2236687"/>
            <a:ext cx="1127553" cy="1169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FAO</a:t>
            </a:r>
            <a:endParaRPr lang="en-CA" sz="14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1ADF70-D845-4B8B-8885-278B06D782F2}"/>
              </a:ext>
            </a:extLst>
          </p:cNvPr>
          <p:cNvSpPr/>
          <p:nvPr/>
        </p:nvSpPr>
        <p:spPr>
          <a:xfrm>
            <a:off x="10041203" y="3501291"/>
            <a:ext cx="1127553" cy="1169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Fat Secret API</a:t>
            </a:r>
            <a:endParaRPr lang="en-CA" sz="14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4302020-AD9A-4D73-AF3F-22E4D48E2ADD}"/>
              </a:ext>
            </a:extLst>
          </p:cNvPr>
          <p:cNvSpPr/>
          <p:nvPr/>
        </p:nvSpPr>
        <p:spPr>
          <a:xfrm>
            <a:off x="6096000" y="4990219"/>
            <a:ext cx="1127553" cy="1169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WHO</a:t>
            </a:r>
            <a:endParaRPr lang="en-CA" sz="14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DD501AF-B4AA-442C-BED9-AC1DEC8FE25E}"/>
              </a:ext>
            </a:extLst>
          </p:cNvPr>
          <p:cNvSpPr/>
          <p:nvPr/>
        </p:nvSpPr>
        <p:spPr>
          <a:xfrm>
            <a:off x="5456024" y="3599902"/>
            <a:ext cx="1127553" cy="1169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Kroger Grocery Data</a:t>
            </a:r>
            <a:endParaRPr lang="en-CA" sz="13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4172290-5E6B-44F8-A8D2-BF534ABA64E6}"/>
              </a:ext>
            </a:extLst>
          </p:cNvPr>
          <p:cNvSpPr/>
          <p:nvPr/>
        </p:nvSpPr>
        <p:spPr>
          <a:xfrm>
            <a:off x="9003385" y="2220566"/>
            <a:ext cx="1127553" cy="1169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Kaggle</a:t>
            </a:r>
            <a:endParaRPr lang="en-CA" sz="14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DD52E81-6248-4C6E-9CF3-F3BE91642B07}"/>
              </a:ext>
            </a:extLst>
          </p:cNvPr>
          <p:cNvSpPr/>
          <p:nvPr/>
        </p:nvSpPr>
        <p:spPr>
          <a:xfrm>
            <a:off x="9472321" y="4893800"/>
            <a:ext cx="1127553" cy="1169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World-bank</a:t>
            </a:r>
            <a:endParaRPr lang="en-CA" sz="13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23592B5-4DE8-4684-B21C-70DD372D81E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556917" y="4184641"/>
            <a:ext cx="9859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705B0CB-DBEB-448F-B19A-BFBDC8E2B0DF}"/>
              </a:ext>
            </a:extLst>
          </p:cNvPr>
          <p:cNvCxnSpPr>
            <a:cxnSpLocks/>
          </p:cNvCxnSpPr>
          <p:nvPr/>
        </p:nvCxnSpPr>
        <p:spPr>
          <a:xfrm flipV="1">
            <a:off x="6998949" y="4656513"/>
            <a:ext cx="540051" cy="446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6FF2B3-6960-4F0A-B109-E623993CF8F1}"/>
              </a:ext>
            </a:extLst>
          </p:cNvPr>
          <p:cNvCxnSpPr>
            <a:cxnSpLocks/>
          </p:cNvCxnSpPr>
          <p:nvPr/>
        </p:nvCxnSpPr>
        <p:spPr>
          <a:xfrm>
            <a:off x="7117933" y="3406164"/>
            <a:ext cx="424936" cy="319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42A7BAC-23D4-4E9F-9933-4430E1F0A074}"/>
              </a:ext>
            </a:extLst>
          </p:cNvPr>
          <p:cNvCxnSpPr>
            <a:cxnSpLocks/>
          </p:cNvCxnSpPr>
          <p:nvPr/>
        </p:nvCxnSpPr>
        <p:spPr>
          <a:xfrm flipH="1">
            <a:off x="8894277" y="3286687"/>
            <a:ext cx="335833" cy="426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AE35438-32AF-4C16-B426-240900B139B2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8894276" y="4184641"/>
            <a:ext cx="11418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E965949-46E7-442E-81C3-4D1B0A6A27C7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8894279" y="4656514"/>
            <a:ext cx="743168" cy="408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479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7019926" cy="1475289"/>
          </a:xfrm>
        </p:spPr>
        <p:txBody>
          <a:bodyPr>
            <a:noAutofit/>
          </a:bodyPr>
          <a:lstStyle/>
          <a:p>
            <a:r>
              <a:rPr lang="en-US" b="1" dirty="0"/>
              <a:t>DATA CLEANUP – </a:t>
            </a:r>
            <a:br>
              <a:rPr lang="en-US" b="1" dirty="0"/>
            </a:br>
            <a:r>
              <a:rPr lang="en-US" b="1" dirty="0"/>
              <a:t>INSIGHTS AND DIFFICULTIES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 fontScale="70000" lnSpcReduction="20000"/>
          </a:bodyPr>
          <a:lstStyle/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Requires team effort to brainstorm on where to get the data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 consuming to research the right data for our analysis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 all information for a specific country may not be available as some of the countries were not independent until 1990-1993</a:t>
            </a:r>
          </a:p>
          <a:p>
            <a:pPr marL="0" marR="0" lv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CA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Formats of the Datasets</a:t>
            </a:r>
          </a:p>
          <a:p>
            <a:pPr marL="635508" lvl="1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CA" sz="2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Requires reformatting CSV files in proper rows and columns</a:t>
            </a:r>
          </a:p>
          <a:p>
            <a:pPr marL="635508" lvl="1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CA" sz="2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Merging data frames to determine trends and correlation</a:t>
            </a:r>
          </a:p>
          <a:p>
            <a:pPr marL="635508" lvl="1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CA" sz="2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CA" sz="2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Complexity of API</a:t>
            </a:r>
          </a:p>
          <a:p>
            <a:pPr marL="635508" lvl="1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100" dirty="0">
                <a:latin typeface="Calibri" panose="020F0502020204030204" pitchFamily="34" charset="0"/>
                <a:cs typeface="Times New Roman" panose="02020603050405020304" pitchFamily="18" charset="0"/>
              </a:rPr>
              <a:t>Data was hard to retrieve as the sugar content was deeply embedded</a:t>
            </a:r>
          </a:p>
          <a:p>
            <a:pPr marL="635508" lvl="1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CA" sz="2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Converting data types to conduct analysis</a:t>
            </a:r>
            <a:endParaRPr lang="en-US" sz="2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635508" lvl="1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CA" dirty="0"/>
          </a:p>
        </p:txBody>
      </p:sp>
      <p:pic>
        <p:nvPicPr>
          <p:cNvPr id="5" name="Picture 4" descr="A picture containing text, light&#10;&#10;Description automatically generated">
            <a:extLst>
              <a:ext uri="{FF2B5EF4-FFF2-40B4-BE49-F238E27FC236}">
                <a16:creationId xmlns:a16="http://schemas.microsoft.com/office/drawing/2014/main" id="{C7403585-643A-4CD5-8120-2A09D1D480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68645" cy="641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63987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Arial Nova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1242</Words>
  <Application>Microsoft Office PowerPoint</Application>
  <PresentationFormat>Widescreen</PresentationFormat>
  <Paragraphs>177</Paragraphs>
  <Slides>21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Arial Nova</vt:lpstr>
      <vt:lpstr>Arial Nova Light</vt:lpstr>
      <vt:lpstr>Calibri</vt:lpstr>
      <vt:lpstr>Wingdings</vt:lpstr>
      <vt:lpstr>RetrospectVTI</vt:lpstr>
      <vt:lpstr>Global Sugar Intake Analysis</vt:lpstr>
      <vt:lpstr>PRESENTATION GUIDELINES</vt:lpstr>
      <vt:lpstr>TRIVIAL QUESTION</vt:lpstr>
      <vt:lpstr>BASED ON THE FACTS…</vt:lpstr>
      <vt:lpstr>CORE MESSAGE</vt:lpstr>
      <vt:lpstr>DEFINE THE PROJECT</vt:lpstr>
      <vt:lpstr>SUMMARY OF FINDINGS</vt:lpstr>
      <vt:lpstr>DATA EXPLORATION</vt:lpstr>
      <vt:lpstr>DATA CLEANUP –  INSIGHTS AND DIFFICULTIES</vt:lpstr>
      <vt:lpstr>DATA ANALYSIS</vt:lpstr>
      <vt:lpstr>What IS the average daily sugar intake and which countries have the highest sugar consumption? </vt:lpstr>
      <vt:lpstr>HOW HAS THE AVERAGE SUGAR INTAKE CHANGED OVERTIME?</vt:lpstr>
      <vt:lpstr>HOW DOES CANADA FARE AGAINST OTHER COUNTRIES?</vt:lpstr>
      <vt:lpstr>WHAT IS THE CORRELATION BETWEEN INCOME AND SUGAR INTAKE?</vt:lpstr>
      <vt:lpstr>IS THERE A CORRELATION BETWEEN SUGAR INTAKE AND OBESITY?</vt:lpstr>
      <vt:lpstr>IS THERE A CORRELATION BETWEEN SUGAR INTAKE AND DENTAL HEALTH?</vt:lpstr>
      <vt:lpstr>WHAT ARE THE TOP 5 PURCHASED GROCERY ITEMS IN THE COUNTRY WITH THE HIGHEST SUGAR INTAKE?</vt:lpstr>
      <vt:lpstr>DISCUSSIONS AND FINDINGS</vt:lpstr>
      <vt:lpstr>CHALLENGES</vt:lpstr>
      <vt:lpstr>ADDITIONAL RESEARCH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Sugar Intake Analysis</dc:title>
  <dc:creator>Cecilia Leung</dc:creator>
  <cp:lastModifiedBy>Cecilia Leung</cp:lastModifiedBy>
  <cp:revision>1</cp:revision>
  <dcterms:created xsi:type="dcterms:W3CDTF">2020-11-12T02:42:18Z</dcterms:created>
  <dcterms:modified xsi:type="dcterms:W3CDTF">2020-11-12T02:50:28Z</dcterms:modified>
</cp:coreProperties>
</file>