
<file path=[Content_Types].xml><?xml version="1.0" encoding="utf-8"?>
<Types xmlns="http://schemas.openxmlformats.org/package/2006/content-types">
  <Default Extension="ashx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6" r:id="rId3"/>
    <p:sldId id="284" r:id="rId4"/>
    <p:sldId id="280" r:id="rId5"/>
    <p:sldId id="258" r:id="rId6"/>
    <p:sldId id="287" r:id="rId7"/>
    <p:sldId id="285" r:id="rId8"/>
    <p:sldId id="288" r:id="rId9"/>
    <p:sldId id="289" r:id="rId10"/>
    <p:sldId id="286" r:id="rId11"/>
    <p:sldId id="277" r:id="rId12"/>
    <p:sldId id="268" r:id="rId13"/>
    <p:sldId id="279" r:id="rId14"/>
    <p:sldId id="269" r:id="rId15"/>
    <p:sldId id="270" r:id="rId16"/>
    <p:sldId id="271" r:id="rId17"/>
    <p:sldId id="267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96" autoAdjust="0"/>
  </p:normalViewPr>
  <p:slideViewPr>
    <p:cSldViewPr snapToGrid="0">
      <p:cViewPr varScale="1">
        <p:scale>
          <a:sx n="69" d="100"/>
          <a:sy n="6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6E72E-06A3-435A-96BB-BE55484027A1}" type="datetimeFigureOut">
              <a:rPr lang="en-CA" smtClean="0"/>
              <a:t>2020-11-11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6BCB-CEC5-4086-BD46-775CD732B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34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2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84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8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5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AMARIS TO INPUT HER GRAPH </a:t>
            </a:r>
            <a:r>
              <a:rPr lang="en-US" dirty="0">
                <a:sym typeface="Wingdings" panose="05000000000000000000" pitchFamily="2" charset="2"/>
              </a:rPr>
              <a:t> WILL FIX TONIGHT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0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73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87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Kapil and Caitlan to get final graph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54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6BCB-CEC5-4086-BD46-775CD732B91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5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2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ash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2E84DCB-8472-485E-87ED-48766F999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11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01BDE-0B0A-4EFD-BC19-4337E023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Effects of Sugar Consumption</a:t>
            </a:r>
            <a:endParaRPr lang="en-CA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2235E-E304-4C8F-AB12-6C2330B2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CAITLYN </a:t>
            </a:r>
            <a:r>
              <a:rPr lang="en-US" dirty="0" err="1"/>
              <a:t>Beachey</a:t>
            </a:r>
            <a:r>
              <a:rPr lang="en-US" dirty="0"/>
              <a:t>, Amaris </a:t>
            </a:r>
            <a:r>
              <a:rPr lang="en-US" dirty="0" err="1"/>
              <a:t>assan</a:t>
            </a:r>
            <a:r>
              <a:rPr lang="en-US" dirty="0"/>
              <a:t>, Cecilia </a:t>
            </a:r>
            <a:r>
              <a:rPr lang="en-US" dirty="0" err="1"/>
              <a:t>leung</a:t>
            </a:r>
            <a:r>
              <a:rPr lang="en-US" dirty="0"/>
              <a:t>, Hillary </a:t>
            </a:r>
            <a:r>
              <a:rPr lang="en-US" dirty="0" err="1"/>
              <a:t>mandich</a:t>
            </a:r>
            <a:r>
              <a:rPr lang="en-US" dirty="0"/>
              <a:t>, </a:t>
            </a:r>
            <a:r>
              <a:rPr lang="en-US" dirty="0" err="1"/>
              <a:t>kapil</a:t>
            </a:r>
            <a:r>
              <a:rPr lang="en-US" dirty="0"/>
              <a:t> </a:t>
            </a:r>
            <a:r>
              <a:rPr lang="en-US" dirty="0" err="1"/>
              <a:t>pundhir</a:t>
            </a:r>
            <a:endParaRPr lang="en-CA" dirty="0"/>
          </a:p>
        </p:txBody>
      </p: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16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772CD907-E1CA-4128-A28D-FCE1A2A8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5" r="4065" b="-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2" y="950430"/>
            <a:ext cx="3084844" cy="196108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2200" b="1" cap="all" spc="200" dirty="0">
                <a:solidFill>
                  <a:srgbClr val="FFFFFF"/>
                </a:solidFill>
              </a:rPr>
              <a:t>What I the average daily sugar intake and </a:t>
            </a:r>
            <a:r>
              <a:rPr lang="en-US" sz="2200" cap="all" spc="200" dirty="0">
                <a:solidFill>
                  <a:srgbClr val="FFFFFF"/>
                </a:solidFill>
                <a:latin typeface="+mn-lt"/>
              </a:rPr>
              <a:t>which</a:t>
            </a:r>
            <a:r>
              <a:rPr lang="en-US" sz="2200" b="1" cap="all" spc="200" dirty="0">
                <a:solidFill>
                  <a:srgbClr val="FFFFFF"/>
                </a:solidFill>
              </a:rPr>
              <a:t> countries have the highest sugar consumption?</a:t>
            </a:r>
            <a:br>
              <a:rPr lang="en-US" sz="1600" cap="all" spc="2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cap="all" spc="200" dirty="0">
                <a:solidFill>
                  <a:srgbClr val="FFFFFF"/>
                </a:solidFill>
              </a:rPr>
              <a:t>Results: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USA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Malta</a:t>
            </a:r>
          </a:p>
          <a:p>
            <a:pPr marL="342900" indent="-342900">
              <a:buAutoNum type="arabicParenR"/>
            </a:pPr>
            <a:r>
              <a:rPr lang="en-US" cap="all" spc="200" dirty="0">
                <a:solidFill>
                  <a:srgbClr val="FFFFFF"/>
                </a:solidFill>
              </a:rPr>
              <a:t>Switzerland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EAE0-D09B-4820-A7BB-98B57541C5FC}"/>
              </a:ext>
            </a:extLst>
          </p:cNvPr>
          <p:cNvSpPr txBox="1"/>
          <p:nvPr/>
        </p:nvSpPr>
        <p:spPr>
          <a:xfrm>
            <a:off x="5024630" y="4588805"/>
            <a:ext cx="620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data to 3 years and sort by descending order for average gram to get countries with highest consumption.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Used Matplotlib method to get bar graphs of the countries with the highest consumption.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224F34E-D32B-4456-A28C-5501784C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01" y="181480"/>
            <a:ext cx="6588238" cy="43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1800" b="1" cap="all" spc="200" dirty="0">
                <a:solidFill>
                  <a:srgbClr val="FFFFFF"/>
                </a:solidFill>
              </a:rPr>
              <a:t>HOW HAS THE AVERAGE SUGAR INTAKE CHANGED OVERTIME?</a:t>
            </a:r>
            <a:endParaRPr lang="en-CA" sz="1800" dirty="0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trade has shown there has been an increase of sugar intake over the past 10 years. </a:t>
            </a: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1C01EE7-481C-407B-9B3A-05DA5D5D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131" y="413056"/>
            <a:ext cx="6798082" cy="370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A217D-F39F-43F2-A16A-6B149177EAB4}"/>
              </a:ext>
            </a:extLst>
          </p:cNvPr>
          <p:cNvSpPr txBox="1"/>
          <p:nvPr/>
        </p:nvSpPr>
        <p:spPr>
          <a:xfrm>
            <a:off x="4857737" y="4118010"/>
            <a:ext cx="6202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Import Average Sugar Intake csv dataset  in </a:t>
            </a:r>
            <a:r>
              <a:rPr lang="en-US" sz="1200" dirty="0" err="1"/>
              <a:t>Jupyter</a:t>
            </a:r>
            <a:r>
              <a:rPr lang="en-US" sz="1200" dirty="0"/>
              <a:t> Notebook and create a data frame.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Filter data for 10 years and calculate the mean of sugar intake to get the Global Average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00" dirty="0"/>
              <a:t>Used Matplotlib method to get a line graph to show the trend over the years.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1"/>
            <a:ext cx="3659246" cy="2566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HOW DOES CANADA FARE AGAINST OTHER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651268"/>
            <a:ext cx="3659246" cy="25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 spc="200" dirty="0">
                <a:solidFill>
                  <a:schemeClr val="tx1"/>
                </a:solidFill>
              </a:rPr>
              <a:t>Canada is still way above the world average.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8A777D8-9C0A-4F24-B8B6-23C25D3BA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05" y="0"/>
            <a:ext cx="8175695" cy="256665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F651E4-6541-4081-8BD7-9C3AF899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40" y="2566652"/>
            <a:ext cx="8183360" cy="232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- 3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is the correlation between income and sugar intake?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Comparison of the Income Dataset from Worldbank and Sugar Intake Data from FAO show that countries with lower income has higher sugar intake.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54223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IS THERE A CORRELATION BETWEEN PROCESSED SUGAR AND OBESITY?</a:t>
            </a:r>
            <a:endParaRPr lang="en-CA" sz="250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0.65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Moderate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For most cases, obesity rate increases as sugar consumption increases.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93D9D2D-0D59-48B4-9FE2-7ECE1D38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48" y="0"/>
            <a:ext cx="6798082" cy="4532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0CE9F-E12C-4F08-AA8B-8C4C9557D72E}"/>
              </a:ext>
            </a:extLst>
          </p:cNvPr>
          <p:cNvSpPr txBox="1"/>
          <p:nvPr/>
        </p:nvSpPr>
        <p:spPr>
          <a:xfrm>
            <a:off x="5206970" y="5103674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Obesity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9BB0-1C1B-4F04-B128-4900231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84" y="4486306"/>
            <a:ext cx="6348010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IS THERE A CORRELATION BETWEEN PROCESSED SUGAR AND DENTAL HEALTH?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EB1B933-A33D-4470-B4FD-5A4ECA366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425" y="0"/>
            <a:ext cx="6473284" cy="431552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C22A8-6AF2-48F7-A5D2-76F732A4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00350"/>
            <a:ext cx="3005138" cy="3189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Correlation = 0.14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Weak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 The 2 variables do not have an effect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70EA-9653-46F2-8B40-5A986BBDFE14}"/>
              </a:ext>
            </a:extLst>
          </p:cNvPr>
          <p:cNvSpPr txBox="1"/>
          <p:nvPr/>
        </p:nvSpPr>
        <p:spPr>
          <a:xfrm>
            <a:off x="5035451" y="4577217"/>
            <a:ext cx="5850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Imported the Sugar Intake and Bad Teeth CSV files.</a:t>
            </a:r>
          </a:p>
          <a:p>
            <a:pPr marL="342900" indent="-342900">
              <a:buAutoNum type="arabicPeriod"/>
            </a:pPr>
            <a:r>
              <a:rPr lang="en-US" sz="1200" dirty="0"/>
              <a:t>Conducted an inner merge for the two files together to get all the data in 1 Data Frame.</a:t>
            </a:r>
          </a:p>
          <a:p>
            <a:pPr marL="342900" indent="-342900">
              <a:buAutoNum type="arabicPeriod"/>
            </a:pPr>
            <a:r>
              <a:rPr lang="en-US" sz="1200" dirty="0"/>
              <a:t>Validated the data and ensure there enough samples to do a Scatterplot.</a:t>
            </a:r>
          </a:p>
          <a:p>
            <a:pPr marL="342900" indent="-342900">
              <a:buAutoNum type="arabicPeriod"/>
            </a:pPr>
            <a:r>
              <a:rPr lang="en-US" sz="1200" dirty="0"/>
              <a:t>Used the Matplotlib method to get the scatterplot and linear regression model to determine if the two factors are correlated.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3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 ANALYSIS - 6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What are the top 5 purchased grocery items in the country with the highest sugar intake? For these 5 top items, what is their sugar content?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/>
              <a:t>The American Kroger grocery store datasets had a list of groceries item purchased by 38,000+ customers.  Then we had a nutrition API  from Fat Secret to determine the sugar content.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201168" lvl="1" indent="0">
              <a:buNone/>
            </a:pPr>
            <a:endParaRPr lang="en-US" sz="2400"/>
          </a:p>
          <a:p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1353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DISCUSSIONS AND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intake in sugar consumption over the last decade.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Lower income households consumes more sugar.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Overall, high sugar consumption can lead to health impacts like obesity.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Unexpected Results: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Bad dental health is not correlated to sugar intake.</a:t>
            </a:r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201168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Conclusions: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Need to be aware of your sugar intake to maintain a healthy lifestyle.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Unhealthy items are lower priced than healthy/organic products.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Increasing sugar intake will have negative health impacts for the majority.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Increase in Health Care Spending if trend continues.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A picture containing person, table&#10;&#10;Description automatically generated">
            <a:extLst>
              <a:ext uri="{FF2B5EF4-FFF2-40B4-BE49-F238E27FC236}">
                <a16:creationId xmlns:a16="http://schemas.microsoft.com/office/drawing/2014/main" id="{E4220F78-7F8B-4671-B15F-AFC179F7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777740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POST MORTEM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difficulties that arose, and how you dealt with them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 any additional questions that came up, but which you didn't have time to answer: What would you research next, if you had two more weeks?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A picture containing text, clock, hand, gauge&#10;&#10;Description automatically generated">
            <a:extLst>
              <a:ext uri="{FF2B5EF4-FFF2-40B4-BE49-F238E27FC236}">
                <a16:creationId xmlns:a16="http://schemas.microsoft.com/office/drawing/2014/main" id="{433DC625-9174-4629-B740-B9A47A8A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3"/>
            <a:ext cx="4638907" cy="636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GUIDELINES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10" y="812798"/>
            <a:ext cx="5928344" cy="52947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Trivial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Core Message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Cleanup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 Mortem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32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F1B9E-F625-4363-B5F5-ED8D94CB2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7" b="18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TRIVIAL QUESTION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DD7DC7-1D6E-4118-A2F1-DABB02C5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b="1" dirty="0"/>
              <a:t>Do any of you know what your daily sugar intake should be?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65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FACTS…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D1A8-EC57-4550-8A11-A04DFEDC2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Men should consume xx amount per day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 sz="1800" dirty="0"/>
              <a:t>Women should consume xx amount per day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hand holding a light bulb&#10;&#10;Description automatically generated">
            <a:extLst>
              <a:ext uri="{FF2B5EF4-FFF2-40B4-BE49-F238E27FC236}">
                <a16:creationId xmlns:a16="http://schemas.microsoft.com/office/drawing/2014/main" id="{116E1CA7-3DC3-48E7-8A3A-ED41ACCF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-1"/>
            <a:ext cx="4747323" cy="6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CORE MESSAGE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FF907-EBD7-4CF4-8013-FBE9D33A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1" r="2138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46" name="Straight Connector 4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/>
              <a:t>“Your Subway sandwich bread is actually a cake!”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~ Article from the Guardian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CA"/>
              <a:t> Upon reading this article, we wondered how high sugar consumption impacts our health.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11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DEFINE THE PROJECT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average daily intake of processed sugar globally? Which countries consume the most on average?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How has the average sugar intake changed over time?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What is the correlation between income and sugar intake?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obesity?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Is there a correlation between processed sugar and dental health? 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 What are the top 5 purchased grocery items in the country with the highest sugar intake? For these 5 top items, what is their sugar content?</a:t>
            </a:r>
            <a:endParaRPr lang="en-CA" sz="180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food, bread, arranged, fresh&#10;&#10;Description automatically generated">
            <a:extLst>
              <a:ext uri="{FF2B5EF4-FFF2-40B4-BE49-F238E27FC236}">
                <a16:creationId xmlns:a16="http://schemas.microsoft.com/office/drawing/2014/main" id="{4530DEB5-B25B-4E78-9A9A-3C1D64D27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7"/>
            <a:ext cx="4493341" cy="63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F68-0CEC-423D-AF00-3E7A8363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585C8-53A5-4A9A-9DF0-861607C88191}"/>
              </a:ext>
            </a:extLst>
          </p:cNvPr>
          <p:cNvSpPr/>
          <p:nvPr/>
        </p:nvSpPr>
        <p:spPr>
          <a:xfrm>
            <a:off x="7915411" y="2833321"/>
            <a:ext cx="1351406" cy="91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4D6864-6E9E-4C5B-B8A6-0070B2162D6E}"/>
              </a:ext>
            </a:extLst>
          </p:cNvPr>
          <p:cNvSpPr/>
          <p:nvPr/>
        </p:nvSpPr>
        <p:spPr>
          <a:xfrm>
            <a:off x="6301273" y="786383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FAO</a:t>
            </a:r>
            <a:endParaRPr lang="en-CA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CBA62F-3022-4799-AE9B-9D52CAB7C60E}"/>
              </a:ext>
            </a:extLst>
          </p:cNvPr>
          <p:cNvSpPr/>
          <p:nvPr/>
        </p:nvSpPr>
        <p:spPr>
          <a:xfrm>
            <a:off x="10741086" y="283332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Fat Secret API</a:t>
            </a:r>
            <a:endParaRPr lang="en-CA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386BCF-7F2B-47B2-9576-BFA49C02286D}"/>
              </a:ext>
            </a:extLst>
          </p:cNvPr>
          <p:cNvSpPr/>
          <p:nvPr/>
        </p:nvSpPr>
        <p:spPr>
          <a:xfrm>
            <a:off x="6210205" y="4613402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WHO</a:t>
            </a:r>
            <a:endParaRPr lang="en-CA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18F87B-BF7F-4FBD-93C4-5373B4B464C9}"/>
              </a:ext>
            </a:extLst>
          </p:cNvPr>
          <p:cNvSpPr/>
          <p:nvPr/>
        </p:nvSpPr>
        <p:spPr>
          <a:xfrm>
            <a:off x="5156760" y="2764431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Kroger Grocery Data</a:t>
            </a:r>
            <a:endParaRPr lang="en-CA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15EDBE-1478-4B75-8BC0-49928372562B}"/>
              </a:ext>
            </a:extLst>
          </p:cNvPr>
          <p:cNvSpPr/>
          <p:nvPr/>
        </p:nvSpPr>
        <p:spPr>
          <a:xfrm>
            <a:off x="9266817" y="786383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Kaggle</a:t>
            </a:r>
            <a:endParaRPr lang="en-CA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069CFC-870F-4587-8A0C-1730AE292E75}"/>
              </a:ext>
            </a:extLst>
          </p:cNvPr>
          <p:cNvSpPr/>
          <p:nvPr/>
        </p:nvSpPr>
        <p:spPr>
          <a:xfrm>
            <a:off x="9602651" y="4690306"/>
            <a:ext cx="1127553" cy="1169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World-bank</a:t>
            </a:r>
            <a:endParaRPr lang="en-CA" sz="13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641E4-4928-4ABD-80F7-EC339F4EDB6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01273" y="3292544"/>
            <a:ext cx="1614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4ACEF5-C73F-4CD0-998B-6FEC449F38B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773982" y="3764416"/>
            <a:ext cx="1138434" cy="84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2663C2-736F-4557-8F4B-53C5C6A577E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6865050" y="1955860"/>
            <a:ext cx="1050360" cy="87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DD48B8-09B4-454B-93C4-D44802A6696E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9266817" y="1955860"/>
            <a:ext cx="563777" cy="86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6B13E4-B324-4783-9CCC-569161EC6CD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266817" y="3292544"/>
            <a:ext cx="1463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7CC324-A17A-4F12-9826-A25D166102A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66817" y="3764416"/>
            <a:ext cx="899611" cy="92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7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 – </a:t>
            </a:r>
            <a:br>
              <a:rPr lang="en-US" dirty="0"/>
            </a:br>
            <a:r>
              <a:rPr lang="en-US" dirty="0"/>
              <a:t>INSIGHTS AND DIFFICULTIES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team effort to brainstorm on where to get the data.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 paying money to access the optimal data source for analysis.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research the right data for our analysis.</a:t>
            </a:r>
          </a:p>
          <a:p>
            <a:pPr marR="0"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are not formatted perfectly to answer our questions.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reformatting CSV files in proper rows and columns.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Merging </a:t>
            </a:r>
            <a:r>
              <a:rPr lang="en-CA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CA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trends and correlation.</a:t>
            </a:r>
          </a:p>
          <a:p>
            <a:pPr marL="635508" lvl="1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  <a:cs typeface="Times New Roman" panose="02020603050405020304" pitchFamily="18" charset="0"/>
              </a:rPr>
              <a:t>Not all information for a specific country may not be available as some of the countries were not independent until 1990-1993.</a:t>
            </a:r>
            <a:endParaRPr lang="en-CA" sz="2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C7403585-643A-4CD5-8120-2A09D1D4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8645" cy="64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68-3EC4-4686-A2A0-8A1E03C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4"/>
            <a:ext cx="6491191" cy="1374246"/>
          </a:xfrm>
        </p:spPr>
        <p:txBody>
          <a:bodyPr>
            <a:normAutofit/>
          </a:bodyPr>
          <a:lstStyle/>
          <a:p>
            <a:r>
              <a:rPr lang="en-US" dirty="0"/>
              <a:t>INTERESTING DISCOVERY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EB9B-20EF-41D2-BF3A-03ED6350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Upon retrieving the datasets, we were able to find the following trends: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that Consume the most sugars.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of Sugar Consumption over the years.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of Sugar Consumption between Income, Bad Teeth and Obesity.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Grocery Data of Most Purchased Product.</a:t>
            </a:r>
            <a:endParaRPr lang="en-CA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9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B07CA6C-FC58-41F8-B25D-1F1877B55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" y="0"/>
            <a:ext cx="470082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2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Widescreen</PresentationFormat>
  <Paragraphs>134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Arial Nova Light</vt:lpstr>
      <vt:lpstr>Calibri</vt:lpstr>
      <vt:lpstr>Wingdings</vt:lpstr>
      <vt:lpstr>RetrospectVTI</vt:lpstr>
      <vt:lpstr>Effects of Sugar Consumption</vt:lpstr>
      <vt:lpstr>PRESENTATION GUIDELINES</vt:lpstr>
      <vt:lpstr>TRIVIAL QUESTION</vt:lpstr>
      <vt:lpstr>BASED ON THE FACTS…</vt:lpstr>
      <vt:lpstr>CORE MESSAGE</vt:lpstr>
      <vt:lpstr>DEFINE THE PROJECT</vt:lpstr>
      <vt:lpstr>DATA EXPLORATION</vt:lpstr>
      <vt:lpstr>DATA CLEANUP –  INSIGHTS AND DIFFICULTIES</vt:lpstr>
      <vt:lpstr>INTERESTING DISCOVERY</vt:lpstr>
      <vt:lpstr>DATA ANALYSIS</vt:lpstr>
      <vt:lpstr>What I the average daily sugar intake and which countries have the highest sugar consumption? </vt:lpstr>
      <vt:lpstr>HOW HAS THE AVERAGE SUGAR INTAKE CHANGED OVERTIME?</vt:lpstr>
      <vt:lpstr>HOW DOES CANADA FARE AGAINST OTHER COUNTRIES?</vt:lpstr>
      <vt:lpstr>DATA ANALYSIS - 3</vt:lpstr>
      <vt:lpstr>IS THERE A CORRELATION BETWEEN PROCESSED SUGAR AND OBESITY?</vt:lpstr>
      <vt:lpstr>IS THERE A CORRELATION BETWEEN PROCESSED SUGAR AND DENTAL HEALTH?</vt:lpstr>
      <vt:lpstr>DATA ANALYSIS - 6</vt:lpstr>
      <vt:lpstr>DISCUSSIONS AND FINDINGS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Sugar Consumption</dc:title>
  <dc:creator>Cecilia Leung</dc:creator>
  <cp:lastModifiedBy>Cecilia Leung</cp:lastModifiedBy>
  <cp:revision>1</cp:revision>
  <dcterms:created xsi:type="dcterms:W3CDTF">2020-11-11T20:32:25Z</dcterms:created>
  <dcterms:modified xsi:type="dcterms:W3CDTF">2020-11-11T20:32:36Z</dcterms:modified>
</cp:coreProperties>
</file>