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sldIdLst>
    <p:sldId id="256" r:id="rId2"/>
    <p:sldId id="266" r:id="rId3"/>
    <p:sldId id="258" r:id="rId4"/>
    <p:sldId id="287" r:id="rId5"/>
    <p:sldId id="294" r:id="rId6"/>
    <p:sldId id="288" r:id="rId7"/>
    <p:sldId id="286" r:id="rId8"/>
    <p:sldId id="277" r:id="rId9"/>
    <p:sldId id="268" r:id="rId10"/>
    <p:sldId id="279" r:id="rId11"/>
    <p:sldId id="269" r:id="rId12"/>
    <p:sldId id="270" r:id="rId13"/>
    <p:sldId id="271" r:id="rId14"/>
    <p:sldId id="267" r:id="rId15"/>
    <p:sldId id="290" r:id="rId16"/>
    <p:sldId id="291" r:id="rId17"/>
    <p:sldId id="295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9" autoAdjust="0"/>
    <p:restoredTop sz="55827" autoAdjust="0"/>
  </p:normalViewPr>
  <p:slideViewPr>
    <p:cSldViewPr snapToGrid="0">
      <p:cViewPr varScale="1">
        <p:scale>
          <a:sx n="40" d="100"/>
          <a:sy n="40" d="100"/>
        </p:scale>
        <p:origin x="163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6E72E-06A3-435A-96BB-BE55484027A1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96BCB-CEC5-4086-BD46-775CD732B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34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Good evening everyone, today I will be presenting to you my team’s (introduce team) analysis of sugar intake across the world.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282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402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738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587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Soda size = 1 can </a:t>
            </a:r>
          </a:p>
          <a:p>
            <a:endParaRPr lang="en-US" dirty="0"/>
          </a:p>
          <a:p>
            <a:r>
              <a:rPr lang="en-US" dirty="0"/>
              <a:t>Soda has the highest sugar content of X grams.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454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/>
              <a:t>-     Change in accessibility to foods globally. Increase in globalization and world trade.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dirty="0"/>
              <a:t>Unhealthy items are lower priced than healthy/organic products.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dirty="0"/>
              <a:t>Households with higher income can afford to eat out and indulge more.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83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Difficulties – API </a:t>
            </a:r>
            <a:r>
              <a:rPr lang="en-US" dirty="0">
                <a:sym typeface="Wingdings" panose="05000000000000000000" pitchFamily="2" charset="2"/>
              </a:rPr>
              <a:t> Kapil to fill 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Focusing on the Questions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Sugar intake is a broad topic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narrowed down to the specific factors to look for the information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527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Questions – How it has impacts on other disease, how it relates to age, does having a healthy lifestyle affect it?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1649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69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Throughout this presentation, I will explain to you:</a:t>
            </a:r>
          </a:p>
          <a:p>
            <a:endParaRPr lang="en-CA" dirty="0"/>
          </a:p>
          <a:p>
            <a:r>
              <a:rPr lang="en-CA" dirty="0"/>
              <a:t>-The motivation behind the project and why we thought this was a topic of value. </a:t>
            </a:r>
          </a:p>
          <a:p>
            <a:r>
              <a:rPr lang="en-CA" dirty="0"/>
              <a:t>-The questions we sought to answer.</a:t>
            </a:r>
          </a:p>
          <a:p>
            <a:r>
              <a:rPr lang="en-CA" dirty="0"/>
              <a:t>-As well, I will discuss the process used to explore, cleanup, and analyze the data. </a:t>
            </a:r>
          </a:p>
          <a:p>
            <a:r>
              <a:rPr lang="en-CA" dirty="0"/>
              <a:t>-Our findings and next steps of this project we’d like to see moving forward.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892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-In September of this year, the Irish Supreme Court ruled that Subway bread would be better categorized as a ‘discretionary indulgence’.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-This means it was better classified with food items such as ice-cream, cake, chocolate, and pastries.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-Keep in mind, the American Heart Association recommends an 37.5 g for adult males and 25 g for adult women. With a footlong sub, coming in at 10 g (30-50% of your daily take)… we wanted to explore exactly how much sugar is being consumed globally and whether it’s had an impact to our health over the years.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-Fun Fact: Subway bread sugar content is 10% of the weight of the flour included in the dough.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26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/>
              <a:t>It should be noted that our project reviewed sugar content for both 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naturally occurring sugars and free sugars added to foods and drinks by the manufacturer.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847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 Global Average  years has been:  83.6 g (2011), 84.1 g (2012), 84.2 g (2013)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 United States Average: 172 g (2011), 174 g (2012), 175 (2013)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According to our data, soda contains X sugar per gram.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Were you able to answer these questions to your </a:t>
            </a:r>
            <a:r>
              <a:rPr lang="en-US" dirty="0" err="1"/>
              <a:t>statisfaction</a:t>
            </a:r>
            <a:r>
              <a:rPr lang="en-US" dirty="0"/>
              <a:t>? Wish we had a more recent data set for average sugar consumption.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This created limitations when analyzing other data for health effects and income.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912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dirty="0"/>
              <a:t>Compare the sugar intake for all countries in the world.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dirty="0"/>
              <a:t>Compared the impact of income on average sugar intake: World Bank Data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dirty="0"/>
              <a:t>For Dental Health and Obesity comparisons, using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dirty="0"/>
              <a:t>For top purchases grocery store data, we used Kroger Grocery Data set. Next, we used the Fat Secrets API to find and compare their sugar content.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CA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dirty="0"/>
              <a:t>Discuss insights you had while exploring the data that you didn't anticipate: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CA" sz="1200" dirty="0">
              <a:latin typeface="+mn-lt"/>
              <a:ea typeface="+mn-ea"/>
              <a:cs typeface="+mn-cs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CA" sz="1200" dirty="0" err="1">
                <a:latin typeface="+mn-lt"/>
                <a:ea typeface="+mn-ea"/>
                <a:cs typeface="+mn-cs"/>
              </a:rPr>
              <a:t>Standardarized</a:t>
            </a:r>
            <a:r>
              <a:rPr lang="en-CA" sz="1200" dirty="0">
                <a:latin typeface="+mn-lt"/>
                <a:ea typeface="+mn-ea"/>
                <a:cs typeface="+mn-cs"/>
              </a:rPr>
              <a:t> data was hard to come by as there are no set recommendations.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consuming to research the right data for our analysis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all countries have the ability to research and collect data on sugar consumption. 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all information for a specific country may not be available as some of the countries were not independent until 1990-1993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CA" dirty="0"/>
              <a:t>6.   Discuss any problems that arose after exploring the data, and how you resolved them: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CA" dirty="0"/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  <a:cs typeface="Times New Roman" panose="02020603050405020304" pitchFamily="18" charset="0"/>
              </a:rPr>
              <a:t>Data was hard to retrieve as the sugar content was deeply embedded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Converting data types to conduct analysis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Reformatting CSV files in proper rows and columns, merging data frames to determine trends and correlation??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989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7287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120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-World Average – fluctuates between 81 g– 84 g from 2004 – 2013.</a:t>
            </a:r>
          </a:p>
          <a:p>
            <a:r>
              <a:rPr lang="en-CA" dirty="0"/>
              <a:t>-Canada Average – 149 g– 132g (small reduction of sugar intake from 2004 – 2013). Still well above the global average. </a:t>
            </a:r>
          </a:p>
          <a:p>
            <a:endParaRPr lang="en-CA" dirty="0"/>
          </a:p>
          <a:p>
            <a:r>
              <a:rPr lang="en-CA" dirty="0"/>
              <a:t>FYI:</a:t>
            </a:r>
          </a:p>
          <a:p>
            <a:r>
              <a:rPr lang="en-CA" dirty="0"/>
              <a:t>-Malta – 150 g to 170 g</a:t>
            </a:r>
          </a:p>
          <a:p>
            <a:r>
              <a:rPr lang="en-CA" dirty="0"/>
              <a:t>-Switzerland – 160 g to 166 g</a:t>
            </a:r>
          </a:p>
          <a:p>
            <a:r>
              <a:rPr lang="en-CA" dirty="0"/>
              <a:t>-United States – 194 g to 175 g (similar trend to Canada, still highest intake).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90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8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1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9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9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5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5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2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0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57" r:id="rId6"/>
    <p:sldLayoutId id="2147483762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02E84DCB-8472-485E-87ED-48766F9998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" r="11109"/>
          <a:stretch/>
        </p:blipFill>
        <p:spPr>
          <a:xfrm>
            <a:off x="0" y="282576"/>
            <a:ext cx="12191980" cy="6857990"/>
          </a:xfrm>
          <a:prstGeom prst="rect">
            <a:avLst/>
          </a:prstGeom>
        </p:spPr>
      </p:pic>
      <p:sp>
        <p:nvSpPr>
          <p:cNvPr id="33" name="Rectangle 1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01BDE-0B0A-4EFD-BC19-4337E023B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1030" y="3096918"/>
            <a:ext cx="7537704" cy="122930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Global Sugar Intake Analysis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2235E-E304-4C8F-AB12-6C2330B23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1030" y="4540118"/>
            <a:ext cx="7370950" cy="605256"/>
          </a:xfrm>
        </p:spPr>
        <p:txBody>
          <a:bodyPr>
            <a:normAutofit/>
          </a:bodyPr>
          <a:lstStyle/>
          <a:p>
            <a:r>
              <a:rPr lang="en-US" sz="1200" dirty="0" err="1"/>
              <a:t>CAITLaN</a:t>
            </a:r>
            <a:r>
              <a:rPr lang="en-US" sz="1200" dirty="0"/>
              <a:t> </a:t>
            </a:r>
            <a:r>
              <a:rPr lang="en-US" sz="1200" dirty="0" err="1"/>
              <a:t>Beachey</a:t>
            </a:r>
            <a:r>
              <a:rPr lang="en-US" sz="1200" dirty="0"/>
              <a:t>, Amaris </a:t>
            </a:r>
            <a:r>
              <a:rPr lang="en-US" sz="1200" dirty="0" err="1"/>
              <a:t>hassan</a:t>
            </a:r>
            <a:r>
              <a:rPr lang="en-US" sz="1200" dirty="0"/>
              <a:t>, Cecilia </a:t>
            </a:r>
            <a:r>
              <a:rPr lang="en-US" sz="1200" dirty="0" err="1"/>
              <a:t>leung</a:t>
            </a:r>
            <a:r>
              <a:rPr lang="en-US" sz="1200" dirty="0"/>
              <a:t>, Hillary </a:t>
            </a:r>
            <a:r>
              <a:rPr lang="en-US" sz="1200" dirty="0" err="1"/>
              <a:t>mandich</a:t>
            </a:r>
            <a:r>
              <a:rPr lang="en-US" sz="1200" dirty="0"/>
              <a:t>, </a:t>
            </a:r>
            <a:r>
              <a:rPr lang="en-US" sz="1200" dirty="0" err="1"/>
              <a:t>kapil</a:t>
            </a:r>
            <a:r>
              <a:rPr lang="en-US" sz="1200" dirty="0"/>
              <a:t> </a:t>
            </a:r>
            <a:r>
              <a:rPr lang="en-US" sz="1200" dirty="0" err="1"/>
              <a:t>pundhir</a:t>
            </a:r>
            <a:endParaRPr lang="en-CA" sz="1200" dirty="0"/>
          </a:p>
        </p:txBody>
      </p: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16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31" y="-270449"/>
            <a:ext cx="3659246" cy="25666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>
                <a:solidFill>
                  <a:schemeClr val="tx1"/>
                </a:solidFill>
              </a:rPr>
              <a:t>Where do Canadians stand?</a:t>
            </a:r>
            <a:br>
              <a:rPr lang="en-US" sz="3400" b="1" dirty="0">
                <a:solidFill>
                  <a:schemeClr val="tx1"/>
                </a:solidFill>
              </a:rPr>
            </a:br>
            <a:endParaRPr lang="en-US" sz="3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31" y="2249341"/>
            <a:ext cx="3659246" cy="4142654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  <a:buFont typeface="Wingdings" pitchFamily="2" charset="2"/>
              <a:buChar char="v"/>
            </a:pPr>
            <a:r>
              <a:rPr lang="en-US" cap="all" spc="200" dirty="0">
                <a:solidFill>
                  <a:schemeClr val="tx1"/>
                </a:solidFill>
              </a:rPr>
              <a:t>Canada trends above the world average FOR SUGAR CONSUMPTION.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8A777D8-9C0A-4F24-B8B6-23C25D3BA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29" y="505341"/>
            <a:ext cx="8175695" cy="268481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3F651E4-6541-4081-8BD7-9C3AF8997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32" y="3667844"/>
            <a:ext cx="8183360" cy="255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5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solidFill>
                  <a:srgbClr val="FFFFFF"/>
                </a:solidFill>
              </a:rPr>
              <a:t>CORRELATION BETWEEN INCOME AND SUGAR INTAKE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9B1F6C7-9901-4B13-A95C-CABC6A279646}"/>
              </a:ext>
            </a:extLst>
          </p:cNvPr>
          <p:cNvSpPr txBox="1">
            <a:spLocks/>
          </p:cNvSpPr>
          <p:nvPr/>
        </p:nvSpPr>
        <p:spPr>
          <a:xfrm>
            <a:off x="571752" y="2799654"/>
            <a:ext cx="3005462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Moderately Positive Correlation of 0.54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Sugar consumption increases as average household income increases across the world.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25F914-1A6A-42C7-9EC9-1D1DDD30D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142" y="3986977"/>
            <a:ext cx="6660457" cy="3657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4DDA7B-FB1E-4D81-B048-247A86ED83B2}"/>
              </a:ext>
            </a:extLst>
          </p:cNvPr>
          <p:cNvSpPr txBox="1"/>
          <p:nvPr/>
        </p:nvSpPr>
        <p:spPr>
          <a:xfrm>
            <a:off x="5382142" y="4583255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Income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Did an average of the income over the years between 2002-2013.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EE14FD5-4E85-4634-A08B-9E125A5B1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741" y="86849"/>
            <a:ext cx="5850193" cy="390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3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CORRELATION BETWEEN SUGAR INTAKE AND OBESITY</a:t>
            </a:r>
            <a:endParaRPr lang="en-CA" sz="28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Moderately Positive Correlation of 0.66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For most cases, obesity rate increases as sugar consumption increases.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0CE9F-E12C-4F08-AA8B-8C4C9557D72E}"/>
              </a:ext>
            </a:extLst>
          </p:cNvPr>
          <p:cNvSpPr txBox="1"/>
          <p:nvPr/>
        </p:nvSpPr>
        <p:spPr>
          <a:xfrm>
            <a:off x="5206970" y="5103674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Obesity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Did an average of the income over the years between 2002-2013.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69BB0-1C1B-4F04-B128-49002311A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584" y="4486306"/>
            <a:ext cx="6348010" cy="3429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BD7CD3-55F9-224E-BC32-18D21136D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091" y="238582"/>
            <a:ext cx="6134130" cy="400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0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CORRELATION BETWEEN SUGAR INTAKE AND DENTAL HEALTH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EB1B933-A33D-4470-B4FD-5A4ECA366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51" y="187846"/>
            <a:ext cx="6135223" cy="409014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D4C22A8-6AF2-48F7-A5D2-76F732A4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800350"/>
            <a:ext cx="3005138" cy="3189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Very weak correlation of 0.14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Sugar intake does not impact the dental health of the population.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970EA-9653-46F2-8B40-5A986BBDFE14}"/>
              </a:ext>
            </a:extLst>
          </p:cNvPr>
          <p:cNvSpPr txBox="1"/>
          <p:nvPr/>
        </p:nvSpPr>
        <p:spPr>
          <a:xfrm>
            <a:off x="5035451" y="4878300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Bad Teeth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and ensure there enough samples to do a Scatterplot.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5F93B-FC2D-4E8E-B439-712257F60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451" y="4315522"/>
            <a:ext cx="6881456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3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WHAT ARE THE TOP 5 PURCHASED GROCERY ITEMS IN THE COUNTRY WITH THE HIGHEST SUGAR INTAKE?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276C6323-DF8F-4D01-87E1-EB768400D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Whole Milk 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Vegetables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Rolls/Buns 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Yogurt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Soda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971FEA-34CB-4F31-8183-457E7FE39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5" y="485964"/>
            <a:ext cx="4471286" cy="31522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A0B583-177B-4B4B-9703-4FE58C2F12BB}"/>
              </a:ext>
            </a:extLst>
          </p:cNvPr>
          <p:cNvSpPr txBox="1"/>
          <p:nvPr/>
        </p:nvSpPr>
        <p:spPr>
          <a:xfrm>
            <a:off x="4596542" y="3964688"/>
            <a:ext cx="58501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Grocery data CSV files.</a:t>
            </a:r>
          </a:p>
          <a:p>
            <a:pPr marL="342900" indent="-342900">
              <a:buAutoNum type="arabicPeriod"/>
            </a:pPr>
            <a:r>
              <a:rPr lang="en-US" sz="1200" dirty="0" err="1"/>
              <a:t>Groupby</a:t>
            </a:r>
            <a:r>
              <a:rPr lang="en-US" sz="1200" dirty="0"/>
              <a:t> Item List to get a count of the most purchased product.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to ensure the data is accurate.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bar graph.</a:t>
            </a:r>
          </a:p>
          <a:p>
            <a:pPr marL="342900" indent="-342900">
              <a:buAutoNum type="arabicPeriod"/>
            </a:pPr>
            <a:r>
              <a:rPr lang="en-US" sz="1200" dirty="0"/>
              <a:t>Pulled the API from Fat Secret to get the sugar contents of the products.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200" dirty="0"/>
              <a:t>API was reviewed and generic product were chosen for each item.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60ACF-59AE-46F4-9B75-327BEA60D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247" y="258748"/>
            <a:ext cx="3913442" cy="318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46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903" y="276747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CONCLUSIONS</a:t>
            </a:r>
            <a:endParaRPr lang="en-CA" b="1" dirty="0"/>
          </a:p>
        </p:txBody>
      </p:sp>
      <p:pic>
        <p:nvPicPr>
          <p:cNvPr id="6" name="Picture 5" descr="A picture containing person, table&#10;&#10;Description automatically generated">
            <a:extLst>
              <a:ext uri="{FF2B5EF4-FFF2-40B4-BE49-F238E27FC236}">
                <a16:creationId xmlns:a16="http://schemas.microsoft.com/office/drawing/2014/main" id="{E4220F78-7F8B-4671-B15F-AFC179F7AC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8" r="21839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5" cy="3969213"/>
          </a:xfrm>
        </p:spPr>
        <p:txBody>
          <a:bodyPr>
            <a:normAutofit fontScale="92500" lnSpcReduction="10000"/>
          </a:bodyPr>
          <a:lstStyle/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 dirty="0"/>
              <a:t>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Increase intake in sugar consumption over the last decade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Higher income households consume more sugar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High sugar consumption can lead to health impacts like obesity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US is the country with the highest sugar consumption around the world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300" dirty="0"/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 dirty="0"/>
              <a:t>Unexpected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Bad dental health is not correlated to sugar intake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Malta and Switzerland are in the top 3 of countries with high sugar consumption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3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230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CHALLENGES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344" y="2038351"/>
            <a:ext cx="6491191" cy="4038599"/>
          </a:xfrm>
        </p:spPr>
        <p:txBody>
          <a:bodyPr>
            <a:normAutofit fontScale="92500"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Data Collection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Difficulties finding recent data and dataset within the same year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Used more outdated sets then we would have liked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standardization with nutrition labels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Inconsisten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 data types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Choosing a product that represent a grocery category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9BF6574-3168-4FCC-A0C3-A041CFF86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527395" cy="642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3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ADDITIONAL RESEARCH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High Sugar Intake on more Diseases</a:t>
            </a:r>
          </a:p>
          <a:p>
            <a:pPr marL="38404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Sugar Intake by Demographics</a:t>
            </a:r>
          </a:p>
          <a:p>
            <a:pPr marL="38404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Accessibility’s Impact on Sugar Intake</a:t>
            </a:r>
          </a:p>
          <a:p>
            <a:pPr marL="38404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Legislation Impact on Sugar Intake</a:t>
            </a:r>
          </a:p>
        </p:txBody>
      </p:sp>
      <p:pic>
        <p:nvPicPr>
          <p:cNvPr id="5" name="Picture 4" descr="A picture containing text, clock, hand, gauge&#10;&#10;Description automatically generated">
            <a:extLst>
              <a:ext uri="{FF2B5EF4-FFF2-40B4-BE49-F238E27FC236}">
                <a16:creationId xmlns:a16="http://schemas.microsoft.com/office/drawing/2014/main" id="{433DC625-9174-4629-B740-B9A47A8A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3"/>
            <a:ext cx="4638907" cy="636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15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ED57FE-8B4D-4E79-AD06-4D6D2AA3E8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5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GUIDELINES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6" y="1344807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Core Message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Define the Project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Exploration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Cleanup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Analysis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Challenges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Conclusion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Next Steps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Q&amp;A.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2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CORE MESSAGE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FF907-EBD7-4CF4-8013-FBE9D33AA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1" r="21386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46" name="Straight Connector 4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“</a:t>
            </a:r>
            <a:r>
              <a:rPr lang="en-US" sz="3500" b="1" dirty="0"/>
              <a:t>Everything is Cake!”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i="1" dirty="0"/>
              <a:t>~ Article source: Global News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CA" sz="1200" i="1" dirty="0"/>
              <a:t> </a:t>
            </a:r>
            <a:r>
              <a:rPr lang="en-CA" sz="1600" i="1" dirty="0"/>
              <a:t>This article raised the question as to the global average daily sugar consumption and it’s impact on our health.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12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DEFINE THE PROJECT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is the average daily intake sugar of countries across the world? Which countries consume the most on average?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How has the average sugar intake changed over time?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is the correlation between income and sugar intake?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Is there a correlation between sugar intake and obesity?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Is there a correlation between sugar intake and dental health?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are the top 5 purchased grocery items? For these 5 top items, what is their sugar content?</a:t>
            </a:r>
            <a:endParaRPr lang="en-CA" sz="1800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A picture containing food, bread, arranged, fresh&#10;&#10;Description automatically generated">
            <a:extLst>
              <a:ext uri="{FF2B5EF4-FFF2-40B4-BE49-F238E27FC236}">
                <a16:creationId xmlns:a16="http://schemas.microsoft.com/office/drawing/2014/main" id="{4530DEB5-B25B-4E78-9A9A-3C1D64D27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7"/>
            <a:ext cx="4493341" cy="63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6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61" y="417232"/>
            <a:ext cx="6750752" cy="145075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SUMMARY OF FINDINGS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061" y="2072575"/>
            <a:ext cx="7297017" cy="407884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 There has been an increase in global sugar consumption over time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The United States has been well above the global average 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For 2011 – 2013, the United States had the highest sugar intake globally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American grocery data indicates that soda is one of the top 5 purchased items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Countries will higher average household income has a higher sugar intake.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The higher the sugar intake, the higher the obesity rate. </a:t>
            </a:r>
          </a:p>
          <a:p>
            <a:pPr lvl="1">
              <a:buFont typeface="Wingdings" pitchFamily="2" charset="2"/>
              <a:buChar char="v"/>
            </a:pPr>
            <a:endParaRPr lang="en-CA" dirty="0"/>
          </a:p>
        </p:txBody>
      </p:sp>
      <p:pic>
        <p:nvPicPr>
          <p:cNvPr id="1028" name="Picture 4" descr="Understand and apply effectively construction market research">
            <a:extLst>
              <a:ext uri="{FF2B5EF4-FFF2-40B4-BE49-F238E27FC236}">
                <a16:creationId xmlns:a16="http://schemas.microsoft.com/office/drawing/2014/main" id="{8767C28D-D829-0C41-8ECF-5B623674A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90"/>
          <a:stretch/>
        </p:blipFill>
        <p:spPr bwMode="auto">
          <a:xfrm>
            <a:off x="1" y="0"/>
            <a:ext cx="4548248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20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DATA EXPLORATION</a:t>
            </a:r>
            <a:endParaRPr lang="en-CA" b="1" dirty="0"/>
          </a:p>
        </p:txBody>
      </p:sp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D5AE3E7C-14C6-4B2C-B393-4C13F5AD4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3873" cy="6345044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D13B08-296C-49C6-96D9-F6D7F4B4719C}"/>
              </a:ext>
            </a:extLst>
          </p:cNvPr>
          <p:cNvSpPr/>
          <p:nvPr/>
        </p:nvSpPr>
        <p:spPr>
          <a:xfrm>
            <a:off x="7542870" y="3725418"/>
            <a:ext cx="1351406" cy="918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  <a:endParaRPr lang="en-CA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678D19-0D4B-4E01-A4C5-BCB7C3366B1E}"/>
              </a:ext>
            </a:extLst>
          </p:cNvPr>
          <p:cNvSpPr/>
          <p:nvPr/>
        </p:nvSpPr>
        <p:spPr>
          <a:xfrm>
            <a:off x="6096000" y="2120073"/>
            <a:ext cx="1338393" cy="1286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FAO</a:t>
            </a:r>
            <a:endParaRPr lang="en-CA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1ADF70-D845-4B8B-8885-278B06D782F2}"/>
              </a:ext>
            </a:extLst>
          </p:cNvPr>
          <p:cNvSpPr/>
          <p:nvPr/>
        </p:nvSpPr>
        <p:spPr>
          <a:xfrm>
            <a:off x="10041203" y="3501291"/>
            <a:ext cx="1338393" cy="1392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Fat Secret API</a:t>
            </a:r>
            <a:endParaRPr lang="en-CA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302020-AD9A-4D73-AF3F-22E4D48E2ADD}"/>
              </a:ext>
            </a:extLst>
          </p:cNvPr>
          <p:cNvSpPr/>
          <p:nvPr/>
        </p:nvSpPr>
        <p:spPr>
          <a:xfrm>
            <a:off x="6096000" y="4990219"/>
            <a:ext cx="1369764" cy="1258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</a:t>
            </a:r>
            <a:endParaRPr lang="en-CA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D501AF-B4AA-442C-BED9-AC1DEC8FE25E}"/>
              </a:ext>
            </a:extLst>
          </p:cNvPr>
          <p:cNvSpPr/>
          <p:nvPr/>
        </p:nvSpPr>
        <p:spPr>
          <a:xfrm>
            <a:off x="5074068" y="3599902"/>
            <a:ext cx="1509509" cy="1374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Kroger Grocery Data</a:t>
            </a:r>
            <a:endParaRPr lang="en-CA" sz="13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172290-5E6B-44F8-A8D2-BF534ABA64E6}"/>
              </a:ext>
            </a:extLst>
          </p:cNvPr>
          <p:cNvSpPr/>
          <p:nvPr/>
        </p:nvSpPr>
        <p:spPr>
          <a:xfrm>
            <a:off x="9003385" y="2015798"/>
            <a:ext cx="1338393" cy="1374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Kaggle</a:t>
            </a:r>
            <a:endParaRPr lang="en-CA" sz="1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D52E81-6248-4C6E-9CF3-F3BE91642B07}"/>
              </a:ext>
            </a:extLst>
          </p:cNvPr>
          <p:cNvSpPr/>
          <p:nvPr/>
        </p:nvSpPr>
        <p:spPr>
          <a:xfrm>
            <a:off x="9230111" y="4893800"/>
            <a:ext cx="1369764" cy="1265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World-bank</a:t>
            </a:r>
            <a:endParaRPr lang="en-CA" sz="13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3592B5-4DE8-4684-B21C-70DD372D81E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556917" y="4184641"/>
            <a:ext cx="985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05B0CB-DBEB-448F-B19A-BFBDC8E2B0DF}"/>
              </a:ext>
            </a:extLst>
          </p:cNvPr>
          <p:cNvCxnSpPr>
            <a:cxnSpLocks/>
          </p:cNvCxnSpPr>
          <p:nvPr/>
        </p:nvCxnSpPr>
        <p:spPr>
          <a:xfrm flipV="1">
            <a:off x="6998949" y="4656513"/>
            <a:ext cx="540051" cy="44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FF2B3-6960-4F0A-B109-E623993CF8F1}"/>
              </a:ext>
            </a:extLst>
          </p:cNvPr>
          <p:cNvCxnSpPr>
            <a:cxnSpLocks/>
          </p:cNvCxnSpPr>
          <p:nvPr/>
        </p:nvCxnSpPr>
        <p:spPr>
          <a:xfrm>
            <a:off x="7117933" y="3406164"/>
            <a:ext cx="424936" cy="31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2A7BAC-23D4-4E9F-9933-4430E1F0A074}"/>
              </a:ext>
            </a:extLst>
          </p:cNvPr>
          <p:cNvCxnSpPr>
            <a:cxnSpLocks/>
          </p:cNvCxnSpPr>
          <p:nvPr/>
        </p:nvCxnSpPr>
        <p:spPr>
          <a:xfrm flipH="1">
            <a:off x="8894277" y="3286687"/>
            <a:ext cx="335833" cy="42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E35438-32AF-4C16-B426-240900B139B2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8894276" y="4184641"/>
            <a:ext cx="1141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965949-46E7-442E-81C3-4D1B0A6A27C7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8894280" y="4656514"/>
            <a:ext cx="536428" cy="42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47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772CD907-E1CA-4128-A28D-FCE1A2A8D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5" r="4065" b="-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30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52" y="950430"/>
            <a:ext cx="3084844" cy="196108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200" b="1" cap="all" spc="200" dirty="0">
                <a:solidFill>
                  <a:srgbClr val="FFFFFF"/>
                </a:solidFill>
              </a:rPr>
              <a:t>What IS the average daily sugar intake and </a:t>
            </a:r>
            <a:r>
              <a:rPr lang="en-US" sz="2200" cap="all" spc="200" dirty="0">
                <a:solidFill>
                  <a:srgbClr val="FFFFFF"/>
                </a:solidFill>
                <a:latin typeface="+mn-lt"/>
              </a:rPr>
              <a:t>which</a:t>
            </a:r>
            <a:r>
              <a:rPr lang="en-US" sz="2200" b="1" cap="all" spc="200" dirty="0">
                <a:solidFill>
                  <a:srgbClr val="FFFFFF"/>
                </a:solidFill>
              </a:rPr>
              <a:t> countries have the highest sugar consumption?</a:t>
            </a:r>
            <a:br>
              <a:rPr lang="en-US" sz="1600" cap="all" spc="2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1" cap="all" spc="200" dirty="0">
                <a:solidFill>
                  <a:srgbClr val="FFFFFF"/>
                </a:solidFill>
              </a:rPr>
              <a:t>Results: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USA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Malta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Switzerland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AEAE0-D09B-4820-A7BB-98B57541C5FC}"/>
              </a:ext>
            </a:extLst>
          </p:cNvPr>
          <p:cNvSpPr txBox="1"/>
          <p:nvPr/>
        </p:nvSpPr>
        <p:spPr>
          <a:xfrm>
            <a:off x="4945001" y="4889887"/>
            <a:ext cx="6202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Filter data to 3 years and sort by descending order for average gram to get countries with highest consumption.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Used Matplotlib method to get bar graphs of the countries with the highest consumption.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224F34E-D32B-4456-A28C-5501784C2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19" y="442708"/>
            <a:ext cx="6588238" cy="439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7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266830" cy="1961086"/>
          </a:xfrm>
        </p:spPr>
        <p:txBody>
          <a:bodyPr>
            <a:normAutofit/>
          </a:bodyPr>
          <a:lstStyle/>
          <a:p>
            <a:pPr algn="ctr"/>
            <a:r>
              <a:rPr lang="en-US" sz="2500" b="1" cap="all" spc="200" dirty="0">
                <a:solidFill>
                  <a:srgbClr val="FFFFFF"/>
                </a:solidFill>
              </a:rPr>
              <a:t>HOW HAS THE AVERAGE SUGAR INTAKE CHANGED OVERTIME?</a:t>
            </a:r>
            <a:endParaRPr lang="en-CA" sz="2500" dirty="0">
              <a:solidFill>
                <a:srgbClr val="FFFFFF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trend shows an increase of sugar intake over the past 10 years. </a:t>
            </a: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1C01EE7-481C-407B-9B3A-05DA5D5D6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908" y="356923"/>
            <a:ext cx="7105687" cy="3872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8A217D-F39F-43F2-A16A-6B149177EAB4}"/>
              </a:ext>
            </a:extLst>
          </p:cNvPr>
          <p:cNvSpPr txBox="1"/>
          <p:nvPr/>
        </p:nvSpPr>
        <p:spPr>
          <a:xfrm>
            <a:off x="5024630" y="4534777"/>
            <a:ext cx="6202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Filter data for 10 years and calculate the mean of sugar intake to get the Global Average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Used Matplotlib method to get a line graph to show the trend over the years.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5872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1640</Words>
  <Application>Microsoft Office PowerPoint</Application>
  <PresentationFormat>Widescreen</PresentationFormat>
  <Paragraphs>196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Nova</vt:lpstr>
      <vt:lpstr>Arial Nova Light</vt:lpstr>
      <vt:lpstr>Calibri</vt:lpstr>
      <vt:lpstr>Wingdings</vt:lpstr>
      <vt:lpstr>RetrospectVTI</vt:lpstr>
      <vt:lpstr>Global Sugar Intake Analysis</vt:lpstr>
      <vt:lpstr>PRESENTATION GUIDELINES</vt:lpstr>
      <vt:lpstr>CORE MESSAGE</vt:lpstr>
      <vt:lpstr>DEFINE THE PROJECT</vt:lpstr>
      <vt:lpstr>SUMMARY OF FINDINGS</vt:lpstr>
      <vt:lpstr>DATA EXPLORATION</vt:lpstr>
      <vt:lpstr>DATA ANALYSIS</vt:lpstr>
      <vt:lpstr>What IS the average daily sugar intake and which countries have the highest sugar consumption? </vt:lpstr>
      <vt:lpstr>HOW HAS THE AVERAGE SUGAR INTAKE CHANGED OVERTIME?</vt:lpstr>
      <vt:lpstr>Where do Canadians stand? </vt:lpstr>
      <vt:lpstr>CORRELATION BETWEEN INCOME AND SUGAR INTAKE</vt:lpstr>
      <vt:lpstr>CORRELATION BETWEEN SUGAR INTAKE AND OBESITY</vt:lpstr>
      <vt:lpstr>CORRELATION BETWEEN SUGAR INTAKE AND DENTAL HEALTH</vt:lpstr>
      <vt:lpstr>WHAT ARE THE TOP 5 PURCHASED GROCERY ITEMS IN THE COUNTRY WITH THE HIGHEST SUGAR INTAKE?</vt:lpstr>
      <vt:lpstr>CONCLUSIONS</vt:lpstr>
      <vt:lpstr>CHALLENGES</vt:lpstr>
      <vt:lpstr>ADDITIONAL RESEARCH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Sugar Intake Analysis</dc:title>
  <dc:creator>Cecilia Leung</dc:creator>
  <cp:lastModifiedBy> </cp:lastModifiedBy>
  <cp:revision>31</cp:revision>
  <dcterms:created xsi:type="dcterms:W3CDTF">2020-11-12T02:42:18Z</dcterms:created>
  <dcterms:modified xsi:type="dcterms:W3CDTF">2020-11-13T00:23:00Z</dcterms:modified>
</cp:coreProperties>
</file>