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66" r:id="rId3"/>
    <p:sldId id="258" r:id="rId4"/>
    <p:sldId id="287" r:id="rId5"/>
    <p:sldId id="294" r:id="rId6"/>
    <p:sldId id="288" r:id="rId7"/>
    <p:sldId id="293" r:id="rId8"/>
    <p:sldId id="286" r:id="rId9"/>
    <p:sldId id="277" r:id="rId10"/>
    <p:sldId id="268" r:id="rId11"/>
    <p:sldId id="279" r:id="rId12"/>
    <p:sldId id="269" r:id="rId13"/>
    <p:sldId id="270" r:id="rId14"/>
    <p:sldId id="271" r:id="rId15"/>
    <p:sldId id="267" r:id="rId16"/>
    <p:sldId id="290" r:id="rId17"/>
    <p:sldId id="291" r:id="rId18"/>
    <p:sldId id="295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55827" autoAdjust="0"/>
  </p:normalViewPr>
  <p:slideViewPr>
    <p:cSldViewPr snapToGrid="0">
      <p:cViewPr varScale="1">
        <p:scale>
          <a:sx n="44" d="100"/>
          <a:sy n="44" d="100"/>
        </p:scale>
        <p:origin x="18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Good evening everyone, today I will be presenting to you my team’s (introduce team) analysis of sugar intake across the 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28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-World Average – fluctuates between 81 g– 84 g from 2004 – 2013.</a:t>
            </a:r>
          </a:p>
          <a:p>
            <a:r>
              <a:rPr lang="en-CA" dirty="0"/>
              <a:t>-Canada Average – 149 g– 132g (small reduction of sugar intake from 2004 – 2013). Still well above the global average. </a:t>
            </a:r>
          </a:p>
          <a:p>
            <a:endParaRPr lang="en-CA" dirty="0"/>
          </a:p>
          <a:p>
            <a:r>
              <a:rPr lang="en-CA" dirty="0"/>
              <a:t>FYI:</a:t>
            </a:r>
          </a:p>
          <a:p>
            <a:r>
              <a:rPr lang="en-CA" dirty="0"/>
              <a:t>-Malta – 150 g to 170 g</a:t>
            </a:r>
          </a:p>
          <a:p>
            <a:r>
              <a:rPr lang="en-CA" dirty="0"/>
              <a:t>-Switzerland – 160 g to 166 g</a:t>
            </a:r>
          </a:p>
          <a:p>
            <a:r>
              <a:rPr lang="en-CA" dirty="0"/>
              <a:t>-United States – 194 g to 175 g (similar trend to Canada, still highest intake).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</a:p>
          <a:p>
            <a:endParaRPr lang="en-US" dirty="0"/>
          </a:p>
          <a:p>
            <a:r>
              <a:rPr lang="en-US" dirty="0"/>
              <a:t>Soda has the highest sugar content of X grams.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/>
              <a:t>-     Change in accessibility to foods globally. Increase in globalization and world trade.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Unhealthy items are lower priced than healthy/organic products.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/>
              <a:t>Households with higher income can afford to eat out and indulge more.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Focusing on the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intake is a broad topic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narrowed down to the specific factors to look for the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649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Throughout this presentation, I will explain to you:</a:t>
            </a:r>
          </a:p>
          <a:p>
            <a:endParaRPr lang="en-CA" dirty="0"/>
          </a:p>
          <a:p>
            <a:r>
              <a:rPr lang="en-CA" dirty="0"/>
              <a:t>-The motivation behind the project and why we thought this was a topic of value. </a:t>
            </a:r>
          </a:p>
          <a:p>
            <a:r>
              <a:rPr lang="en-CA" dirty="0"/>
              <a:t>-The questions we sought to answer.</a:t>
            </a:r>
          </a:p>
          <a:p>
            <a:r>
              <a:rPr lang="en-CA" dirty="0"/>
              <a:t>-As well, I will discuss the process used to explore, cleanup, and analyze the data. </a:t>
            </a:r>
          </a:p>
          <a:p>
            <a:r>
              <a:rPr lang="en-CA" dirty="0"/>
              <a:t>-Our findings and next steps of this project we’d like to see moving forward.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-In September of this year, the Irish Supreme Court ruled that Subway bread would be better categorized as a ‘discretionary indulgence’.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-This means it was better classified with food items such as ice-cream, cake, chocolate, and pastries.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-Keep in mind, the American Heart Association recommends an 37.5 g for adult males and 25 g for adult women. With a footlong sub, coming in at 10 g (30-50% of your daily take)… we wanted to explore exactly how much sugar is being consumed globally and whether it’s had an impact to our health over the years.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-Fun Fact: Subway bread sugar content is 10% of the weight of the flour included in the dough.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It should be noted that our project reviewed sugar content for both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naturally occurring sugars and free sugars added to foods and drinks by the manufacturer.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 Global Average  years has been:  83.6 g (2011), 84.1 g (2012), 84.2 g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United States Average: 172 g (2011), 174 g (2012), 175 (2013)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According to our data, soda contains X sugar per gram.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Were you able to answer these questions to your </a:t>
            </a:r>
            <a:r>
              <a:rPr lang="en-US" dirty="0" err="1"/>
              <a:t>statisfaction</a:t>
            </a:r>
            <a:r>
              <a:rPr lang="en-US" dirty="0"/>
              <a:t>? Wish we had a more recent data set for average sugar consumption.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created limitations when analyzing other data for health effects and income.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 the sugar intake for all countries in the world.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Compared the impact of income on average sugar intake: World Bank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Dental Health and Obesity comparisons, using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For top purchases grocery store data, we used Kroger Grocery Data set. Next, we used the Fat Secrets API to find and compare their sugar content.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/>
              <a:t>Discuss insights you had while exploring the data that you didn't anticipate: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sz="1200" dirty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CA" sz="1200" dirty="0" err="1">
                <a:latin typeface="+mn-lt"/>
                <a:ea typeface="+mn-ea"/>
                <a:cs typeface="+mn-cs"/>
              </a:rPr>
              <a:t>Standardarized</a:t>
            </a:r>
            <a:r>
              <a:rPr lang="en-CA" sz="1200" dirty="0">
                <a:latin typeface="+mn-lt"/>
                <a:ea typeface="+mn-ea"/>
                <a:cs typeface="+mn-cs"/>
              </a:rPr>
              <a:t> data was hard to come by as there are no set recommendations.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countries have the ability to research and collect data on sugar consumption. 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CA" dirty="0"/>
              <a:t>6.   Discuss any problems that arose after exploring the data, and how you resolved them: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Reformatting CSV files in proper rows and columns, merging data frames to determine trends and correlation??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28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ash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 r="11109"/>
          <a:stretch/>
        </p:blipFill>
        <p:spPr>
          <a:xfrm>
            <a:off x="0" y="282576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030" y="3315962"/>
            <a:ext cx="7537704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1030" y="4540118"/>
            <a:ext cx="7370950" cy="605256"/>
          </a:xfrm>
        </p:spPr>
        <p:txBody>
          <a:bodyPr>
            <a:normAutofit/>
          </a:bodyPr>
          <a:lstStyle/>
          <a:p>
            <a:r>
              <a:rPr lang="en-US" sz="1200" dirty="0" err="1"/>
              <a:t>CAITLaN</a:t>
            </a:r>
            <a:r>
              <a:rPr lang="en-US" sz="1200" dirty="0"/>
              <a:t> </a:t>
            </a:r>
            <a:r>
              <a:rPr lang="en-US" sz="1200" dirty="0" err="1"/>
              <a:t>Beachey</a:t>
            </a:r>
            <a:r>
              <a:rPr lang="en-US" sz="1200" dirty="0"/>
              <a:t>, Amaris </a:t>
            </a:r>
            <a:r>
              <a:rPr lang="en-US" sz="1200" dirty="0" err="1"/>
              <a:t>hassan</a:t>
            </a:r>
            <a:r>
              <a:rPr lang="en-US" sz="1200" dirty="0"/>
              <a:t>, Cecilia </a:t>
            </a:r>
            <a:r>
              <a:rPr lang="en-US" sz="1200" dirty="0" err="1"/>
              <a:t>leung</a:t>
            </a:r>
            <a:r>
              <a:rPr lang="en-US" sz="1200" dirty="0"/>
              <a:t>, Hillary </a:t>
            </a:r>
            <a:r>
              <a:rPr lang="en-US" sz="1200" dirty="0" err="1"/>
              <a:t>mandich</a:t>
            </a:r>
            <a:r>
              <a:rPr lang="en-US" sz="1200" dirty="0"/>
              <a:t>, </a:t>
            </a:r>
            <a:r>
              <a:rPr lang="en-US" sz="1200" dirty="0" err="1"/>
              <a:t>kapil</a:t>
            </a:r>
            <a:r>
              <a:rPr lang="en-US" sz="1200" dirty="0"/>
              <a:t> </a:t>
            </a:r>
            <a:r>
              <a:rPr lang="en-US" sz="1200" dirty="0" err="1"/>
              <a:t>pundhir</a:t>
            </a:r>
            <a:endParaRPr lang="en-CA" sz="1200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266830" cy="1961086"/>
          </a:xfrm>
        </p:spPr>
        <p:txBody>
          <a:bodyPr>
            <a:normAutofit/>
          </a:bodyPr>
          <a:lstStyle/>
          <a:p>
            <a:pPr algn="ctr"/>
            <a:r>
              <a:rPr lang="en-US" sz="2500" b="1" cap="all" spc="200" dirty="0">
                <a:solidFill>
                  <a:srgbClr val="FFFFFF"/>
                </a:solidFill>
              </a:rPr>
              <a:t>HOW HAS THE AVERAGE SUGAR INTAKE CHANGED OVERTIME?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trend shows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31" y="-270449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Where do Canadians stand?</a:t>
            </a:r>
            <a:br>
              <a:rPr lang="en-US" sz="3400" b="1" dirty="0">
                <a:solidFill>
                  <a:schemeClr val="tx1"/>
                </a:solidFill>
              </a:rPr>
            </a:b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31" y="2249341"/>
            <a:ext cx="3659246" cy="414265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buFont typeface="Wingdings" pitchFamily="2" charset="2"/>
              <a:buChar char="v"/>
            </a:pPr>
            <a:r>
              <a:rPr lang="en-US" cap="all" spc="200" dirty="0">
                <a:solidFill>
                  <a:schemeClr val="tx1"/>
                </a:solidFill>
              </a:rPr>
              <a:t>Canada trends above the world average FOR SUGAR CONSUMPTION.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INCOME AND SUGAR INTAKE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1F6C7-9901-4B13-A95C-CABC6A279646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Moderately Positive Correlation of 0.54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consumption increases as average household income increases across the world.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5F914-1A6A-42C7-9EC9-1D1DDD30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42" y="3986977"/>
            <a:ext cx="6660457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DDA7B-FB1E-4D81-B048-247A86ED83B2}"/>
              </a:ext>
            </a:extLst>
          </p:cNvPr>
          <p:cNvSpPr txBox="1"/>
          <p:nvPr/>
        </p:nvSpPr>
        <p:spPr>
          <a:xfrm>
            <a:off x="5382142" y="4583255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Income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EE14FD5-4E85-4634-A08B-9E125A5B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41" y="86849"/>
            <a:ext cx="5850193" cy="39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CORRELATION BETWEEN SUGAR INTAKE AND OBESITY</a:t>
            </a:r>
            <a:endParaRPr lang="en-CA" sz="2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Moderately Positive Correlation of 0.66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D7CD3-55F9-224E-BC32-18D21136D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91" y="238582"/>
            <a:ext cx="6134130" cy="40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CORRELATION BETWEEN SUGAR INTAKE AND DENTAL HEALTH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51" y="187846"/>
            <a:ext cx="6135223" cy="40901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Very weak correlation of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Sugar intake does not impact the dental health of the population.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Whole Milk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Vegetables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Rolls/Buns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Yogurt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Soda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60ACF-59AE-46F4-9B75-327BEA60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47" y="258748"/>
            <a:ext cx="3913442" cy="31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903" y="276747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en-CA" b="1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8" r="2183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969213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Increase intake in sugar consumption over the last decade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Higher income households consume more sugar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 sugar consumption can lead to health impacts like obesity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 is the country with the highest sugar consumption around the world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Bad dental health is not correlated to sugar intake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Malta and Switzerland are in the top 3 of countries with high sugar consumption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344" y="2038351"/>
            <a:ext cx="6491191" cy="4038599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Data Collection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Difficulties finding recent data and dataset within the same year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Used more outdated sets then we would have liked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standardization with nutrition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 data types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product that represent a grocery category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BF6574-3168-4FCC-A0C3-A041CFF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7395" cy="6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ADDITIONAL RESEARCH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Sugar Intake on more Diseases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Sugar Intake by Demographics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Accessibility’s Impact on Sugar Intake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Legislation Impact on Sugar Intake</a:t>
            </a:r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6" y="1344807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Conclusion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Next Steps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Q&amp;A.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</a:t>
            </a:r>
            <a:r>
              <a:rPr lang="en-US" sz="3500" b="1" dirty="0"/>
              <a:t>Everything is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/>
              <a:t>~ Article source: Global News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CA" sz="1200" i="1" dirty="0"/>
              <a:t> </a:t>
            </a:r>
            <a:r>
              <a:rPr lang="en-CA" sz="1600" i="1" dirty="0"/>
              <a:t>This article raised the question as to the global average daily sugar consumption and it’s impact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of countries across the world?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are the top 5 purchased grocery items?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61" y="417232"/>
            <a:ext cx="6750752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061" y="2072575"/>
            <a:ext cx="7297017" cy="40788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There has been an increase in global sugar consumption over time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The United States has been well above the global average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For 2011 – 2013, the United States had the highest sugar intake globally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American grocery data indicates that soda is one of the top 5 purchased items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Countries will higher average household income has a higher sugar intake.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higher the sugar intake, the higher the obesity rate. </a:t>
            </a:r>
          </a:p>
          <a:p>
            <a:pPr lvl="1">
              <a:buFont typeface="Wingdings" pitchFamily="2" charset="2"/>
              <a:buChar char="v"/>
            </a:pPr>
            <a:endParaRPr lang="en-CA" dirty="0"/>
          </a:p>
        </p:txBody>
      </p:sp>
      <p:pic>
        <p:nvPicPr>
          <p:cNvPr id="1028" name="Picture 4" descr="Understand and apply effectively construction market research">
            <a:extLst>
              <a:ext uri="{FF2B5EF4-FFF2-40B4-BE49-F238E27FC236}">
                <a16:creationId xmlns:a16="http://schemas.microsoft.com/office/drawing/2014/main" id="{8767C28D-D829-0C41-8ECF-5B623674A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90"/>
          <a:stretch/>
        </p:blipFill>
        <p:spPr bwMode="auto">
          <a:xfrm>
            <a:off x="1" y="0"/>
            <a:ext cx="454824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096000" y="2120073"/>
            <a:ext cx="1338393" cy="128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338393" cy="13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369764" cy="1258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074068" y="3599902"/>
            <a:ext cx="1509509" cy="137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015798"/>
            <a:ext cx="1338393" cy="137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230111" y="4893800"/>
            <a:ext cx="1369764" cy="1265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80" y="4656514"/>
            <a:ext cx="536428" cy="42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7019926" cy="1475289"/>
          </a:xfrm>
        </p:spPr>
        <p:txBody>
          <a:bodyPr>
            <a:noAutofit/>
          </a:bodyPr>
          <a:lstStyle/>
          <a:p>
            <a:r>
              <a:rPr lang="en-US" b="1" dirty="0"/>
              <a:t>DATA CLEANUP – </a:t>
            </a:r>
            <a:br>
              <a:rPr lang="en-US" b="1" dirty="0"/>
            </a:br>
            <a:r>
              <a:rPr lang="en-US" b="1" dirty="0"/>
              <a:t>INSIGHTS AND DIFFICULTIES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0" marR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Formats of the Datasets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data frames to determine trends and correlation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of API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  <a:endParaRPr lang="en-US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1732</Words>
  <Application>Microsoft Office PowerPoint</Application>
  <PresentationFormat>Widescreen</PresentationFormat>
  <Paragraphs>211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CORE MESSAGE</vt:lpstr>
      <vt:lpstr>DEFINE THE PROJECT</vt:lpstr>
      <vt:lpstr>SUMMARY OF FINDINGS</vt:lpstr>
      <vt:lpstr>DATA EXPLORATION</vt:lpstr>
      <vt:lpstr>DATA CLEANUP –  INSIGHTS AND DIFFICULTIES</vt:lpstr>
      <vt:lpstr>DATA ANALYSIS</vt:lpstr>
      <vt:lpstr>What IS the average daily sugar intake and which countries have the highest sugar consumption? </vt:lpstr>
      <vt:lpstr>HOW HAS THE AVERAGE SUGAR INTAKE CHANGED OVERTIME?</vt:lpstr>
      <vt:lpstr>Where do Canadians stand? </vt:lpstr>
      <vt:lpstr>CORRELATION BETWEEN INCOME AND SUGAR INTAKE</vt:lpstr>
      <vt:lpstr>CORRELATION BETWEEN SUGAR INTAKE AND OBESITY</vt:lpstr>
      <vt:lpstr>CORRELATION BETWEEN SUGAR INTAKE AND DENTAL HEALTH</vt:lpstr>
      <vt:lpstr>WHAT ARE THE TOP 5 PURCHASED GROCERY ITEMS IN THE COUNTRY WITH THE HIGHEST SUGAR INTAKE?</vt:lpstr>
      <vt:lpstr>CONCLUSIONS</vt:lpstr>
      <vt:lpstr>CHALLENGES</vt:lpstr>
      <vt:lpstr>ADDITIONAL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Cecilia Leung</cp:lastModifiedBy>
  <cp:revision>33</cp:revision>
  <dcterms:created xsi:type="dcterms:W3CDTF">2020-11-12T02:42:18Z</dcterms:created>
  <dcterms:modified xsi:type="dcterms:W3CDTF">2020-11-13T01:45:09Z</dcterms:modified>
</cp:coreProperties>
</file>