
<file path=[Content_Types].xml><?xml version="1.0" encoding="utf-8"?>
<Types xmlns="http://schemas.openxmlformats.org/package/2006/content-types">
  <Default Extension="ashx" ContentType="image/jpeg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66" r:id="rId3"/>
    <p:sldId id="284" r:id="rId4"/>
    <p:sldId id="280" r:id="rId5"/>
    <p:sldId id="258" r:id="rId6"/>
    <p:sldId id="287" r:id="rId7"/>
    <p:sldId id="293" r:id="rId8"/>
    <p:sldId id="288" r:id="rId9"/>
    <p:sldId id="289" r:id="rId10"/>
    <p:sldId id="286" r:id="rId11"/>
    <p:sldId id="277" r:id="rId12"/>
    <p:sldId id="268" r:id="rId13"/>
    <p:sldId id="279" r:id="rId14"/>
    <p:sldId id="269" r:id="rId15"/>
    <p:sldId id="270" r:id="rId16"/>
    <p:sldId id="271" r:id="rId17"/>
    <p:sldId id="267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296" autoAdjust="0"/>
  </p:normalViewPr>
  <p:slideViewPr>
    <p:cSldViewPr snapToGrid="0">
      <p:cViewPr varScale="1">
        <p:scale>
          <a:sx n="69" d="100"/>
          <a:sy n="6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892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587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Kapil and Caitlan to get final graph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83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Kapil to fill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</a:t>
            </a:r>
            <a:r>
              <a:rPr lang="en-US">
                <a:sym typeface="Wingdings" panose="05000000000000000000" pitchFamily="2" charset="2"/>
              </a:rPr>
              <a:t>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27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9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67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4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5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89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754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2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AMARIS TO INPUT HER GRAPH </a:t>
            </a:r>
            <a:r>
              <a:rPr lang="en-US" dirty="0">
                <a:sym typeface="Wingdings" panose="05000000000000000000" pitchFamily="2" charset="2"/>
              </a:rPr>
              <a:t> WILL FIX TONIGHT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402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73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ash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r="11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Effects of Sugar Consumption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CAITLYN </a:t>
            </a:r>
            <a:r>
              <a:rPr lang="en-US" dirty="0" err="1"/>
              <a:t>Beachey</a:t>
            </a:r>
            <a:r>
              <a:rPr lang="en-US" dirty="0"/>
              <a:t>, Amaris </a:t>
            </a:r>
            <a:r>
              <a:rPr lang="en-US" dirty="0" err="1"/>
              <a:t>assan</a:t>
            </a:r>
            <a:r>
              <a:rPr lang="en-US" dirty="0"/>
              <a:t>, Cecilia </a:t>
            </a:r>
            <a:r>
              <a:rPr lang="en-US" dirty="0" err="1"/>
              <a:t>leung</a:t>
            </a:r>
            <a:r>
              <a:rPr lang="en-US" dirty="0"/>
              <a:t>, Hillary </a:t>
            </a:r>
            <a:r>
              <a:rPr lang="en-US" dirty="0" err="1"/>
              <a:t>mandich</a:t>
            </a:r>
            <a:r>
              <a:rPr lang="en-US" dirty="0"/>
              <a:t>, </a:t>
            </a:r>
            <a:r>
              <a:rPr lang="en-US" dirty="0" err="1"/>
              <a:t>kapil</a:t>
            </a:r>
            <a:r>
              <a:rPr lang="en-US" dirty="0"/>
              <a:t> </a:t>
            </a:r>
            <a:r>
              <a:rPr lang="en-US" dirty="0" err="1"/>
              <a:t>pundhir</a:t>
            </a:r>
            <a:endParaRPr lang="en-CA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72CD907-E1CA-4128-A28D-FCE1A2A8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4065" b="-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2" y="950430"/>
            <a:ext cx="3084844" cy="196108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b="1" cap="all" spc="200" dirty="0">
                <a:solidFill>
                  <a:srgbClr val="FFFFFF"/>
                </a:solidFill>
              </a:rPr>
              <a:t>What I the average daily sugar intake and </a:t>
            </a:r>
            <a:r>
              <a:rPr lang="en-US" sz="2200" cap="all" spc="200" dirty="0">
                <a:solidFill>
                  <a:srgbClr val="FFFFFF"/>
                </a:solidFill>
                <a:latin typeface="+mn-lt"/>
              </a:rPr>
              <a:t>which</a:t>
            </a:r>
            <a:r>
              <a:rPr lang="en-US" sz="2200" b="1" cap="all" spc="200" dirty="0">
                <a:solidFill>
                  <a:srgbClr val="FFFFFF"/>
                </a:solidFill>
              </a:rPr>
              <a:t> countries have the highest sugar consumption?</a:t>
            </a:r>
            <a:br>
              <a:rPr lang="en-US" sz="1600" cap="all" spc="2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200" dirty="0">
                <a:solidFill>
                  <a:srgbClr val="FFFFFF"/>
                </a:solidFill>
              </a:rPr>
              <a:t>Results: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USA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Malta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Switzerland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EAE0-D09B-4820-A7BB-98B57541C5FC}"/>
              </a:ext>
            </a:extLst>
          </p:cNvPr>
          <p:cNvSpPr txBox="1"/>
          <p:nvPr/>
        </p:nvSpPr>
        <p:spPr>
          <a:xfrm>
            <a:off x="4945001" y="4889887"/>
            <a:ext cx="6202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data to 3 years and sort by descending order for average gram to get countries with highest consumption.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Used Matplotlib method to get bar graphs of the countries with the highest consumption.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224F34E-D32B-4456-A28C-5501784C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19" y="442708"/>
            <a:ext cx="6588238" cy="43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b="1" cap="all" spc="200">
                <a:solidFill>
                  <a:srgbClr val="FFFFFF"/>
                </a:solidFill>
              </a:rPr>
              <a:t>HOW HAS THE AVERAGE SUGAR INTAKE CHANGED OVERTIME?</a:t>
            </a:r>
            <a:endParaRPr lang="en-CA" sz="2500">
              <a:solidFill>
                <a:srgbClr val="FFFF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trade has shown there has been an increase of sugar intake over the past 10 years. 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08" y="356923"/>
            <a:ext cx="7105687" cy="3872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A217D-F39F-43F2-A16A-6B149177EAB4}"/>
              </a:ext>
            </a:extLst>
          </p:cNvPr>
          <p:cNvSpPr txBox="1"/>
          <p:nvPr/>
        </p:nvSpPr>
        <p:spPr>
          <a:xfrm>
            <a:off x="5024630" y="4534777"/>
            <a:ext cx="6202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Filter data for 10 years and calculate the mean of sugar intake to get the Global Average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Used Matplotlib method to get a line graph to show the trend over the years.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HOW DOES CANADA FARE AGAINST OTHER COUNTRIES?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651268"/>
            <a:ext cx="3659246" cy="2510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all" spc="200" dirty="0">
                <a:solidFill>
                  <a:schemeClr val="tx1"/>
                </a:solidFill>
              </a:rPr>
              <a:t>Canada is still way above the world average.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A777D8-9C0A-4F24-B8B6-23C25D3BA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05" y="0"/>
            <a:ext cx="8175695" cy="256665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F651E4-6541-4081-8BD7-9C3AF8997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40" y="2566652"/>
            <a:ext cx="8183360" cy="232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ANALYSIS - 3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What is the correlation between income and sugar intake?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/>
              <a:t>Comparison of the Income Dataset from Worldbank and Sugar Intake Data from FAO show that countries with lower income has higher sugar intake.</a:t>
            </a:r>
          </a:p>
          <a:p>
            <a:pPr marL="0" indent="0">
              <a:buNone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IS THERE A CORRELATION BETWEEN PROCESSED SUGAR AND OBESITY?</a:t>
            </a:r>
            <a:endParaRPr lang="en-CA" sz="250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obesity rate increases as sugar consumption increases.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93D9D2D-0D59-48B4-9FE2-7ECE1D38D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48" y="0"/>
            <a:ext cx="6798082" cy="4532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0CE9F-E12C-4F08-AA8B-8C4C9557D72E}"/>
              </a:ext>
            </a:extLst>
          </p:cNvPr>
          <p:cNvSpPr txBox="1"/>
          <p:nvPr/>
        </p:nvSpPr>
        <p:spPr>
          <a:xfrm>
            <a:off x="5206970" y="5103674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Obesity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69BB0-1C1B-4F04-B128-49002311A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584" y="4486306"/>
            <a:ext cx="6348010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IS THERE A CORRELATION BETWEEN PROCESSED SUGAR AND DENTAL HEALTH?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EB1B933-A33D-4470-B4FD-5A4ECA366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425" y="0"/>
            <a:ext cx="6473284" cy="431552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C22A8-6AF2-48F7-A5D2-76F732A4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00350"/>
            <a:ext cx="3005138" cy="3189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Weak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The 2 variables do not have an effect with one another.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70EA-9653-46F2-8B40-5A986BBDFE14}"/>
              </a:ext>
            </a:extLst>
          </p:cNvPr>
          <p:cNvSpPr txBox="1"/>
          <p:nvPr/>
        </p:nvSpPr>
        <p:spPr>
          <a:xfrm>
            <a:off x="5035451" y="4577217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Bad Teeth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ANALYSIS - 6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What are the top 5 purchased grocery items in the country with the highest sugar intake? For these 5 top items, what is their sugar content?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/>
              <a:t>The American Kroger grocery store datasets had a list of groceries item purchased by 38,000+ customers.  Then we had a nutrition API  from Fat Secret to determine the sugar content.</a:t>
            </a:r>
          </a:p>
          <a:p>
            <a:pPr marL="342900" indent="-342900">
              <a:buFont typeface="+mj-lt"/>
              <a:buAutoNum type="arabicPeriod"/>
            </a:pPr>
            <a:endParaRPr lang="en-US" sz="2400"/>
          </a:p>
          <a:p>
            <a:pPr marL="201168" lvl="1" indent="0">
              <a:buNone/>
            </a:pPr>
            <a:endParaRPr lang="en-US" sz="2400"/>
          </a:p>
          <a:p>
            <a:endParaRPr lang="en-US" sz="2400"/>
          </a:p>
          <a:p>
            <a:pPr marL="342900" indent="-342900">
              <a:buFont typeface="+mj-lt"/>
              <a:buAutoNum type="arabicPeriod"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DISCUSSIONS AND FINDINGS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55000" lnSpcReduction="20000"/>
          </a:bodyPr>
          <a:lstStyle/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Increase intake in sugar consumption over the last decade.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Lower income households consumes more sugar.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Overall, high sugar consumption can lead to health impacts like obesity.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Unexpected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Bad dental health is not correlated to sugar intake.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Conclusions: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Need to be aware of your sugar intake to maintain a healthy lifestyle.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Unhealthy items are lower priced than healthy/organic products.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Increasing sugar intake will have negative health impacts for the majority.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Increase in Health Care Spending if trend continues.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A picture containing person, table&#10;&#10;Description automatically generated">
            <a:extLst>
              <a:ext uri="{FF2B5EF4-FFF2-40B4-BE49-F238E27FC236}">
                <a16:creationId xmlns:a16="http://schemas.microsoft.com/office/drawing/2014/main" id="{E4220F78-7F8B-4671-B15F-AFC179F7A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777740" cy="63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0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POST MORTEM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difficulties that arose, and how you dealt with them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additional questions that came up, but which you didn't have time to answer: What would you research next, if you had two more weeks?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picture containing text, clock, hand, gauge&#10;&#10;Description automatically generated">
            <a:extLst>
              <a:ext uri="{FF2B5EF4-FFF2-40B4-BE49-F238E27FC236}">
                <a16:creationId xmlns:a16="http://schemas.microsoft.com/office/drawing/2014/main" id="{433DC625-9174-4629-B740-B9A47A8A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"/>
            <a:ext cx="4638907" cy="63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GUIDELINES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Trivial Question</a:t>
            </a:r>
            <a:endParaRPr lang="en-US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Behind the Facts</a:t>
            </a:r>
            <a:endParaRPr lang="en-US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Core Message</a:t>
            </a:r>
            <a:endParaRPr lang="en-US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Define the Project</a:t>
            </a:r>
            <a:endParaRPr lang="en-US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Data Exploration</a:t>
            </a:r>
            <a:endParaRPr lang="en-US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Data Cleanup</a:t>
            </a:r>
            <a:endParaRPr lang="en-US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Data Analysis</a:t>
            </a:r>
            <a:endParaRPr lang="en-US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Discussion</a:t>
            </a:r>
            <a:endParaRPr lang="en-US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Post Mortem</a:t>
            </a:r>
            <a:endParaRPr lang="en-US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Questions</a:t>
            </a:r>
            <a:endParaRPr lang="en-US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D57FE-8B4D-4E79-AD06-4D6D2AA3E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TRIVIAL QUESTION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DD7DC7-1D6E-4118-A2F1-DABB02C53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73" r="326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b="1" dirty="0"/>
              <a:t>Do any of you know what your daily sugar intake should be?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6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FACTS…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Maximum Amount of Added Sugar to Eat per Day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/>
              <a:t>Men: 37.5 grams or 9 teaspoons 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/>
              <a:t>Women: 25 grams or 6 </a:t>
            </a:r>
            <a:r>
              <a:rPr lang="en-US" sz="1800" dirty="0" err="1"/>
              <a:t>teaspoo</a:t>
            </a: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hand holding a light bulb&#10;&#10;Description automatically generated">
            <a:extLst>
              <a:ext uri="{FF2B5EF4-FFF2-40B4-BE49-F238E27FC236}">
                <a16:creationId xmlns:a16="http://schemas.microsoft.com/office/drawing/2014/main" id="{116E1CA7-3DC3-48E7-8A3A-ED41ACCF2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-1"/>
            <a:ext cx="4747323" cy="64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/>
              <a:t>CORE MESSAGE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FF907-EBD7-4CF4-8013-FBE9D33A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1" r="2138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/>
              <a:t>“Your Subway sandwich bread is actually a cake!”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~ Article from the Guardian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CA"/>
              <a:t> Upon reading this article, we wondered how high sugar consumption impacts our health.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/>
              <a:t>DEFINE THE PROJECT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What is the average daily intake of processed sugar globally? Which countries consume the most on average?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How has the average sugar intake changed over time?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What is the correlation between income and sugar intake?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Is there a correlation between processed sugar and obesity?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Is there a correlation between processed sugar and dental health?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 What are the top 5 purchased grocery items in the country with the highest sugar intake? For these 5 top items, what is their sugar content?</a:t>
            </a:r>
            <a:endParaRPr lang="en-CA" sz="180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food, bread, arranged, fresh&#10;&#10;Description automatically generated">
            <a:extLst>
              <a:ext uri="{FF2B5EF4-FFF2-40B4-BE49-F238E27FC236}">
                <a16:creationId xmlns:a16="http://schemas.microsoft.com/office/drawing/2014/main" id="{4530DEB5-B25B-4E78-9A9A-3C1D64D2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"/>
            <a:ext cx="4493341" cy="63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CLEANUP – </a:t>
            </a:r>
            <a:br>
              <a:rPr lang="en-US" dirty="0"/>
            </a:br>
            <a:r>
              <a:rPr lang="en-US" dirty="0"/>
              <a:t>INSIGHTS AND DIFFICULTIES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team effort to brainstorm on where to get the data.</a:t>
            </a: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require paying money to access the optimal data source for analysis.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analysis.</a:t>
            </a: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 are not formatted perfectly to answer our questions.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reformatting CSV files in proper rows and columns.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Merging </a:t>
            </a:r>
            <a:r>
              <a:rPr lang="en-CA" sz="2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determine trends and correlation.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1990-1993.</a:t>
            </a:r>
            <a:endParaRPr lang="en-CA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C7403585-643A-4CD5-8120-2A09D1D4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8645" cy="64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  <a:endParaRPr lang="en-CA" dirty="0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5AE3E7C-14C6-4B2C-B393-4C13F5AD4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3873" cy="634504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13B08-296C-49C6-96D9-F6D7F4B4719C}"/>
              </a:ext>
            </a:extLst>
          </p:cNvPr>
          <p:cNvSpPr/>
          <p:nvPr/>
        </p:nvSpPr>
        <p:spPr>
          <a:xfrm>
            <a:off x="7542870" y="3725418"/>
            <a:ext cx="1351406" cy="91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678D19-0D4B-4E01-A4C5-BCB7C3366B1E}"/>
              </a:ext>
            </a:extLst>
          </p:cNvPr>
          <p:cNvSpPr/>
          <p:nvPr/>
        </p:nvSpPr>
        <p:spPr>
          <a:xfrm>
            <a:off x="6306840" y="2236687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1ADF70-D845-4B8B-8885-278B06D782F2}"/>
              </a:ext>
            </a:extLst>
          </p:cNvPr>
          <p:cNvSpPr/>
          <p:nvPr/>
        </p:nvSpPr>
        <p:spPr>
          <a:xfrm>
            <a:off x="10041203" y="3501291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302020-AD9A-4D73-AF3F-22E4D48E2ADD}"/>
              </a:ext>
            </a:extLst>
          </p:cNvPr>
          <p:cNvSpPr/>
          <p:nvPr/>
        </p:nvSpPr>
        <p:spPr>
          <a:xfrm>
            <a:off x="5939344" y="4782028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D501AF-B4AA-442C-BED9-AC1DEC8FE25E}"/>
              </a:ext>
            </a:extLst>
          </p:cNvPr>
          <p:cNvSpPr/>
          <p:nvPr/>
        </p:nvSpPr>
        <p:spPr>
          <a:xfrm>
            <a:off x="5456024" y="3599902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Kroger Grocery Data</a:t>
            </a:r>
            <a:endParaRPr lang="en-CA" sz="13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72290-5E6B-44F8-A8D2-BF534ABA64E6}"/>
              </a:ext>
            </a:extLst>
          </p:cNvPr>
          <p:cNvSpPr/>
          <p:nvPr/>
        </p:nvSpPr>
        <p:spPr>
          <a:xfrm>
            <a:off x="9003385" y="2220566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D52E81-6248-4C6E-9CF3-F3BE91642B07}"/>
              </a:ext>
            </a:extLst>
          </p:cNvPr>
          <p:cNvSpPr/>
          <p:nvPr/>
        </p:nvSpPr>
        <p:spPr>
          <a:xfrm>
            <a:off x="9348436" y="4659789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3592B5-4DE8-4684-B21C-70DD372D81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56917" y="4184641"/>
            <a:ext cx="98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05B0CB-DBEB-448F-B19A-BFBDC8E2B0DF}"/>
              </a:ext>
            </a:extLst>
          </p:cNvPr>
          <p:cNvCxnSpPr>
            <a:cxnSpLocks/>
          </p:cNvCxnSpPr>
          <p:nvPr/>
        </p:nvCxnSpPr>
        <p:spPr>
          <a:xfrm flipV="1">
            <a:off x="6999824" y="4656513"/>
            <a:ext cx="540051" cy="44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FF2B3-6960-4F0A-B109-E623993CF8F1}"/>
              </a:ext>
            </a:extLst>
          </p:cNvPr>
          <p:cNvCxnSpPr>
            <a:cxnSpLocks/>
          </p:cNvCxnSpPr>
          <p:nvPr/>
        </p:nvCxnSpPr>
        <p:spPr>
          <a:xfrm>
            <a:off x="7117933" y="3406164"/>
            <a:ext cx="424936" cy="3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A7BAC-23D4-4E9F-9933-4430E1F0A074}"/>
              </a:ext>
            </a:extLst>
          </p:cNvPr>
          <p:cNvCxnSpPr>
            <a:cxnSpLocks/>
          </p:cNvCxnSpPr>
          <p:nvPr/>
        </p:nvCxnSpPr>
        <p:spPr>
          <a:xfrm flipH="1">
            <a:off x="8894277" y="3286687"/>
            <a:ext cx="335833" cy="4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35438-32AF-4C16-B426-240900B139B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894276" y="4184641"/>
            <a:ext cx="114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965949-46E7-442E-81C3-4D1B0A6A27C7}"/>
              </a:ext>
            </a:extLst>
          </p:cNvPr>
          <p:cNvCxnSpPr>
            <a:cxnSpLocks/>
          </p:cNvCxnSpPr>
          <p:nvPr/>
        </p:nvCxnSpPr>
        <p:spPr>
          <a:xfrm flipH="1" flipV="1">
            <a:off x="8894277" y="4656513"/>
            <a:ext cx="517353" cy="32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7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INTERESTING DISCOVERY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Upon retrieving the datasets, we were able to find the following trends:</a:t>
            </a:r>
            <a:endParaRPr lang="en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Countries that Consume the most sugars.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Trends of Sugar Consumption over the years.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of Sugar Consumption between Income, Bad Teeth and Obesity.</a:t>
            </a:r>
            <a:endParaRPr lang="en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Grocery Data of Most Purchased Product.</a:t>
            </a:r>
            <a:endParaRPr lang="en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B07CA6C-FC58-41F8-B25D-1F1877B55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" y="0"/>
            <a:ext cx="470082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129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</Words>
  <Application>Microsoft Office PowerPoint</Application>
  <PresentationFormat>Widescreen</PresentationFormat>
  <Paragraphs>140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Nova</vt:lpstr>
      <vt:lpstr>Arial Nova Light</vt:lpstr>
      <vt:lpstr>Calibri</vt:lpstr>
      <vt:lpstr>Wingdings</vt:lpstr>
      <vt:lpstr>RetrospectVTI</vt:lpstr>
      <vt:lpstr>Effects of Sugar Consumption</vt:lpstr>
      <vt:lpstr>PRESENTATION GUIDELINES</vt:lpstr>
      <vt:lpstr>TRIVIAL QUESTION</vt:lpstr>
      <vt:lpstr>BASED ON THE FACTS…</vt:lpstr>
      <vt:lpstr>CORE MESSAGE</vt:lpstr>
      <vt:lpstr>DEFINE THE PROJECT</vt:lpstr>
      <vt:lpstr>DATA CLEANUP –  INSIGHTS AND DIFFICULTIES</vt:lpstr>
      <vt:lpstr>DATA EXPLORATION</vt:lpstr>
      <vt:lpstr>INTERESTING DISCOVERY</vt:lpstr>
      <vt:lpstr>DATA ANALYSIS</vt:lpstr>
      <vt:lpstr>What I the average daily sugar intake and which countries have the highest sugar consumption? </vt:lpstr>
      <vt:lpstr>HOW HAS THE AVERAGE SUGAR INTAKE CHANGED OVERTIME?</vt:lpstr>
      <vt:lpstr>HOW DOES CANADA FARE AGAINST OTHER COUNTRIES?</vt:lpstr>
      <vt:lpstr>DATA ANALYSIS - 3</vt:lpstr>
      <vt:lpstr>IS THERE A CORRELATION BETWEEN PROCESSED SUGAR AND OBESITY?</vt:lpstr>
      <vt:lpstr>IS THERE A CORRELATION BETWEEN PROCESSED SUGAR AND DENTAL HEALTH?</vt:lpstr>
      <vt:lpstr>DATA ANALYSIS - 6</vt:lpstr>
      <vt:lpstr>DISCUSSIONS AND FINDINGS</vt:lpstr>
      <vt:lpstr>POST MORTEM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Sugar Consumption</dc:title>
  <dc:creator>Cecilia Leung</dc:creator>
  <cp:lastModifiedBy>Cecilia Leung</cp:lastModifiedBy>
  <cp:revision>1</cp:revision>
  <dcterms:created xsi:type="dcterms:W3CDTF">2020-11-11T20:58:40Z</dcterms:created>
  <dcterms:modified xsi:type="dcterms:W3CDTF">2020-11-11T20:59:32Z</dcterms:modified>
</cp:coreProperties>
</file>