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itchFamily="2" charset="0"/>
      <p:regular r:id="rId21"/>
      <p:bold r:id="rId22"/>
      <p:italic r:id="rId23"/>
      <p:boldItalic r:id="rId24"/>
    </p:embeddedFont>
    <p:embeddedFont>
      <p:font typeface="Open Sans" panose="020B08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192" autoAdjust="0"/>
  </p:normalViewPr>
  <p:slideViewPr>
    <p:cSldViewPr snapToGrid="0">
      <p:cViewPr varScale="1">
        <p:scale>
          <a:sx n="78" d="100"/>
          <a:sy n="78" d="100"/>
        </p:scale>
        <p:origin x="2574" y="294"/>
      </p:cViewPr>
      <p:guideLst>
        <p:guide orient="horz" pos="11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Erica</a:t>
            </a:r>
            <a:endParaRPr sz="1300" b="1"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Slide 1: Project Introduction</a:t>
            </a:r>
            <a:endParaRPr sz="13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Talking Points</a:t>
            </a:r>
            <a:r>
              <a:rPr lang="en" dirty="0">
                <a:solidFill>
                  <a:schemeClr val="dk1"/>
                </a:solidFill>
              </a:rPr>
              <a:t>:</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Good evening, everyone. On behalf of our team, we are excited to present our project, </a:t>
            </a:r>
            <a:r>
              <a:rPr lang="en" b="1" dirty="0">
                <a:solidFill>
                  <a:schemeClr val="dk1"/>
                </a:solidFill>
              </a:rPr>
              <a:t>REXUS Lease Data</a:t>
            </a:r>
            <a:r>
              <a:rPr lang="en" dirty="0">
                <a:solidFill>
                  <a:schemeClr val="dk1"/>
                </a:solidFill>
              </a:rPr>
              <a: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My name is Erica, and alongside my teammates Ally, Connor, Noah, and Derek, we've undertaken a deep dive into federal property management and its efficiency.</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Our project aims to shed light on how government properties are utilized and explore opportunities for improvement in cost and efficiency.</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Our analysis is based on the </a:t>
            </a:r>
            <a:r>
              <a:rPr lang="en" b="1" dirty="0">
                <a:solidFill>
                  <a:schemeClr val="dk1"/>
                </a:solidFill>
              </a:rPr>
              <a:t>Real Estate Across the United States (REXUS)</a:t>
            </a:r>
            <a:r>
              <a:rPr lang="en" dirty="0">
                <a:solidFill>
                  <a:schemeClr val="dk1"/>
                </a:solidFill>
              </a:rPr>
              <a:t> datasets, which include detailed data on federal building inventory and leasing information.</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This dataset is from </a:t>
            </a:r>
            <a:r>
              <a:rPr lang="en" b="1" dirty="0">
                <a:solidFill>
                  <a:schemeClr val="dk1"/>
                </a:solidFill>
              </a:rPr>
              <a:t>data.gov</a:t>
            </a:r>
            <a:endParaRPr b="1"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303276ffeb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303276ffe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Noah</a:t>
            </a:r>
            <a:endParaRPr b="1">
              <a:solidFill>
                <a:schemeClr val="dk1"/>
              </a:solidFill>
            </a:endParaRPr>
          </a:p>
          <a:p>
            <a:pPr marL="0" lvl="0" indent="0" algn="l" rtl="0">
              <a:lnSpc>
                <a:spcPct val="100000"/>
              </a:lnSpc>
              <a:spcBef>
                <a:spcPts val="0"/>
              </a:spcBef>
              <a:spcAft>
                <a:spcPts val="0"/>
              </a:spcAft>
              <a:buNone/>
            </a:pPr>
            <a:r>
              <a:rPr lang="en" b="1">
                <a:solidFill>
                  <a:schemeClr val="dk1"/>
                </a:solidFill>
              </a:rPr>
              <a:t>What is the distribution of parking space sizes?</a:t>
            </a:r>
            <a:endParaRPr b="1">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1200"/>
              </a:spcBef>
              <a:spcAft>
                <a:spcPts val="0"/>
              </a:spcAft>
              <a:buNone/>
            </a:pPr>
            <a:r>
              <a:rPr lang="en">
                <a:solidFill>
                  <a:schemeClr val="dk1"/>
                </a:solidFill>
              </a:rPr>
              <a:t>The exploded slices highlight the larger parking sizes for emphasis, making it clear that "XLarge 100-249" (6.9%), "Large 50-99" (3.9%), and "Jumbo 250-5000" (1.7%) constitute much smaller portions.</a:t>
            </a:r>
            <a:endParaRPr>
              <a:solidFill>
                <a:schemeClr val="dk1"/>
              </a:solidFill>
            </a:endParaRPr>
          </a:p>
          <a:p>
            <a:pPr marL="0" lvl="0" indent="0" algn="l" rtl="0">
              <a:lnSpc>
                <a:spcPct val="100000"/>
              </a:lnSpc>
              <a:spcBef>
                <a:spcPts val="1200"/>
              </a:spcBef>
              <a:spcAft>
                <a:spcPts val="1200"/>
              </a:spcAft>
              <a:buNone/>
            </a:pPr>
            <a:r>
              <a:rPr lang="en" b="1">
                <a:solidFill>
                  <a:schemeClr val="dk1"/>
                </a:solidFill>
              </a:rPr>
              <a:t>Opportunity</a:t>
            </a:r>
            <a:r>
              <a:rPr lang="en">
                <a:solidFill>
                  <a:schemeClr val="dk1"/>
                </a:solidFill>
              </a:rPr>
              <a:t>: Evaluate whether these small lots meet tenant needs. If not, consider consolidating or re-allocating space for other uses (e.g., retail or storage) to increase revenue.</a:t>
            </a:r>
            <a:endParaRPr>
              <a:solidFill>
                <a:schemeClr val="dk1"/>
              </a:solidFill>
              <a:highlight>
                <a:srgbClr val="B6D7A8"/>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2f529a4f7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2f529a4f7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Noah</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mean lease length across regions hovers around a similar value (approximately 5000).</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There is no significant disparity between regions, suggesting that lease lengths might be governed by consistent policies or market conditions.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*Maybe I can find the policy??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Opportunity: </a:t>
            </a:r>
            <a:r>
              <a:rPr lang="en">
                <a:solidFill>
                  <a:schemeClr val="dk1"/>
                </a:solidFill>
              </a:rPr>
              <a:t>Consider investigating if shorter leases could result in higher lease rates.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2f529a4f7a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2f529a4f7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Ally</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(First portion is inside slide- continue on after the bolded section!)</a:t>
            </a:r>
            <a:endParaRPr b="1" dirty="0">
              <a:solidFill>
                <a:schemeClr val="dk1"/>
              </a:solidFill>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latin typeface="Nunito"/>
                <a:ea typeface="Nunito"/>
                <a:cs typeface="Nunito"/>
                <a:sym typeface="Nunito"/>
              </a:rPr>
              <a:t>The R² value of 0.82 indicates a strong positive correlation</a:t>
            </a:r>
            <a:r>
              <a:rPr lang="en" dirty="0">
                <a:solidFill>
                  <a:schemeClr val="dk1"/>
                </a:solidFill>
                <a:latin typeface="Nunito"/>
                <a:ea typeface="Nunito"/>
                <a:cs typeface="Nunito"/>
                <a:sym typeface="Nunito"/>
              </a:rPr>
              <a:t>, meaning that as rentable square footage increases, the rent amount also tends to increase.</a:t>
            </a:r>
            <a:endParaRPr dirty="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Nunito"/>
                <a:ea typeface="Nunito"/>
                <a:cs typeface="Nunito"/>
                <a:sym typeface="Nunito"/>
              </a:rPr>
              <a:t>Again, we might consider removing the outliers to see how it changes the R² value.</a:t>
            </a:r>
            <a:endParaRPr dirty="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latin typeface="Nunito"/>
                <a:ea typeface="Nunito"/>
                <a:cs typeface="Nunito"/>
                <a:sym typeface="Nunito"/>
              </a:rPr>
              <a:t>Opportunity</a:t>
            </a:r>
            <a:r>
              <a:rPr lang="en" dirty="0">
                <a:solidFill>
                  <a:schemeClr val="dk1"/>
                </a:solidFill>
                <a:latin typeface="Nunito"/>
                <a:ea typeface="Nunito"/>
                <a:cs typeface="Nunito"/>
                <a:sym typeface="Nunito"/>
              </a:rPr>
              <a:t>: Focus on optimizing and fully utilizing larger properties. Vacant or underutilized spaces in large properties could be leased to increase revenue.</a:t>
            </a:r>
            <a:endParaRPr dirty="0">
              <a:solidFill>
                <a:schemeClr val="dk1"/>
              </a:solidFill>
              <a:latin typeface="Nunito"/>
              <a:ea typeface="Nunito"/>
              <a:cs typeface="Nunito"/>
              <a:sym typeface="Nunito"/>
            </a:endParaRPr>
          </a:p>
          <a:p>
            <a:pPr marL="0" lvl="0" indent="0" algn="l" rtl="0">
              <a:spcBef>
                <a:spcPts val="1200"/>
              </a:spcBef>
              <a:spcAft>
                <a:spcPts val="0"/>
              </a:spcAft>
              <a:buNone/>
            </a:pPr>
            <a:endParaRPr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2f529a4f7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2f529a4f7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dirty="0">
                <a:solidFill>
                  <a:schemeClr val="dk1"/>
                </a:solidFill>
                <a:latin typeface="Nunito"/>
                <a:ea typeface="Nunito"/>
                <a:cs typeface="Nunito"/>
                <a:sym typeface="Nunito"/>
              </a:rPr>
              <a:t>Ally</a:t>
            </a:r>
            <a:endParaRPr sz="900" b="1" dirty="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sz="900" dirty="0">
                <a:solidFill>
                  <a:schemeClr val="dk1"/>
                </a:solidFill>
                <a:latin typeface="Nunito"/>
                <a:ea typeface="Nunito"/>
                <a:cs typeface="Nunito"/>
                <a:sym typeface="Nunito"/>
              </a:rPr>
              <a:t>Region 2 has the highest mean rent, while Regions 3 and 4 appear to have the lowest.</a:t>
            </a:r>
            <a:endParaRPr sz="900" dirty="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sz="900" dirty="0">
                <a:solidFill>
                  <a:schemeClr val="dk1"/>
                </a:solidFill>
                <a:latin typeface="Nunito"/>
                <a:ea typeface="Nunito"/>
                <a:cs typeface="Nunito"/>
                <a:sym typeface="Nunito"/>
              </a:rPr>
              <a:t>	Adding in reference states when speaking on regions</a:t>
            </a:r>
            <a:endParaRPr sz="900" dirty="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sz="900" dirty="0">
                <a:solidFill>
                  <a:schemeClr val="dk1"/>
                </a:solidFill>
                <a:latin typeface="Nunito"/>
                <a:ea typeface="Nunito"/>
                <a:cs typeface="Nunito"/>
                <a:sym typeface="Nunito"/>
              </a:rPr>
              <a:t>This suggests significant regional differences in mean rent values.</a:t>
            </a:r>
            <a:endParaRPr sz="900" dirty="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sz="900" b="1" dirty="0">
                <a:solidFill>
                  <a:schemeClr val="dk1"/>
                </a:solidFill>
                <a:latin typeface="Nunito"/>
                <a:ea typeface="Nunito"/>
                <a:cs typeface="Nunito"/>
                <a:sym typeface="Nunito"/>
              </a:rPr>
              <a:t>Opportunity</a:t>
            </a:r>
            <a:r>
              <a:rPr lang="en" sz="900" dirty="0">
                <a:solidFill>
                  <a:schemeClr val="dk1"/>
                </a:solidFill>
                <a:latin typeface="Nunito"/>
                <a:ea typeface="Nunito"/>
                <a:cs typeface="Nunito"/>
                <a:sym typeface="Nunito"/>
              </a:rPr>
              <a:t>: Investigate why Region 6 is performing well. Are there high-demand properties or effective leasing practices? </a:t>
            </a:r>
            <a:endParaRPr sz="900" dirty="0">
              <a:solidFill>
                <a:schemeClr val="dk1"/>
              </a:solidFill>
              <a:latin typeface="Nunito"/>
              <a:ea typeface="Nunito"/>
              <a:cs typeface="Nunito"/>
              <a:sym typeface="Nuni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2bcf5093d0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2bcf5093d0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b="1" dirty="0">
                <a:solidFill>
                  <a:schemeClr val="dk1"/>
                </a:solidFill>
              </a:rPr>
              <a:t>Erica</a:t>
            </a:r>
            <a:endParaRPr b="1"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dirty="0">
                <a:solidFill>
                  <a:schemeClr val="dk1"/>
                </a:solidFill>
              </a:rPr>
              <a:t>Government Efficiency:</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Analyze and optimize government property usage.</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Reduce costs associated with owned and leased properties.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Space Management:</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Help federal agencies improve space allocation and resource utilization.</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Identify underutilized or surplus properties for better reallocation.</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Cost Savings:</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Evaluate lease versus ownership costs to identify cost-saving opportunities.</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Spot trends in lease renewals, terminations, and rent escalations.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Transparency &amp; Accountability:</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Provide transparency into federal property management for oversight and public trust.</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Allow agencies and watchdogs to track government spending on real estate.</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2bcf5093d0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2bcf5093d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b="1">
                <a:solidFill>
                  <a:schemeClr val="dk1"/>
                </a:solidFill>
              </a:rPr>
              <a:t>Erica</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Maximize Rentable Space</a:t>
            </a:r>
            <a:r>
              <a:rPr lang="en">
                <a:solidFill>
                  <a:schemeClr val="dk1"/>
                </a:solidFill>
              </a:rPr>
              <a:t>: Renovate underutilized buildings to improve rentable square footage. Focus efforts on regions with lower mean rent values to increase property attractiveness.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Reevaluate Parking</a:t>
            </a:r>
            <a:r>
              <a:rPr lang="en">
                <a:solidFill>
                  <a:schemeClr val="dk1"/>
                </a:solidFill>
              </a:rPr>
              <a:t>: Repurpose excessive parking spaces, especially where weak correlations indicate limited rent value impact. Parking areas could be leased or converted into alternative revenue-generating spaces.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Target Outliers</a:t>
            </a:r>
            <a:r>
              <a:rPr lang="en">
                <a:solidFill>
                  <a:schemeClr val="dk1"/>
                </a:solidFill>
              </a:rPr>
              <a:t>: Investigate properties with unusually high or low rent, space utilization, or parking counts. Address inefficiencies or high costs tied to these anomalies.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Lease Optimization</a:t>
            </a:r>
            <a:r>
              <a:rPr lang="en">
                <a:solidFill>
                  <a:schemeClr val="dk1"/>
                </a:solidFill>
              </a:rPr>
              <a:t>: Analyze lease lengths (e.g., Regions 3 and 4) to determine if renegotiations or shorter lease terms could improve returns.</a:t>
            </a:r>
            <a:endParaRPr sz="1300">
              <a:solidFill>
                <a:srgbClr val="424242"/>
              </a:solidFill>
              <a:latin typeface="Nunito"/>
              <a:ea typeface="Nunito"/>
              <a:cs typeface="Nunito"/>
              <a:sym typeface="Nunito"/>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303276ffe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303276ffe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Erica</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bcf5093d0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2bcf5093d0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solidFill>
                  <a:schemeClr val="dk1"/>
                </a:solidFill>
              </a:rPr>
              <a:t>Erica</a:t>
            </a:r>
            <a:endParaRPr sz="1300" b="1" dirty="0">
              <a:solidFill>
                <a:schemeClr val="dk1"/>
              </a:solidFill>
            </a:endParaRPr>
          </a:p>
          <a:p>
            <a:pPr marL="0" lvl="0" indent="0" algn="l" rtl="0">
              <a:lnSpc>
                <a:spcPct val="115000"/>
              </a:lnSpc>
              <a:spcBef>
                <a:spcPts val="1400"/>
              </a:spcBef>
              <a:spcAft>
                <a:spcPts val="0"/>
              </a:spcAft>
              <a:buNone/>
            </a:pPr>
            <a:r>
              <a:rPr lang="en" sz="1300" b="1" dirty="0">
                <a:solidFill>
                  <a:schemeClr val="dk1"/>
                </a:solidFill>
              </a:rPr>
              <a:t>Slide 2: Our Objectives</a:t>
            </a:r>
            <a:endParaRPr sz="1300" b="1" dirty="0">
              <a:solidFill>
                <a:schemeClr val="dk1"/>
              </a:solidFill>
            </a:endParaRPr>
          </a:p>
          <a:p>
            <a:pPr marL="0" lvl="0" indent="0" algn="l" rtl="0">
              <a:lnSpc>
                <a:spcPct val="115000"/>
              </a:lnSpc>
              <a:spcBef>
                <a:spcPts val="1200"/>
              </a:spcBef>
              <a:spcAft>
                <a:spcPts val="0"/>
              </a:spcAft>
              <a:buNone/>
            </a:pPr>
            <a:r>
              <a:rPr lang="en" b="1" dirty="0">
                <a:solidFill>
                  <a:schemeClr val="dk1"/>
                </a:solidFill>
              </a:rPr>
              <a:t>Talking Points: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Small blurb about government leased buildings:</a:t>
            </a:r>
            <a:endParaRPr b="1"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Office space</a:t>
            </a:r>
            <a:r>
              <a:rPr lang="en" dirty="0">
                <a:solidFill>
                  <a:schemeClr val="dk1"/>
                </a:solidFill>
              </a:rPr>
              <a:t>: The U.S. General Services Administration (GSA) leases office space to federal agencies, including the Department of Agriculture, the Social Security Administration, and the Federal Bureau of Investigation. </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Warehouses</a:t>
            </a:r>
            <a:r>
              <a:rPr lang="en" dirty="0">
                <a:solidFill>
                  <a:schemeClr val="dk1"/>
                </a:solidFill>
              </a:rPr>
              <a:t>: The GSA leases warehouses to meet the needs of federal agencies</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Detention centers</a:t>
            </a:r>
            <a:r>
              <a:rPr lang="en" dirty="0">
                <a:solidFill>
                  <a:schemeClr val="dk1"/>
                </a:solidFill>
              </a:rPr>
              <a:t>: The Office of Refugee Resettlement leases property to house unaccompanied children in federal custody. </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Military installations</a:t>
            </a:r>
            <a:r>
              <a:rPr lang="en" dirty="0">
                <a:solidFill>
                  <a:schemeClr val="dk1"/>
                </a:solidFill>
              </a:rPr>
              <a:t>: The GSA leases military installations to meet the needs of federal agencies</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Courthouses</a:t>
            </a:r>
            <a:r>
              <a:rPr lang="en" dirty="0">
                <a:solidFill>
                  <a:schemeClr val="dk1"/>
                </a:solidFill>
              </a:rPr>
              <a:t>: The GSA leases courthouses to meet the needs of federal agencies. </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Post offices</a:t>
            </a:r>
            <a:r>
              <a:rPr lang="en" dirty="0">
                <a:solidFill>
                  <a:schemeClr val="dk1"/>
                </a:solidFill>
              </a:rPr>
              <a:t>: The GSA leases post offices to meet the needs of federal agencies</a:t>
            </a:r>
            <a:endParaRPr dirty="0">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 b="1" dirty="0">
                <a:solidFill>
                  <a:schemeClr val="dk1"/>
                </a:solidFill>
              </a:rPr>
              <a:t>Data processing centers</a:t>
            </a:r>
            <a:r>
              <a:rPr lang="en" dirty="0">
                <a:solidFill>
                  <a:schemeClr val="dk1"/>
                </a:solidFill>
              </a:rPr>
              <a:t>: The GSA leases data processing centers to meet the needs of federal agencies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Our project aims to answer the key questions shown on the left to help achieve the broader objectives listed on the right.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By analyzing correlations between factors such as rent amount, usable square footage, and parking spaces, we can provide actionable insights to optimize property utilization.</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Specifically, our objectives include:</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Government Efficiency:</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Analyze and optimize government property usage.</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Reduce costs associated with owned and leased properties.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Space Management:</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Help federal agencies improve space allocation and resource utilization.</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Identify underutilized or surplus properties for better reallocation.</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Cost Savings:</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Evaluate lease versus ownership costs to identify cost-saving opportunities.</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Spot trends in lease renewals, terminations, and rent escalations.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Transparency &amp; Accountability:</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Provide transparency into federal property management for oversight and public trust.</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Allow agencies and watchdogs to track government spending on real estate.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These objectives form a strong foundation for broader efforts in federal property management reform, paving the way for efficiency  and accountability.</a:t>
            </a:r>
            <a:endParaRPr dirty="0">
              <a:solidFill>
                <a:schemeClr val="dk1"/>
              </a:solidFill>
            </a:endParaRPr>
          </a:p>
          <a:p>
            <a:pPr marL="0" lvl="0" indent="457200" algn="l" rtl="0">
              <a:spcBef>
                <a:spcPts val="1200"/>
              </a:spcBef>
              <a:spcAft>
                <a:spcPts val="0"/>
              </a:spcAft>
              <a:buClr>
                <a:schemeClr val="dk1"/>
              </a:buClr>
              <a:buSzPts val="1100"/>
              <a:buFont typeface="Arial"/>
              <a:buNone/>
            </a:pPr>
            <a:endParaRPr sz="1200" b="1" dirty="0">
              <a:solidFill>
                <a:schemeClr val="dk1"/>
              </a:solidFill>
              <a:latin typeface="Maven Pro"/>
              <a:ea typeface="Maven Pro"/>
              <a:cs typeface="Maven Pro"/>
              <a:sym typeface="Maven Pro"/>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2f95c2710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2f95c271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Connor</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removed all countries except the USA and cleaned up the state names (e.g., changed “Illinois” to “IL”) while retaining US territories.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This reduced the dataset to 7,576 rows of data.We renamed the columns to more efficient names.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We described surface parking and binned it into the following categories: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Small (0–49)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Large (50–99)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XLarge (100–249)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Jumbo (250–5000)</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created a new column called </a:t>
            </a:r>
            <a:r>
              <a:rPr lang="en" sz="1200" b="1">
                <a:solidFill>
                  <a:schemeClr val="dk1"/>
                </a:solidFill>
                <a:latin typeface="Times New Roman"/>
                <a:ea typeface="Times New Roman"/>
                <a:cs typeface="Times New Roman"/>
                <a:sym typeface="Times New Roman"/>
              </a:rPr>
              <a:t>"Regions"</a:t>
            </a:r>
            <a:r>
              <a:rPr lang="en" sz="1200">
                <a:solidFill>
                  <a:schemeClr val="dk1"/>
                </a:solidFill>
                <a:latin typeface="Times New Roman"/>
                <a:ea typeface="Times New Roman"/>
                <a:cs typeface="Times New Roman"/>
                <a:sym typeface="Times New Roman"/>
              </a:rPr>
              <a:t> by grouping ZIP codes into predefined bins.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Using the </a:t>
            </a:r>
            <a:r>
              <a:rPr lang="en" sz="1000">
                <a:solidFill>
                  <a:schemeClr val="dk1"/>
                </a:solidFill>
                <a:latin typeface="Courier New"/>
                <a:ea typeface="Courier New"/>
                <a:cs typeface="Courier New"/>
                <a:sym typeface="Courier New"/>
              </a:rPr>
              <a:t>pd.cut()</a:t>
            </a:r>
            <a:r>
              <a:rPr lang="en" sz="1200">
                <a:solidFill>
                  <a:schemeClr val="dk1"/>
                </a:solidFill>
                <a:latin typeface="Times New Roman"/>
                <a:ea typeface="Times New Roman"/>
                <a:cs typeface="Times New Roman"/>
                <a:sym typeface="Times New Roman"/>
              </a:rPr>
              <a:t> function, we categorized each ZIP code into one of the regions.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Before binning, we converted ZIP codes to </a:t>
            </a:r>
            <a:r>
              <a:rPr lang="en" sz="1000">
                <a:solidFill>
                  <a:schemeClr val="dk1"/>
                </a:solidFill>
                <a:latin typeface="Courier New"/>
                <a:ea typeface="Courier New"/>
                <a:cs typeface="Courier New"/>
                <a:sym typeface="Courier New"/>
              </a:rPr>
              <a:t>float64</a:t>
            </a:r>
            <a:r>
              <a:rPr lang="en" sz="1200">
                <a:solidFill>
                  <a:schemeClr val="dk1"/>
                </a:solidFill>
                <a:latin typeface="Times New Roman"/>
                <a:ea typeface="Times New Roman"/>
                <a:cs typeface="Times New Roman"/>
                <a:sym typeface="Times New Roman"/>
              </a:rPr>
              <a:t> because </a:t>
            </a:r>
            <a:r>
              <a:rPr lang="en" sz="1000">
                <a:solidFill>
                  <a:schemeClr val="dk1"/>
                </a:solidFill>
                <a:latin typeface="Courier New"/>
                <a:ea typeface="Courier New"/>
                <a:cs typeface="Courier New"/>
                <a:sym typeface="Courier New"/>
              </a:rPr>
              <a:t>pd.cut()</a:t>
            </a:r>
            <a:r>
              <a:rPr lang="en" sz="1200">
                <a:solidFill>
                  <a:schemeClr val="dk1"/>
                </a:solidFill>
                <a:latin typeface="Times New Roman"/>
                <a:ea typeface="Times New Roman"/>
                <a:cs typeface="Times New Roman"/>
                <a:sym typeface="Times New Roman"/>
              </a:rPr>
              <a:t> requires numerical data. After binning, we converted them back to strings for categorical use.</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The </a:t>
            </a:r>
            <a:r>
              <a:rPr lang="en" sz="1000" b="1">
                <a:solidFill>
                  <a:schemeClr val="dk1"/>
                </a:solidFill>
                <a:latin typeface="Courier New"/>
                <a:ea typeface="Courier New"/>
                <a:cs typeface="Courier New"/>
                <a:sym typeface="Courier New"/>
              </a:rPr>
              <a:t>zipbins</a:t>
            </a:r>
            <a:r>
              <a:rPr lang="en" sz="1200">
                <a:solidFill>
                  <a:schemeClr val="dk1"/>
                </a:solidFill>
                <a:latin typeface="Times New Roman"/>
                <a:ea typeface="Times New Roman"/>
                <a:cs typeface="Times New Roman"/>
                <a:sym typeface="Times New Roman"/>
              </a:rPr>
              <a:t> list defined the ZIP code ranges, and </a:t>
            </a:r>
            <a:r>
              <a:rPr lang="en" sz="1000" b="1">
                <a:solidFill>
                  <a:schemeClr val="dk1"/>
                </a:solidFill>
                <a:latin typeface="Courier New"/>
                <a:ea typeface="Courier New"/>
                <a:cs typeface="Courier New"/>
                <a:sym typeface="Courier New"/>
              </a:rPr>
              <a:t>group_zipnames</a:t>
            </a:r>
            <a:r>
              <a:rPr lang="en" sz="1200">
                <a:solidFill>
                  <a:schemeClr val="dk1"/>
                </a:solidFill>
                <a:latin typeface="Times New Roman"/>
                <a:ea typeface="Times New Roman"/>
                <a:cs typeface="Times New Roman"/>
                <a:sym typeface="Times New Roman"/>
              </a:rPr>
              <a:t> assigned region labels to each range.We cleaned up ZIP codes with 9, 8, 7, and 4 digits by splitting and standardizing them into 5 digits (e.g., using the first 5 digits and adding leading zeros when necessary).</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302ec8168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302ec816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Connor</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created a function to convert dates from </a:t>
            </a:r>
            <a:r>
              <a:rPr lang="en" sz="1200" b="1">
                <a:solidFill>
                  <a:schemeClr val="dk1"/>
                </a:solidFill>
                <a:latin typeface="Times New Roman"/>
                <a:ea typeface="Times New Roman"/>
                <a:cs typeface="Times New Roman"/>
                <a:sym typeface="Times New Roman"/>
              </a:rPr>
              <a:t>"DD-MON-YY"</a:t>
            </a:r>
            <a:r>
              <a:rPr lang="en" sz="1200">
                <a:solidFill>
                  <a:schemeClr val="dk1"/>
                </a:solidFill>
                <a:latin typeface="Times New Roman"/>
                <a:ea typeface="Times New Roman"/>
                <a:cs typeface="Times New Roman"/>
                <a:sym typeface="Times New Roman"/>
              </a:rPr>
              <a:t> to </a:t>
            </a:r>
            <a:r>
              <a:rPr lang="en" sz="1200" b="1">
                <a:solidFill>
                  <a:schemeClr val="dk1"/>
                </a:solidFill>
                <a:latin typeface="Times New Roman"/>
                <a:ea typeface="Times New Roman"/>
                <a:cs typeface="Times New Roman"/>
                <a:sym typeface="Times New Roman"/>
              </a:rPr>
              <a:t>"YYYY-MM-DD"</a:t>
            </a:r>
            <a:r>
              <a:rPr lang="en" sz="1200">
                <a:solidFill>
                  <a:schemeClr val="dk1"/>
                </a:solidFill>
                <a:latin typeface="Times New Roman"/>
                <a:ea typeface="Times New Roman"/>
                <a:cs typeface="Times New Roman"/>
                <a:sym typeface="Times New Roman"/>
              </a:rPr>
              <a:t>.</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The function split the input string, ensured the day had two digits, mapped the month abbreviation to its corresponding number, and prefixed the two-digit year with "20" to convert it to four digits. The reformatted date was returned as a string in </a:t>
            </a:r>
            <a:r>
              <a:rPr lang="en" sz="1200" b="1">
                <a:solidFill>
                  <a:schemeClr val="dk1"/>
                </a:solidFill>
                <a:latin typeface="Times New Roman"/>
                <a:ea typeface="Times New Roman"/>
                <a:cs typeface="Times New Roman"/>
                <a:sym typeface="Times New Roman"/>
              </a:rPr>
              <a:t>"YYYY-MM-DD"</a:t>
            </a:r>
            <a:r>
              <a:rPr lang="en" sz="1200">
                <a:solidFill>
                  <a:schemeClr val="dk1"/>
                </a:solidFill>
                <a:latin typeface="Times New Roman"/>
                <a:ea typeface="Times New Roman"/>
                <a:cs typeface="Times New Roman"/>
                <a:sym typeface="Times New Roman"/>
              </a:rPr>
              <a:t> format.</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looped through the rows and converted the lease start and end dates using the previously defined </a:t>
            </a:r>
            <a:r>
              <a:rPr lang="en" sz="1000">
                <a:solidFill>
                  <a:schemeClr val="dk1"/>
                </a:solidFill>
                <a:latin typeface="Courier New"/>
                <a:ea typeface="Courier New"/>
                <a:cs typeface="Courier New"/>
                <a:sym typeface="Courier New"/>
              </a:rPr>
              <a:t>to_form()</a:t>
            </a:r>
            <a:r>
              <a:rPr lang="en" sz="1200">
                <a:solidFill>
                  <a:schemeClr val="dk1"/>
                </a:solidFill>
                <a:latin typeface="Times New Roman"/>
                <a:ea typeface="Times New Roman"/>
                <a:cs typeface="Times New Roman"/>
                <a:sym typeface="Times New Roman"/>
              </a:rPr>
              <a:t> function.</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The reformatted date strings were converted into datetime objects using </a:t>
            </a:r>
            <a:r>
              <a:rPr lang="en" sz="1000">
                <a:solidFill>
                  <a:schemeClr val="dk1"/>
                </a:solidFill>
                <a:latin typeface="Courier New"/>
                <a:ea typeface="Courier New"/>
                <a:cs typeface="Courier New"/>
                <a:sym typeface="Courier New"/>
              </a:rPr>
              <a:t>pd.to_datetime()</a:t>
            </a:r>
            <a:r>
              <a:rPr lang="en" sz="1200">
                <a:solidFill>
                  <a:schemeClr val="dk1"/>
                </a:solidFill>
                <a:latin typeface="Times New Roman"/>
                <a:ea typeface="Times New Roman"/>
                <a:cs typeface="Times New Roman"/>
                <a:sym typeface="Times New Roman"/>
              </a:rPr>
              <a:t> to facilitate calculations.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We computed the difference between </a:t>
            </a:r>
            <a:r>
              <a:rPr lang="en" sz="1200" b="1">
                <a:solidFill>
                  <a:schemeClr val="dk1"/>
                </a:solidFill>
                <a:latin typeface="Times New Roman"/>
                <a:ea typeface="Times New Roman"/>
                <a:cs typeface="Times New Roman"/>
                <a:sym typeface="Times New Roman"/>
              </a:rPr>
              <a:t>"End Date"</a:t>
            </a:r>
            <a:r>
              <a:rPr lang="en" sz="1200">
                <a:solidFill>
                  <a:schemeClr val="dk1"/>
                </a:solidFill>
                <a:latin typeface="Times New Roman"/>
                <a:ea typeface="Times New Roman"/>
                <a:cs typeface="Times New Roman"/>
                <a:sym typeface="Times New Roman"/>
              </a:rPr>
              <a:t> and </a:t>
            </a:r>
            <a:r>
              <a:rPr lang="en" sz="1200" b="1">
                <a:solidFill>
                  <a:schemeClr val="dk1"/>
                </a:solidFill>
                <a:latin typeface="Times New Roman"/>
                <a:ea typeface="Times New Roman"/>
                <a:cs typeface="Times New Roman"/>
                <a:sym typeface="Times New Roman"/>
              </a:rPr>
              <a:t>"Start Date"</a:t>
            </a:r>
            <a:r>
              <a:rPr lang="en" sz="1200">
                <a:solidFill>
                  <a:schemeClr val="dk1"/>
                </a:solidFill>
                <a:latin typeface="Times New Roman"/>
                <a:ea typeface="Times New Roman"/>
                <a:cs typeface="Times New Roman"/>
                <a:sym typeface="Times New Roman"/>
              </a:rPr>
              <a:t> to determine the lease length in days.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described the lease lengths and binned them into the following categories: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Short (0–999)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Medium (1,000–2,999)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Long (3,000–4,999)</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Very Long (5,000–15,000)</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grouped states into </a:t>
            </a:r>
            <a:r>
              <a:rPr lang="en" sz="1200" b="1">
                <a:solidFill>
                  <a:schemeClr val="dk1"/>
                </a:solidFill>
                <a:latin typeface="Times New Roman"/>
                <a:ea typeface="Times New Roman"/>
                <a:cs typeface="Times New Roman"/>
                <a:sym typeface="Times New Roman"/>
              </a:rPr>
              <a:t>"Top States"</a:t>
            </a:r>
            <a:r>
              <a:rPr lang="en" sz="1200">
                <a:solidFill>
                  <a:schemeClr val="dk1"/>
                </a:solidFill>
                <a:latin typeface="Times New Roman"/>
                <a:ea typeface="Times New Roman"/>
                <a:cs typeface="Times New Roman"/>
                <a:sym typeface="Times New Roman"/>
              </a:rPr>
              <a:t> and </a:t>
            </a:r>
            <a:r>
              <a:rPr lang="en" sz="1200" b="1">
                <a:solidFill>
                  <a:schemeClr val="dk1"/>
                </a:solidFill>
                <a:latin typeface="Times New Roman"/>
                <a:ea typeface="Times New Roman"/>
                <a:cs typeface="Times New Roman"/>
                <a:sym typeface="Times New Roman"/>
              </a:rPr>
              <a:t>"Other"</a:t>
            </a:r>
            <a:r>
              <a:rPr lang="en" sz="1200">
                <a:solidFill>
                  <a:schemeClr val="dk1"/>
                </a:solidFill>
                <a:latin typeface="Times New Roman"/>
                <a:ea typeface="Times New Roman"/>
                <a:cs typeface="Times New Roman"/>
                <a:sym typeface="Times New Roman"/>
              </a:rPr>
              <a:t> for a pie chart.</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We noticed irregular ZIP codes for Puerto Rico (PR) and the Virgin Islands (VI) and dropped those rows, which totaled 11.</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final dataset contained 7,400 rows and 15 columns.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We exported the cleaned dataset to a CSV file.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2bcf5093d0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2bcf5093d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Ally</a:t>
            </a:r>
            <a:endParaRPr b="1" dirty="0">
              <a:solidFill>
                <a:schemeClr val="dk1"/>
              </a:solidFill>
            </a:endParaRPr>
          </a:p>
          <a:p>
            <a:pPr marL="0" lvl="0" indent="0" algn="l" rtl="0">
              <a:spcBef>
                <a:spcPts val="0"/>
              </a:spcBef>
              <a:spcAft>
                <a:spcPts val="0"/>
              </a:spcAft>
              <a:buNone/>
            </a:pPr>
            <a:r>
              <a:rPr lang="en" dirty="0">
                <a:solidFill>
                  <a:schemeClr val="dk1"/>
                </a:solidFill>
              </a:rPr>
              <a:t>As part of our analysis, we examined where the highest concentration of government-leased properties is located across the United States.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California, the most populous state with 38.97 million people and the third largest by land area, emerges as the leader, hosting </a:t>
            </a:r>
            <a:r>
              <a:rPr lang="en" b="1" dirty="0">
                <a:solidFill>
                  <a:schemeClr val="dk1"/>
                </a:solidFill>
              </a:rPr>
              <a:t>10.7% of all government-leased properties</a:t>
            </a:r>
            <a:r>
              <a:rPr lang="en" dirty="0">
                <a:solidFill>
                  <a:schemeClr val="dk1"/>
                </a:solidFill>
              </a:rPr>
              <a:t>—the highest among individual states.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Beyond California, other states with notable concentrations of Government Leased buildings include Illinois, New York, and Texas, while </a:t>
            </a:r>
            <a:r>
              <a:rPr lang="en" b="1" dirty="0">
                <a:solidFill>
                  <a:schemeClr val="dk1"/>
                </a:solidFill>
              </a:rPr>
              <a:t>69.1%</a:t>
            </a:r>
            <a:r>
              <a:rPr lang="en" dirty="0">
                <a:solidFill>
                  <a:schemeClr val="dk1"/>
                </a:solidFill>
              </a:rPr>
              <a:t> of properties are distributed across other states and territories categorized as "Other”, housing all other states within the US excluding New York, Illinois, Texas, and California. The other category also houses some US provinces.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Understanding these concentrations is critical for identifying opportunities to optimize resource allocation, reduce costs, and improve space management in these heavily utilized areas.</a:t>
            </a: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303276ffeb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303276ffe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Ally</a:t>
            </a:r>
            <a:endParaRPr>
              <a:solidFill>
                <a:schemeClr val="dk1"/>
              </a:solidFill>
            </a:endParaRPr>
          </a:p>
          <a:p>
            <a:pPr marL="0" lvl="0" indent="0" algn="l" rtl="0">
              <a:spcBef>
                <a:spcPts val="0"/>
              </a:spcBef>
              <a:spcAft>
                <a:spcPts val="0"/>
              </a:spcAft>
              <a:buNone/>
            </a:pPr>
            <a:r>
              <a:rPr lang="en">
                <a:solidFill>
                  <a:schemeClr val="dk1"/>
                </a:solidFill>
              </a:rPr>
              <a:t>This bar chart, alongside the Zip Code map located at the top right, we’re able to see the surrounding states of those who house the highest amount of leased buildings. </a:t>
            </a:r>
            <a:endParaRPr>
              <a:solidFill>
                <a:schemeClr val="dk1"/>
              </a:solidFill>
            </a:endParaRPr>
          </a:p>
          <a:p>
            <a:pPr marL="0" lvl="0" indent="0" algn="l" rtl="0">
              <a:spcBef>
                <a:spcPts val="0"/>
              </a:spcBef>
              <a:spcAft>
                <a:spcPts val="0"/>
              </a:spcAft>
              <a:buNone/>
            </a:pPr>
            <a:r>
              <a:rPr lang="en">
                <a:solidFill>
                  <a:schemeClr val="dk1"/>
                </a:solidFill>
              </a:rPr>
              <a:t>For most Zip Code locations, there tends to be one area which houses a large quantity of government leased buildings, rather than the buildings evenly distributed throughout the geographic area.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stated in the last slide, we can see some influence from other locations such as American Samoa, Guam, and the Northern Mariana Islands located at the far right.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2bcf5093d0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2bcf5093d0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Derek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Is there any correlations between usable ft</a:t>
            </a:r>
            <a:r>
              <a:rPr lang="en" b="1" baseline="30000">
                <a:solidFill>
                  <a:schemeClr val="dk1"/>
                </a:solidFill>
              </a:rPr>
              <a:t>2</a:t>
            </a:r>
            <a:r>
              <a:rPr lang="en" b="1">
                <a:solidFill>
                  <a:schemeClr val="dk1"/>
                </a:solidFill>
              </a:rPr>
              <a:t> in a lease versus the rent amount requested?</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*Read the R</a:t>
            </a:r>
            <a:r>
              <a:rPr lang="en" b="1" baseline="30000">
                <a:solidFill>
                  <a:schemeClr val="dk1"/>
                </a:solidFill>
              </a:rPr>
              <a:t>2</a:t>
            </a:r>
            <a:r>
              <a:rPr lang="en" b="1">
                <a:solidFill>
                  <a:schemeClr val="dk1"/>
                </a:solidFill>
              </a:rPr>
              <a:t> value and first prompt!*</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R² value of 0.79 suggests a strong relationship between the two variables, meaning about 79% of the variation in Rent Amount can be explained by the Usable Square Footage.</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a:solidFill>
                  <a:schemeClr val="dk1"/>
                </a:solidFill>
              </a:rPr>
              <a:t>This graph demonstrates that larger usable spaces tend to command higher rents, which is logical in real estate contexts.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Opportunity? Not much opportunity lies within this observation, as more usable square feet will likely always drive the rent price up. </a:t>
            </a:r>
            <a:endParaRPr b="1">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2bcf5093d0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2bcf5093d0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Derek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Is there any correlations between usable ft</a:t>
            </a:r>
            <a:r>
              <a:rPr lang="en" b="1" baseline="30000">
                <a:solidFill>
                  <a:schemeClr val="dk1"/>
                </a:solidFill>
              </a:rPr>
              <a:t>2</a:t>
            </a:r>
            <a:r>
              <a:rPr lang="en" b="1">
                <a:solidFill>
                  <a:schemeClr val="dk1"/>
                </a:solidFill>
              </a:rPr>
              <a:t> in a lease versus rentable ft</a:t>
            </a:r>
            <a:r>
              <a:rPr lang="en" b="1" baseline="30000">
                <a:solidFill>
                  <a:schemeClr val="dk1"/>
                </a:solidFill>
              </a:rPr>
              <a:t>2</a:t>
            </a:r>
            <a:r>
              <a:rPr lang="en" b="1">
                <a:solidFill>
                  <a:schemeClr val="dk1"/>
                </a:solidFill>
              </a:rPr>
              <a:t> in a lease?</a:t>
            </a:r>
            <a:endParaRPr>
              <a:solidFill>
                <a:schemeClr val="dk1"/>
              </a:solidFill>
            </a:endParaRPr>
          </a:p>
          <a:p>
            <a:pPr marL="0" lvl="0" indent="0" algn="l" rtl="0">
              <a:lnSpc>
                <a:spcPct val="115000"/>
              </a:lnSpc>
              <a:spcBef>
                <a:spcPts val="0"/>
              </a:spcBef>
              <a:spcAft>
                <a:spcPts val="0"/>
              </a:spcAft>
              <a:buNone/>
            </a:pPr>
            <a:r>
              <a:rPr lang="en" b="1"/>
              <a:t>Info about usable versus rentable: </a:t>
            </a:r>
            <a:r>
              <a:rPr lang="en"/>
              <a:t>Usable square feet" refers to the actual space a tenant can occupy within a building, while "rentable square feet" includes the usable space plus a portion of the building's shared common areas like hallways, lobbies, and restrooms.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r>
              <a:rPr lang="en"/>
              <a:t>(First portion is inside slide- continue on after the bolded section!)</a:t>
            </a:r>
            <a:endParaRPr/>
          </a:p>
          <a:p>
            <a:pPr marL="0" lvl="0" indent="0" algn="l" rtl="0">
              <a:lnSpc>
                <a:spcPct val="100000"/>
              </a:lnSpc>
              <a:spcBef>
                <a:spcPts val="0"/>
              </a:spcBef>
              <a:spcAft>
                <a:spcPts val="0"/>
              </a:spcAft>
              <a:buClr>
                <a:schemeClr val="dk1"/>
              </a:buClr>
              <a:buSzPts val="605"/>
              <a:buFont typeface="Arial"/>
              <a:buNone/>
            </a:pPr>
            <a:r>
              <a:rPr lang="en" b="1">
                <a:solidFill>
                  <a:schemeClr val="dk1"/>
                </a:solidFill>
              </a:rPr>
              <a:t>The R² value of 0.99 indicates an extremely strong relationship between Usable Square Footage and Rentable Square Footage, </a:t>
            </a:r>
            <a:r>
              <a:rPr lang="en">
                <a:solidFill>
                  <a:schemeClr val="dk1"/>
                </a:solidFill>
              </a:rPr>
              <a:t>meaning 99% of the variation in Rentable Square Footage is explained by Usable Square Footage.</a:t>
            </a:r>
            <a:endParaRPr>
              <a:solidFill>
                <a:schemeClr val="dk1"/>
              </a:solidFill>
            </a:endParaRPr>
          </a:p>
          <a:p>
            <a:pPr marL="0" lvl="0" indent="0" algn="l" rtl="0">
              <a:lnSpc>
                <a:spcPct val="100000"/>
              </a:lnSpc>
              <a:spcBef>
                <a:spcPts val="1200"/>
              </a:spcBef>
              <a:spcAft>
                <a:spcPts val="0"/>
              </a:spcAft>
              <a:buClr>
                <a:schemeClr val="dk1"/>
              </a:buClr>
              <a:buSzPts val="605"/>
              <a:buFont typeface="Arial"/>
              <a:buNone/>
            </a:pPr>
            <a:r>
              <a:rPr lang="en">
                <a:solidFill>
                  <a:schemeClr val="dk1"/>
                </a:solidFill>
              </a:rPr>
              <a:t>This likely indicates that most usable space is rentable, and the small deviations might be due to space inefficiencies or other factors.</a:t>
            </a:r>
            <a:endParaRPr>
              <a:solidFill>
                <a:schemeClr val="dk1"/>
              </a:solidFill>
            </a:endParaRPr>
          </a:p>
          <a:p>
            <a:pPr marL="0" lvl="0" indent="0" algn="l" rtl="0">
              <a:lnSpc>
                <a:spcPct val="100000"/>
              </a:lnSpc>
              <a:spcBef>
                <a:spcPts val="1200"/>
              </a:spcBef>
              <a:spcAft>
                <a:spcPts val="0"/>
              </a:spcAft>
              <a:buClr>
                <a:schemeClr val="dk1"/>
              </a:buClr>
              <a:buSzPts val="605"/>
              <a:buFont typeface="Arial"/>
              <a:buNone/>
            </a:pPr>
            <a:r>
              <a:rPr lang="en" b="1">
                <a:solidFill>
                  <a:schemeClr val="dk1"/>
                </a:solidFill>
              </a:rPr>
              <a:t>Opportunity</a:t>
            </a:r>
            <a:r>
              <a:rPr lang="en">
                <a:solidFill>
                  <a:schemeClr val="dk1"/>
                </a:solidFill>
              </a:rPr>
              <a:t>: Evaluate properties with low usable square footage relative to rentable space. Renovations or repurposing could increase usable space and improve rental value.</a:t>
            </a:r>
            <a:endParaRPr>
              <a:solidFill>
                <a:schemeClr val="dk1"/>
              </a:solidFill>
            </a:endParaRPr>
          </a:p>
          <a:p>
            <a:pPr marL="0" lvl="0" indent="0" algn="l" rtl="0">
              <a:lnSpc>
                <a:spcPct val="100000"/>
              </a:lnSpc>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2bcf5093d0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2bcf5093d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Maven Pro"/>
                <a:ea typeface="Maven Pro"/>
                <a:cs typeface="Maven Pro"/>
                <a:sym typeface="Maven Pro"/>
              </a:rPr>
              <a:t>Derek</a:t>
            </a:r>
            <a:endParaRPr b="1">
              <a:solidFill>
                <a:schemeClr val="dk1"/>
              </a:solidFill>
              <a:latin typeface="Maven Pro"/>
              <a:ea typeface="Maven Pro"/>
              <a:cs typeface="Maven Pro"/>
              <a:sym typeface="Maven Pro"/>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Maven Pro"/>
                <a:ea typeface="Maven Pro"/>
                <a:cs typeface="Maven Pro"/>
                <a:sym typeface="Maven Pro"/>
              </a:rPr>
              <a:t>What are the correlations, if any, between rent amount and surface parking spaces?</a:t>
            </a:r>
            <a:endParaRPr>
              <a:solidFill>
                <a:schemeClr val="dk1"/>
              </a:solidFill>
              <a:highlight>
                <a:srgbClr val="FFF2CC"/>
              </a:highlight>
            </a:endParaRPr>
          </a:p>
          <a:p>
            <a:pPr marL="0" lvl="0" indent="0" algn="l" rtl="0">
              <a:lnSpc>
                <a:spcPct val="100000"/>
              </a:lnSpc>
              <a:spcBef>
                <a:spcPts val="0"/>
              </a:spcBef>
              <a:spcAft>
                <a:spcPts val="0"/>
              </a:spcAft>
              <a:buNone/>
            </a:pPr>
            <a:endParaRPr>
              <a:solidFill>
                <a:schemeClr val="dk1"/>
              </a:solidFill>
              <a:highlight>
                <a:srgbClr val="B6D7A8"/>
              </a:highlight>
            </a:endParaRPr>
          </a:p>
          <a:p>
            <a:pPr marL="0" lvl="0" indent="0" algn="l" rtl="0">
              <a:lnSpc>
                <a:spcPct val="115000"/>
              </a:lnSpc>
              <a:spcBef>
                <a:spcPts val="0"/>
              </a:spcBef>
              <a:spcAft>
                <a:spcPts val="0"/>
              </a:spcAft>
              <a:buNone/>
            </a:pPr>
            <a:r>
              <a:rPr lang="en" sz="1200">
                <a:solidFill>
                  <a:schemeClr val="dk1"/>
                </a:solidFill>
                <a:latin typeface="Maven Pro"/>
                <a:ea typeface="Maven Pro"/>
                <a:cs typeface="Maven Pro"/>
                <a:sym typeface="Maven Pro"/>
              </a:rPr>
              <a:t>Only 9% of the variation in Rent Amount is explained by the number of Surface Parking Spaces.</a:t>
            </a:r>
            <a:endParaRPr>
              <a:solidFill>
                <a:schemeClr val="dk1"/>
              </a:solidFill>
              <a:highlight>
                <a:srgbClr val="B6D7A8"/>
              </a:highlight>
            </a:endParaRPr>
          </a:p>
          <a:p>
            <a:pPr marL="0" lvl="0" indent="0" algn="l" rtl="0">
              <a:lnSpc>
                <a:spcPct val="100000"/>
              </a:lnSpc>
              <a:spcBef>
                <a:spcPts val="1200"/>
              </a:spcBef>
              <a:spcAft>
                <a:spcPts val="0"/>
              </a:spcAft>
              <a:buClr>
                <a:schemeClr val="dk1"/>
              </a:buClr>
              <a:buSzPts val="1100"/>
              <a:buFont typeface="Arial"/>
              <a:buNone/>
            </a:pPr>
            <a:r>
              <a:rPr lang="en">
                <a:solidFill>
                  <a:schemeClr val="dk1"/>
                </a:solidFill>
              </a:rPr>
              <a:t>This suggests that other factors are more influential in determining Rent Amount.</a:t>
            </a:r>
            <a:endParaRPr>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b="1">
                <a:solidFill>
                  <a:schemeClr val="dk1"/>
                </a:solidFill>
              </a:rPr>
              <a:t>Outliers: </a:t>
            </a:r>
            <a:r>
              <a:rPr lang="en">
                <a:solidFill>
                  <a:schemeClr val="dk1"/>
                </a:solidFill>
              </a:rPr>
              <a:t>One aspect to consider for further analysis is removing the outliers to observe how the R² value changes.</a:t>
            </a:r>
            <a:endParaRPr>
              <a:solidFill>
                <a:schemeClr val="dk1"/>
              </a:solidFill>
            </a:endParaRPr>
          </a:p>
          <a:p>
            <a:pPr marL="0" lvl="0" indent="0" algn="l" rtl="0">
              <a:lnSpc>
                <a:spcPct val="100000"/>
              </a:lnSpc>
              <a:spcBef>
                <a:spcPts val="1200"/>
              </a:spcBef>
              <a:spcAft>
                <a:spcPts val="1200"/>
              </a:spcAft>
              <a:buClr>
                <a:schemeClr val="dk1"/>
              </a:buClr>
              <a:buSzPts val="1100"/>
              <a:buFont typeface="Arial"/>
              <a:buNone/>
            </a:pPr>
            <a:r>
              <a:rPr lang="en" b="1">
                <a:solidFill>
                  <a:schemeClr val="dk1"/>
                </a:solidFill>
              </a:rPr>
              <a:t>Opportunity</a:t>
            </a:r>
            <a:r>
              <a:rPr lang="en">
                <a:solidFill>
                  <a:schemeClr val="dk1"/>
                </a:solidFill>
              </a:rPr>
              <a:t>: Consider reducing excess parking spaces in areas where parking demand is low. This could lower maintenance costs without affecting rent.</a:t>
            </a:r>
            <a:endParaRPr>
              <a:solidFill>
                <a:schemeClr val="dk1"/>
              </a:solidFill>
              <a:highlight>
                <a:srgbClr val="B6D7A8"/>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hyperlink" Target="https://catalog.data.gov/dataset/real-estate-across-the-united-states-rexus-leas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691475" y="2050000"/>
            <a:ext cx="2485500" cy="22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Group 2</a:t>
            </a:r>
            <a:endParaRPr b="1"/>
          </a:p>
          <a:p>
            <a:pPr marL="0" lvl="0" indent="0" algn="l" rtl="0">
              <a:spcBef>
                <a:spcPts val="0"/>
              </a:spcBef>
              <a:spcAft>
                <a:spcPts val="0"/>
              </a:spcAft>
              <a:buNone/>
            </a:pPr>
            <a:endParaRPr b="1"/>
          </a:p>
          <a:p>
            <a:pPr marL="457200" lvl="0" indent="-330200" algn="l" rtl="0">
              <a:spcBef>
                <a:spcPts val="0"/>
              </a:spcBef>
              <a:spcAft>
                <a:spcPts val="0"/>
              </a:spcAft>
              <a:buSzPts val="1600"/>
              <a:buChar char="★"/>
            </a:pPr>
            <a:r>
              <a:rPr lang="en"/>
              <a:t>Erica Wollmering</a:t>
            </a:r>
            <a:endParaRPr/>
          </a:p>
          <a:p>
            <a:pPr marL="457200" lvl="0" indent="-330200" algn="l" rtl="0">
              <a:spcBef>
                <a:spcPts val="0"/>
              </a:spcBef>
              <a:spcAft>
                <a:spcPts val="0"/>
              </a:spcAft>
              <a:buSzPts val="1600"/>
              <a:buChar char="★"/>
            </a:pPr>
            <a:r>
              <a:rPr lang="en"/>
              <a:t>Ally Eveslage</a:t>
            </a:r>
            <a:endParaRPr/>
          </a:p>
          <a:p>
            <a:pPr marL="457200" lvl="0" indent="-330200" algn="l" rtl="0">
              <a:spcBef>
                <a:spcPts val="0"/>
              </a:spcBef>
              <a:spcAft>
                <a:spcPts val="0"/>
              </a:spcAft>
              <a:buSzPts val="1600"/>
              <a:buChar char="★"/>
            </a:pPr>
            <a:r>
              <a:rPr lang="en"/>
              <a:t>Connor Beaton</a:t>
            </a:r>
            <a:endParaRPr/>
          </a:p>
          <a:p>
            <a:pPr marL="457200" lvl="0" indent="-330200" algn="l" rtl="0">
              <a:spcBef>
                <a:spcPts val="0"/>
              </a:spcBef>
              <a:spcAft>
                <a:spcPts val="0"/>
              </a:spcAft>
              <a:buSzPts val="1600"/>
              <a:buChar char="★"/>
            </a:pPr>
            <a:r>
              <a:rPr lang="en"/>
              <a:t>Noah Stevenson</a:t>
            </a:r>
            <a:endParaRPr/>
          </a:p>
          <a:p>
            <a:pPr marL="457200" lvl="0" indent="-330200" algn="l" rtl="0">
              <a:spcBef>
                <a:spcPts val="0"/>
              </a:spcBef>
              <a:spcAft>
                <a:spcPts val="0"/>
              </a:spcAft>
              <a:buSzPts val="1600"/>
              <a:buChar char="★"/>
            </a:pPr>
            <a:r>
              <a:rPr lang="en"/>
              <a:t>Derek Bates</a:t>
            </a:r>
            <a:endParaRPr/>
          </a:p>
        </p:txBody>
      </p:sp>
      <p:sp>
        <p:nvSpPr>
          <p:cNvPr id="278" name="Google Shape;278;p13"/>
          <p:cNvSpPr txBox="1">
            <a:spLocks noGrp="1"/>
          </p:cNvSpPr>
          <p:nvPr>
            <p:ph type="ctrTitle"/>
          </p:nvPr>
        </p:nvSpPr>
        <p:spPr>
          <a:xfrm>
            <a:off x="498375" y="358225"/>
            <a:ext cx="8082000" cy="1758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Real Estate Across the United States (REXUS) Lease Data</a:t>
            </a:r>
            <a:endParaRPr/>
          </a:p>
          <a:p>
            <a:pPr marL="0" lvl="0" indent="0" algn="l" rtl="0">
              <a:spcBef>
                <a:spcPts val="0"/>
              </a:spcBef>
              <a:spcAft>
                <a:spcPts val="0"/>
              </a:spcAft>
              <a:buNone/>
            </a:pP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36"/>
        <p:cNvGrpSpPr/>
        <p:nvPr/>
      </p:nvGrpSpPr>
      <p:grpSpPr>
        <a:xfrm>
          <a:off x="0" y="0"/>
          <a:ext cx="0" cy="0"/>
          <a:chOff x="0" y="0"/>
          <a:chExt cx="0" cy="0"/>
        </a:xfrm>
      </p:grpSpPr>
      <p:sp>
        <p:nvSpPr>
          <p:cNvPr id="337" name="Google Shape;337;p22"/>
          <p:cNvSpPr txBox="1">
            <a:spLocks noGrp="1"/>
          </p:cNvSpPr>
          <p:nvPr>
            <p:ph type="body" idx="4294967295"/>
          </p:nvPr>
        </p:nvSpPr>
        <p:spPr>
          <a:xfrm>
            <a:off x="5372025" y="1224600"/>
            <a:ext cx="3136200" cy="1791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chemeClr val="lt1"/>
                </a:solidFill>
                <a:latin typeface="Maven Pro"/>
                <a:ea typeface="Maven Pro"/>
                <a:cs typeface="Maven Pro"/>
                <a:sym typeface="Maven Pro"/>
              </a:rPr>
              <a:t>Small 0-49 = 87.5%</a:t>
            </a:r>
            <a:endParaRPr sz="1500" b="1">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500" b="1">
                <a:solidFill>
                  <a:schemeClr val="lt1"/>
                </a:solidFill>
                <a:latin typeface="Maven Pro"/>
                <a:ea typeface="Maven Pro"/>
                <a:cs typeface="Maven Pro"/>
                <a:sym typeface="Maven Pro"/>
              </a:rPr>
              <a:t>Large 50-99 = 3.9%</a:t>
            </a:r>
            <a:endParaRPr sz="1500" b="1">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500" b="1">
                <a:solidFill>
                  <a:schemeClr val="lt1"/>
                </a:solidFill>
                <a:latin typeface="Maven Pro"/>
                <a:ea typeface="Maven Pro"/>
                <a:cs typeface="Maven Pro"/>
                <a:sym typeface="Maven Pro"/>
              </a:rPr>
              <a:t>XLarge 100-246 = 6.9%</a:t>
            </a:r>
            <a:endParaRPr sz="1500" b="1">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500" b="1">
                <a:solidFill>
                  <a:schemeClr val="lt1"/>
                </a:solidFill>
                <a:latin typeface="Maven Pro"/>
                <a:ea typeface="Maven Pro"/>
                <a:cs typeface="Maven Pro"/>
                <a:sym typeface="Maven Pro"/>
              </a:rPr>
              <a:t>Jumbo 250-5000 = 1.7%</a:t>
            </a:r>
            <a:endParaRPr sz="1500" b="1">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a:solidFill>
                <a:schemeClr val="lt1"/>
              </a:solidFill>
              <a:latin typeface="Maven Pro"/>
              <a:ea typeface="Maven Pro"/>
              <a:cs typeface="Maven Pro"/>
              <a:sym typeface="Maven Pro"/>
            </a:endParaRPr>
          </a:p>
          <a:p>
            <a:pPr marL="457200" lvl="0" indent="-330200" algn="l" rtl="0">
              <a:spcBef>
                <a:spcPts val="1200"/>
              </a:spcBef>
              <a:spcAft>
                <a:spcPts val="0"/>
              </a:spcAft>
              <a:buClr>
                <a:schemeClr val="lt1"/>
              </a:buClr>
              <a:buSzPts val="1600"/>
              <a:buFont typeface="Maven Pro"/>
              <a:buChar char="●"/>
            </a:pPr>
            <a:r>
              <a:rPr lang="en" sz="1600" b="1">
                <a:solidFill>
                  <a:schemeClr val="lt1"/>
                </a:solidFill>
                <a:latin typeface="Maven Pro"/>
                <a:ea typeface="Maven Pro"/>
                <a:cs typeface="Maven Pro"/>
                <a:sym typeface="Maven Pro"/>
              </a:rPr>
              <a:t>Opportunity!</a:t>
            </a:r>
            <a:endParaRPr sz="1600" b="1">
              <a:solidFill>
                <a:schemeClr val="lt1"/>
              </a:solidFill>
              <a:latin typeface="Maven Pro"/>
              <a:ea typeface="Maven Pro"/>
              <a:cs typeface="Maven Pro"/>
              <a:sym typeface="Maven Pro"/>
            </a:endParaRPr>
          </a:p>
        </p:txBody>
      </p:sp>
      <p:sp>
        <p:nvSpPr>
          <p:cNvPr id="338" name="Google Shape;338;p22"/>
          <p:cNvSpPr txBox="1">
            <a:spLocks noGrp="1"/>
          </p:cNvSpPr>
          <p:nvPr>
            <p:ph type="title"/>
          </p:nvPr>
        </p:nvSpPr>
        <p:spPr>
          <a:xfrm>
            <a:off x="433425" y="411225"/>
            <a:ext cx="8450400" cy="575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a:t>What is the distribution of parking space sizes?</a:t>
            </a:r>
            <a:endParaRPr sz="2400"/>
          </a:p>
          <a:p>
            <a:pPr marL="0" lvl="0" indent="0" algn="l" rtl="0">
              <a:lnSpc>
                <a:spcPct val="115000"/>
              </a:lnSpc>
              <a:spcBef>
                <a:spcPts val="0"/>
              </a:spcBef>
              <a:spcAft>
                <a:spcPts val="0"/>
              </a:spcAft>
              <a:buNone/>
            </a:pPr>
            <a:endParaRPr sz="1100" b="0">
              <a:solidFill>
                <a:srgbClr val="000000"/>
              </a:solidFill>
              <a:latin typeface="Arial"/>
              <a:ea typeface="Arial"/>
              <a:cs typeface="Arial"/>
              <a:sym typeface="Arial"/>
            </a:endParaRPr>
          </a:p>
        </p:txBody>
      </p:sp>
      <p:pic>
        <p:nvPicPr>
          <p:cNvPr id="339" name="Google Shape;339;p22"/>
          <p:cNvPicPr preferRelativeResize="0"/>
          <p:nvPr/>
        </p:nvPicPr>
        <p:blipFill>
          <a:blip r:embed="rId3">
            <a:alphaModFix/>
          </a:blip>
          <a:stretch>
            <a:fillRect/>
          </a:stretch>
        </p:blipFill>
        <p:spPr>
          <a:xfrm>
            <a:off x="563150" y="1278525"/>
            <a:ext cx="4405325" cy="330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43"/>
        <p:cNvGrpSpPr/>
        <p:nvPr/>
      </p:nvGrpSpPr>
      <p:grpSpPr>
        <a:xfrm>
          <a:off x="0" y="0"/>
          <a:ext cx="0" cy="0"/>
          <a:chOff x="0" y="0"/>
          <a:chExt cx="0" cy="0"/>
        </a:xfrm>
      </p:grpSpPr>
      <p:pic>
        <p:nvPicPr>
          <p:cNvPr id="344" name="Google Shape;344;p23" descr="41,704 ZIP Codes - U.S. Postal Facts"/>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5" name="Google Shape;345;p23"/>
          <p:cNvSpPr txBox="1"/>
          <p:nvPr/>
        </p:nvSpPr>
        <p:spPr>
          <a:xfrm>
            <a:off x="8103200" y="4694450"/>
            <a:ext cx="937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
              <a:t>https://facts.usps.com/42000-zip-codes/</a:t>
            </a:r>
            <a:endParaRPr sz="500"/>
          </a:p>
        </p:txBody>
      </p:sp>
      <p:sp>
        <p:nvSpPr>
          <p:cNvPr id="346" name="Google Shape;346;p23"/>
          <p:cNvSpPr txBox="1">
            <a:spLocks noGrp="1"/>
          </p:cNvSpPr>
          <p:nvPr>
            <p:ph type="title"/>
          </p:nvPr>
        </p:nvSpPr>
        <p:spPr>
          <a:xfrm>
            <a:off x="33650" y="0"/>
            <a:ext cx="8472900" cy="367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FFFF"/>
                </a:solidFill>
              </a:rPr>
              <a:t>What are the distributions of the Zip Codes and the Lengths of leases?</a:t>
            </a:r>
            <a:endParaRPr sz="1300">
              <a:solidFill>
                <a:srgbClr val="FFFFFF"/>
              </a:solidFill>
            </a:endParaRPr>
          </a:p>
        </p:txBody>
      </p:sp>
      <p:pic>
        <p:nvPicPr>
          <p:cNvPr id="347" name="Google Shape;347;p23"/>
          <p:cNvPicPr preferRelativeResize="0"/>
          <p:nvPr/>
        </p:nvPicPr>
        <p:blipFill>
          <a:blip r:embed="rId4">
            <a:alphaModFix/>
          </a:blip>
          <a:stretch>
            <a:fillRect/>
          </a:stretch>
        </p:blipFill>
        <p:spPr>
          <a:xfrm>
            <a:off x="100450" y="4036800"/>
            <a:ext cx="2287750" cy="968200"/>
          </a:xfrm>
          <a:prstGeom prst="rect">
            <a:avLst/>
          </a:prstGeom>
          <a:noFill/>
          <a:ln>
            <a:noFill/>
          </a:ln>
        </p:spPr>
      </p:pic>
      <p:sp>
        <p:nvSpPr>
          <p:cNvPr id="348" name="Google Shape;348;p23"/>
          <p:cNvSpPr txBox="1"/>
          <p:nvPr/>
        </p:nvSpPr>
        <p:spPr>
          <a:xfrm>
            <a:off x="492175" y="4565250"/>
            <a:ext cx="7126800" cy="25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300">
                <a:solidFill>
                  <a:srgbClr val="FFFFFF"/>
                </a:solidFill>
                <a:latin typeface="Maven Pro"/>
                <a:ea typeface="Maven Pro"/>
                <a:cs typeface="Maven Pro"/>
                <a:sym typeface="Maven Pro"/>
              </a:rPr>
              <a:t>Opportunity: Consider investigating if shorter leases could result in higher lease rates.</a:t>
            </a:r>
            <a:endParaRPr sz="1300">
              <a:solidFill>
                <a:srgbClr val="FFFFFF"/>
              </a:solidFill>
              <a:latin typeface="Maven Pro"/>
              <a:ea typeface="Maven Pro"/>
              <a:cs typeface="Maven Pro"/>
              <a:sym typeface="Maven Pro"/>
            </a:endParaRPr>
          </a:p>
        </p:txBody>
      </p:sp>
      <p:sp>
        <p:nvSpPr>
          <p:cNvPr id="349" name="Google Shape;349;p23"/>
          <p:cNvSpPr txBox="1"/>
          <p:nvPr/>
        </p:nvSpPr>
        <p:spPr>
          <a:xfrm>
            <a:off x="552650" y="4297938"/>
            <a:ext cx="4188900" cy="36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300">
                <a:solidFill>
                  <a:srgbClr val="FFFFFF"/>
                </a:solidFill>
                <a:latin typeface="Maven Pro"/>
                <a:ea typeface="Maven Pro"/>
                <a:cs typeface="Maven Pro"/>
                <a:sym typeface="Maven Pro"/>
              </a:rPr>
              <a:t>There is no significant disparity between regions.</a:t>
            </a:r>
            <a:endParaRPr sz="1300">
              <a:solidFill>
                <a:srgbClr val="FFFFFF"/>
              </a:solidFill>
              <a:latin typeface="Maven Pro"/>
              <a:ea typeface="Maven Pro"/>
              <a:cs typeface="Maven Pro"/>
              <a:sym typeface="Maven Pro"/>
            </a:endParaRPr>
          </a:p>
        </p:txBody>
      </p:sp>
      <p:sp>
        <p:nvSpPr>
          <p:cNvPr id="350" name="Google Shape;350;p23"/>
          <p:cNvSpPr txBox="1"/>
          <p:nvPr/>
        </p:nvSpPr>
        <p:spPr>
          <a:xfrm>
            <a:off x="492175" y="4016050"/>
            <a:ext cx="5163600" cy="25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300">
                <a:solidFill>
                  <a:srgbClr val="FFFFFF"/>
                </a:solidFill>
                <a:latin typeface="Maven Pro"/>
                <a:ea typeface="Maven Pro"/>
                <a:cs typeface="Maven Pro"/>
                <a:sym typeface="Maven Pro"/>
              </a:rPr>
              <a:t>The mean lease length across regions (approximately 5000).</a:t>
            </a:r>
            <a:endParaRPr sz="1300">
              <a:solidFill>
                <a:srgbClr val="FFFFFF"/>
              </a:solidFill>
              <a:latin typeface="Maven Pro"/>
              <a:ea typeface="Maven Pro"/>
              <a:cs typeface="Maven Pro"/>
              <a:sym typeface="Maven Pro"/>
            </a:endParaRPr>
          </a:p>
        </p:txBody>
      </p:sp>
      <p:sp>
        <p:nvSpPr>
          <p:cNvPr id="351" name="Google Shape;351;p23"/>
          <p:cNvSpPr txBox="1"/>
          <p:nvPr/>
        </p:nvSpPr>
        <p:spPr>
          <a:xfrm>
            <a:off x="330800" y="1333850"/>
            <a:ext cx="10488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5248 days</a:t>
            </a:r>
            <a:endParaRPr sz="1100" b="1">
              <a:solidFill>
                <a:schemeClr val="dk2"/>
              </a:solidFill>
              <a:latin typeface="Open Sans"/>
              <a:ea typeface="Open Sans"/>
              <a:cs typeface="Open Sans"/>
              <a:sym typeface="Open Sans"/>
            </a:endParaRPr>
          </a:p>
        </p:txBody>
      </p:sp>
      <p:sp>
        <p:nvSpPr>
          <p:cNvPr id="352" name="Google Shape;352;p23"/>
          <p:cNvSpPr txBox="1"/>
          <p:nvPr/>
        </p:nvSpPr>
        <p:spPr>
          <a:xfrm>
            <a:off x="3531175" y="1172575"/>
            <a:ext cx="1048800" cy="3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4867 days</a:t>
            </a:r>
            <a:endParaRPr sz="1100" b="1">
              <a:solidFill>
                <a:schemeClr val="dk2"/>
              </a:solidFill>
              <a:latin typeface="Open Sans"/>
              <a:ea typeface="Open Sans"/>
              <a:cs typeface="Open Sans"/>
              <a:sym typeface="Open Sans"/>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53" name="Google Shape;353;p23"/>
          <p:cNvSpPr txBox="1"/>
          <p:nvPr/>
        </p:nvSpPr>
        <p:spPr>
          <a:xfrm>
            <a:off x="1877325" y="2506650"/>
            <a:ext cx="12372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5186 days</a:t>
            </a:r>
            <a:endParaRPr sz="1100" b="1">
              <a:solidFill>
                <a:schemeClr val="dk2"/>
              </a:solidFill>
              <a:latin typeface="Open Sans"/>
              <a:ea typeface="Open Sans"/>
              <a:cs typeface="Open Sans"/>
              <a:sym typeface="Open Sans"/>
            </a:endParaRPr>
          </a:p>
        </p:txBody>
      </p:sp>
      <p:sp>
        <p:nvSpPr>
          <p:cNvPr id="354" name="Google Shape;354;p23"/>
          <p:cNvSpPr txBox="1"/>
          <p:nvPr/>
        </p:nvSpPr>
        <p:spPr>
          <a:xfrm>
            <a:off x="4485925" y="2594300"/>
            <a:ext cx="1048800" cy="3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5048 days</a:t>
            </a:r>
            <a:endParaRPr sz="1100" b="1">
              <a:solidFill>
                <a:schemeClr val="dk2"/>
              </a:solidFill>
              <a:latin typeface="Open Sans"/>
              <a:ea typeface="Open Sans"/>
              <a:cs typeface="Open Sans"/>
              <a:sym typeface="Open Sans"/>
            </a:endParaRPr>
          </a:p>
        </p:txBody>
      </p:sp>
      <p:sp>
        <p:nvSpPr>
          <p:cNvPr id="355" name="Google Shape;355;p23"/>
          <p:cNvSpPr txBox="1"/>
          <p:nvPr/>
        </p:nvSpPr>
        <p:spPr>
          <a:xfrm>
            <a:off x="4156500" y="3830700"/>
            <a:ext cx="968100" cy="2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4774 days</a:t>
            </a:r>
            <a:endParaRPr sz="1100" b="1">
              <a:solidFill>
                <a:schemeClr val="dk2"/>
              </a:solidFill>
              <a:latin typeface="Open Sans"/>
              <a:ea typeface="Open Sans"/>
              <a:cs typeface="Open Sans"/>
              <a:sym typeface="Open Sans"/>
            </a:endParaRPr>
          </a:p>
        </p:txBody>
      </p:sp>
      <p:sp>
        <p:nvSpPr>
          <p:cNvPr id="356" name="Google Shape;356;p23"/>
          <p:cNvSpPr txBox="1"/>
          <p:nvPr/>
        </p:nvSpPr>
        <p:spPr>
          <a:xfrm>
            <a:off x="6193725" y="3534775"/>
            <a:ext cx="10824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4590 days</a:t>
            </a:r>
            <a:endParaRPr sz="1100" b="1">
              <a:solidFill>
                <a:schemeClr val="dk2"/>
              </a:solidFill>
              <a:latin typeface="Open Sans"/>
              <a:ea typeface="Open Sans"/>
              <a:cs typeface="Open Sans"/>
              <a:sym typeface="Open Sans"/>
            </a:endParaRPr>
          </a:p>
        </p:txBody>
      </p:sp>
      <p:sp>
        <p:nvSpPr>
          <p:cNvPr id="357" name="Google Shape;357;p23"/>
          <p:cNvSpPr txBox="1"/>
          <p:nvPr/>
        </p:nvSpPr>
        <p:spPr>
          <a:xfrm>
            <a:off x="7222475" y="2594288"/>
            <a:ext cx="10488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5021 days</a:t>
            </a:r>
            <a:endParaRPr sz="1100" b="1">
              <a:solidFill>
                <a:schemeClr val="dk2"/>
              </a:solidFill>
              <a:latin typeface="Open Sans"/>
              <a:ea typeface="Open Sans"/>
              <a:cs typeface="Open Sans"/>
              <a:sym typeface="Open Sans"/>
            </a:endParaRPr>
          </a:p>
        </p:txBody>
      </p:sp>
      <p:sp>
        <p:nvSpPr>
          <p:cNvPr id="358" name="Google Shape;358;p23"/>
          <p:cNvSpPr txBox="1"/>
          <p:nvPr/>
        </p:nvSpPr>
        <p:spPr>
          <a:xfrm>
            <a:off x="6193725" y="2251050"/>
            <a:ext cx="9681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4853 days</a:t>
            </a:r>
            <a:endParaRPr sz="1100" b="1">
              <a:solidFill>
                <a:schemeClr val="dk2"/>
              </a:solidFill>
              <a:latin typeface="Open Sans"/>
              <a:ea typeface="Open Sans"/>
              <a:cs typeface="Open Sans"/>
              <a:sym typeface="Open Sans"/>
            </a:endParaRPr>
          </a:p>
        </p:txBody>
      </p:sp>
      <p:sp>
        <p:nvSpPr>
          <p:cNvPr id="359" name="Google Shape;359;p23"/>
          <p:cNvSpPr txBox="1"/>
          <p:nvPr/>
        </p:nvSpPr>
        <p:spPr>
          <a:xfrm>
            <a:off x="7276125" y="1393438"/>
            <a:ext cx="10152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5008 days</a:t>
            </a:r>
            <a:endParaRPr sz="1100" b="1">
              <a:solidFill>
                <a:schemeClr val="dk2"/>
              </a:solidFill>
              <a:latin typeface="Open Sans"/>
              <a:ea typeface="Open Sans"/>
              <a:cs typeface="Open Sans"/>
              <a:sym typeface="Open Sans"/>
            </a:endParaRPr>
          </a:p>
        </p:txBody>
      </p:sp>
      <p:sp>
        <p:nvSpPr>
          <p:cNvPr id="360" name="Google Shape;360;p23"/>
          <p:cNvSpPr txBox="1"/>
          <p:nvPr/>
        </p:nvSpPr>
        <p:spPr>
          <a:xfrm rot="1100">
            <a:off x="7128350" y="367650"/>
            <a:ext cx="9375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5061 days</a:t>
            </a:r>
            <a:endParaRPr sz="1100" b="1">
              <a:solidFill>
                <a:schemeClr val="dk2"/>
              </a:solidFill>
              <a:latin typeface="Open Sans"/>
              <a:ea typeface="Open Sans"/>
              <a:cs typeface="Open Sans"/>
              <a:sym typeface="Open Sans"/>
            </a:endParaRPr>
          </a:p>
        </p:txBody>
      </p:sp>
      <p:sp>
        <p:nvSpPr>
          <p:cNvPr id="361" name="Google Shape;361;p23"/>
          <p:cNvSpPr txBox="1"/>
          <p:nvPr/>
        </p:nvSpPr>
        <p:spPr>
          <a:xfrm rot="1345170">
            <a:off x="7951641" y="291293"/>
            <a:ext cx="356333" cy="1412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dk2"/>
                </a:solidFill>
                <a:latin typeface="Nunito"/>
                <a:ea typeface="Nunito"/>
                <a:cs typeface="Nunito"/>
                <a:sym typeface="Nunito"/>
              </a:rPr>
              <a:t>_</a:t>
            </a:r>
            <a:endParaRPr sz="1900" b="1">
              <a:solidFill>
                <a:schemeClr val="dk2"/>
              </a:solidFill>
              <a:latin typeface="Nunito"/>
              <a:ea typeface="Nunito"/>
              <a:cs typeface="Nunito"/>
              <a:sym typeface="Nunito"/>
            </a:endParaRPr>
          </a:p>
        </p:txBody>
      </p:sp>
      <p:pic>
        <p:nvPicPr>
          <p:cNvPr id="362" name="Google Shape;362;p23" descr="41,704 ZIP Codes - U.S. Postal Facts"/>
          <p:cNvPicPr preferRelativeResize="0"/>
          <p:nvPr/>
        </p:nvPicPr>
        <p:blipFill>
          <a:blip r:embed="rId3">
            <a:alphaModFix/>
          </a:blip>
          <a:stretch>
            <a:fillRect/>
          </a:stretch>
        </p:blipFill>
        <p:spPr>
          <a:xfrm>
            <a:off x="4949875" y="1021213"/>
            <a:ext cx="4124451" cy="2890312"/>
          </a:xfrm>
          <a:prstGeom prst="rect">
            <a:avLst/>
          </a:prstGeom>
          <a:noFill/>
          <a:ln>
            <a:noFill/>
          </a:ln>
        </p:spPr>
      </p:pic>
      <p:pic>
        <p:nvPicPr>
          <p:cNvPr id="363" name="Google Shape;363;p23"/>
          <p:cNvPicPr preferRelativeResize="0"/>
          <p:nvPr/>
        </p:nvPicPr>
        <p:blipFill rotWithShape="1">
          <a:blip r:embed="rId5">
            <a:alphaModFix/>
          </a:blip>
          <a:srcRect r="46865"/>
          <a:stretch/>
        </p:blipFill>
        <p:spPr>
          <a:xfrm>
            <a:off x="440950" y="3534775"/>
            <a:ext cx="1355575" cy="1391625"/>
          </a:xfrm>
          <a:prstGeom prst="rect">
            <a:avLst/>
          </a:prstGeom>
          <a:noFill/>
          <a:ln>
            <a:noFill/>
          </a:ln>
        </p:spPr>
      </p:pic>
      <p:pic>
        <p:nvPicPr>
          <p:cNvPr id="364" name="Google Shape;364;p23"/>
          <p:cNvPicPr preferRelativeResize="0"/>
          <p:nvPr/>
        </p:nvPicPr>
        <p:blipFill>
          <a:blip r:embed="rId6">
            <a:alphaModFix/>
          </a:blip>
          <a:stretch>
            <a:fillRect/>
          </a:stretch>
        </p:blipFill>
        <p:spPr>
          <a:xfrm>
            <a:off x="552650" y="367500"/>
            <a:ext cx="4254025" cy="300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6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6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5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4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4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47"/>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361"/>
                                        </p:tgtEl>
                                        <p:attrNameLst>
                                          <p:attrName>style.visibility</p:attrName>
                                        </p:attrNameLst>
                                      </p:cBhvr>
                                      <p:to>
                                        <p:strVal val="visible"/>
                                      </p:to>
                                    </p:set>
                                    <p:animEffect transition="in" filter="fade">
                                      <p:cBhvr>
                                        <p:cTn id="22" dur="1000"/>
                                        <p:tgtEl>
                                          <p:spTgt spid="361"/>
                                        </p:tgtEl>
                                      </p:cBhvr>
                                    </p:animEffec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36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360"/>
                                        </p:tgtEl>
                                        <p:attrNameLst>
                                          <p:attrName>style.visibility</p:attrName>
                                        </p:attrNameLst>
                                      </p:cBhvr>
                                      <p:to>
                                        <p:strVal val="visible"/>
                                      </p:to>
                                    </p:set>
                                    <p:animEffect transition="in" filter="fade">
                                      <p:cBhvr>
                                        <p:cTn id="28" dur="1000"/>
                                        <p:tgtEl>
                                          <p:spTgt spid="360"/>
                                        </p:tgtEl>
                                      </p:cBhvr>
                                    </p:animEffect>
                                  </p:childTnLst>
                                </p:cTn>
                              </p:par>
                              <p:par>
                                <p:cTn id="29" presetID="10" presetClass="entr" presetSubtype="0" fill="hold" nodeType="withEffect">
                                  <p:stCondLst>
                                    <p:cond delay="0"/>
                                  </p:stCondLst>
                                  <p:childTnLst>
                                    <p:set>
                                      <p:cBhvr>
                                        <p:cTn id="30" dur="1" fill="hold">
                                          <p:stCondLst>
                                            <p:cond delay="0"/>
                                          </p:stCondLst>
                                        </p:cTn>
                                        <p:tgtEl>
                                          <p:spTgt spid="359"/>
                                        </p:tgtEl>
                                        <p:attrNameLst>
                                          <p:attrName>style.visibility</p:attrName>
                                        </p:attrNameLst>
                                      </p:cBhvr>
                                      <p:to>
                                        <p:strVal val="visible"/>
                                      </p:to>
                                    </p:set>
                                    <p:animEffect transition="in" filter="fade">
                                      <p:cBhvr>
                                        <p:cTn id="31" dur="1000"/>
                                        <p:tgtEl>
                                          <p:spTgt spid="359"/>
                                        </p:tgtEl>
                                      </p:cBhvr>
                                    </p:animEffect>
                                  </p:childTnLst>
                                </p:cTn>
                              </p:par>
                              <p:par>
                                <p:cTn id="32" presetID="10" presetClass="entr" presetSubtype="0" fill="hold" nodeType="withEffect">
                                  <p:stCondLst>
                                    <p:cond delay="0"/>
                                  </p:stCondLst>
                                  <p:childTnLst>
                                    <p:set>
                                      <p:cBhvr>
                                        <p:cTn id="33" dur="1" fill="hold">
                                          <p:stCondLst>
                                            <p:cond delay="0"/>
                                          </p:stCondLst>
                                        </p:cTn>
                                        <p:tgtEl>
                                          <p:spTgt spid="357"/>
                                        </p:tgtEl>
                                        <p:attrNameLst>
                                          <p:attrName>style.visibility</p:attrName>
                                        </p:attrNameLst>
                                      </p:cBhvr>
                                      <p:to>
                                        <p:strVal val="visible"/>
                                      </p:to>
                                    </p:set>
                                    <p:animEffect transition="in" filter="fade">
                                      <p:cBhvr>
                                        <p:cTn id="34" dur="1000"/>
                                        <p:tgtEl>
                                          <p:spTgt spid="357"/>
                                        </p:tgtEl>
                                      </p:cBhvr>
                                    </p:animEffect>
                                  </p:childTnLst>
                                </p:cTn>
                              </p:par>
                              <p:par>
                                <p:cTn id="35" presetID="10" presetClass="entr" presetSubtype="0" fill="hold" nodeType="withEffect">
                                  <p:stCondLst>
                                    <p:cond delay="0"/>
                                  </p:stCondLst>
                                  <p:childTnLst>
                                    <p:set>
                                      <p:cBhvr>
                                        <p:cTn id="36" dur="1" fill="hold">
                                          <p:stCondLst>
                                            <p:cond delay="0"/>
                                          </p:stCondLst>
                                        </p:cTn>
                                        <p:tgtEl>
                                          <p:spTgt spid="356"/>
                                        </p:tgtEl>
                                        <p:attrNameLst>
                                          <p:attrName>style.visibility</p:attrName>
                                        </p:attrNameLst>
                                      </p:cBhvr>
                                      <p:to>
                                        <p:strVal val="visible"/>
                                      </p:to>
                                    </p:set>
                                    <p:animEffect transition="in" filter="fade">
                                      <p:cBhvr>
                                        <p:cTn id="37" dur="1000"/>
                                        <p:tgtEl>
                                          <p:spTgt spid="356"/>
                                        </p:tgtEl>
                                      </p:cBhvr>
                                    </p:animEffect>
                                  </p:childTnLst>
                                </p:cTn>
                              </p:par>
                              <p:par>
                                <p:cTn id="38" presetID="10" presetClass="entr" presetSubtype="0" fill="hold" nodeType="withEffect">
                                  <p:stCondLst>
                                    <p:cond delay="0"/>
                                  </p:stCondLst>
                                  <p:childTnLst>
                                    <p:set>
                                      <p:cBhvr>
                                        <p:cTn id="39" dur="1" fill="hold">
                                          <p:stCondLst>
                                            <p:cond delay="0"/>
                                          </p:stCondLst>
                                        </p:cTn>
                                        <p:tgtEl>
                                          <p:spTgt spid="358"/>
                                        </p:tgtEl>
                                        <p:attrNameLst>
                                          <p:attrName>style.visibility</p:attrName>
                                        </p:attrNameLst>
                                      </p:cBhvr>
                                      <p:to>
                                        <p:strVal val="visible"/>
                                      </p:to>
                                    </p:set>
                                    <p:animEffect transition="in" filter="fade">
                                      <p:cBhvr>
                                        <p:cTn id="40" dur="1000"/>
                                        <p:tgtEl>
                                          <p:spTgt spid="358"/>
                                        </p:tgtEl>
                                      </p:cBhvr>
                                    </p:animEffect>
                                  </p:childTnLst>
                                </p:cTn>
                              </p:par>
                              <p:par>
                                <p:cTn id="41" presetID="10" presetClass="entr" presetSubtype="0" fill="hold" nodeType="withEffect">
                                  <p:stCondLst>
                                    <p:cond delay="0"/>
                                  </p:stCondLst>
                                  <p:childTnLst>
                                    <p:set>
                                      <p:cBhvr>
                                        <p:cTn id="42" dur="1" fill="hold">
                                          <p:stCondLst>
                                            <p:cond delay="0"/>
                                          </p:stCondLst>
                                        </p:cTn>
                                        <p:tgtEl>
                                          <p:spTgt spid="352"/>
                                        </p:tgtEl>
                                        <p:attrNameLst>
                                          <p:attrName>style.visibility</p:attrName>
                                        </p:attrNameLst>
                                      </p:cBhvr>
                                      <p:to>
                                        <p:strVal val="visible"/>
                                      </p:to>
                                    </p:set>
                                    <p:animEffect transition="in" filter="fade">
                                      <p:cBhvr>
                                        <p:cTn id="43" dur="1000"/>
                                        <p:tgtEl>
                                          <p:spTgt spid="352"/>
                                        </p:tgtEl>
                                      </p:cBhvr>
                                    </p:animEffect>
                                  </p:childTnLst>
                                </p:cTn>
                              </p:par>
                              <p:par>
                                <p:cTn id="44" presetID="10" presetClass="entr" presetSubtype="0" fill="hold" nodeType="withEffect">
                                  <p:stCondLst>
                                    <p:cond delay="0"/>
                                  </p:stCondLst>
                                  <p:childTnLst>
                                    <p:set>
                                      <p:cBhvr>
                                        <p:cTn id="45" dur="1" fill="hold">
                                          <p:stCondLst>
                                            <p:cond delay="0"/>
                                          </p:stCondLst>
                                        </p:cTn>
                                        <p:tgtEl>
                                          <p:spTgt spid="354"/>
                                        </p:tgtEl>
                                        <p:attrNameLst>
                                          <p:attrName>style.visibility</p:attrName>
                                        </p:attrNameLst>
                                      </p:cBhvr>
                                      <p:to>
                                        <p:strVal val="visible"/>
                                      </p:to>
                                    </p:set>
                                    <p:animEffect transition="in" filter="fade">
                                      <p:cBhvr>
                                        <p:cTn id="46" dur="1000"/>
                                        <p:tgtEl>
                                          <p:spTgt spid="354"/>
                                        </p:tgtEl>
                                      </p:cBhvr>
                                    </p:animEffect>
                                  </p:childTnLst>
                                </p:cTn>
                              </p:par>
                              <p:par>
                                <p:cTn id="47" presetID="10" presetClass="entr" presetSubtype="0" fill="hold" nodeType="withEffect">
                                  <p:stCondLst>
                                    <p:cond delay="0"/>
                                  </p:stCondLst>
                                  <p:childTnLst>
                                    <p:set>
                                      <p:cBhvr>
                                        <p:cTn id="48" dur="1" fill="hold">
                                          <p:stCondLst>
                                            <p:cond delay="0"/>
                                          </p:stCondLst>
                                        </p:cTn>
                                        <p:tgtEl>
                                          <p:spTgt spid="355"/>
                                        </p:tgtEl>
                                        <p:attrNameLst>
                                          <p:attrName>style.visibility</p:attrName>
                                        </p:attrNameLst>
                                      </p:cBhvr>
                                      <p:to>
                                        <p:strVal val="visible"/>
                                      </p:to>
                                    </p:set>
                                    <p:animEffect transition="in" filter="fade">
                                      <p:cBhvr>
                                        <p:cTn id="49" dur="1000"/>
                                        <p:tgtEl>
                                          <p:spTgt spid="355"/>
                                        </p:tgtEl>
                                      </p:cBhvr>
                                    </p:animEffect>
                                  </p:childTnLst>
                                </p:cTn>
                              </p:par>
                              <p:par>
                                <p:cTn id="50" presetID="10" presetClass="entr" presetSubtype="0" fill="hold" nodeType="withEffect">
                                  <p:stCondLst>
                                    <p:cond delay="0"/>
                                  </p:stCondLst>
                                  <p:childTnLst>
                                    <p:set>
                                      <p:cBhvr>
                                        <p:cTn id="51" dur="1" fill="hold">
                                          <p:stCondLst>
                                            <p:cond delay="0"/>
                                          </p:stCondLst>
                                        </p:cTn>
                                        <p:tgtEl>
                                          <p:spTgt spid="353"/>
                                        </p:tgtEl>
                                        <p:attrNameLst>
                                          <p:attrName>style.visibility</p:attrName>
                                        </p:attrNameLst>
                                      </p:cBhvr>
                                      <p:to>
                                        <p:strVal val="visible"/>
                                      </p:to>
                                    </p:set>
                                    <p:animEffect transition="in" filter="fade">
                                      <p:cBhvr>
                                        <p:cTn id="52" dur="1000"/>
                                        <p:tgtEl>
                                          <p:spTgt spid="353"/>
                                        </p:tgtEl>
                                      </p:cBhvr>
                                    </p:animEffect>
                                  </p:childTnLst>
                                </p:cTn>
                              </p:par>
                              <p:par>
                                <p:cTn id="53" presetID="10" presetClass="entr" presetSubtype="0" fill="hold" nodeType="withEffect">
                                  <p:stCondLst>
                                    <p:cond delay="0"/>
                                  </p:stCondLst>
                                  <p:childTnLst>
                                    <p:set>
                                      <p:cBhvr>
                                        <p:cTn id="54" dur="1" fill="hold">
                                          <p:stCondLst>
                                            <p:cond delay="0"/>
                                          </p:stCondLst>
                                        </p:cTn>
                                        <p:tgtEl>
                                          <p:spTgt spid="351"/>
                                        </p:tgtEl>
                                        <p:attrNameLst>
                                          <p:attrName>style.visibility</p:attrName>
                                        </p:attrNameLst>
                                      </p:cBhvr>
                                      <p:to>
                                        <p:strVal val="visible"/>
                                      </p:to>
                                    </p:set>
                                    <p:animEffect transition="in" filter="fade">
                                      <p:cBhvr>
                                        <p:cTn id="55"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24"/>
          <p:cNvSpPr txBox="1">
            <a:spLocks noGrp="1"/>
          </p:cNvSpPr>
          <p:nvPr>
            <p:ph type="body" idx="4294967295"/>
          </p:nvPr>
        </p:nvSpPr>
        <p:spPr>
          <a:xfrm>
            <a:off x="5303050" y="1340700"/>
            <a:ext cx="3183000" cy="2676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a:solidFill>
                  <a:schemeClr val="lt1"/>
                </a:solidFill>
              </a:rPr>
              <a:t>The R² value of 0.82 indicates a strong positive correlation</a:t>
            </a:r>
            <a:endParaRPr sz="1600" b="1">
              <a:solidFill>
                <a:schemeClr val="lt1"/>
              </a:solidFill>
            </a:endParaRPr>
          </a:p>
          <a:p>
            <a:pPr marL="0" lvl="0" indent="0" algn="l" rtl="0">
              <a:spcBef>
                <a:spcPts val="1200"/>
              </a:spcBef>
              <a:spcAft>
                <a:spcPts val="0"/>
              </a:spcAft>
              <a:buNone/>
            </a:pPr>
            <a:endParaRPr sz="1600" b="1">
              <a:solidFill>
                <a:schemeClr val="lt1"/>
              </a:solidFill>
            </a:endParaRPr>
          </a:p>
          <a:p>
            <a:pPr marL="457200" lvl="0" indent="-330517" algn="l" rtl="0">
              <a:spcBef>
                <a:spcPts val="1200"/>
              </a:spcBef>
              <a:spcAft>
                <a:spcPts val="0"/>
              </a:spcAft>
              <a:buClr>
                <a:schemeClr val="lt1"/>
              </a:buClr>
              <a:buSzPts val="1605"/>
              <a:buFont typeface="Maven Pro"/>
              <a:buChar char="●"/>
            </a:pPr>
            <a:r>
              <a:rPr lang="en" sz="1604" b="1">
                <a:solidFill>
                  <a:schemeClr val="lt1"/>
                </a:solidFill>
                <a:latin typeface="Maven Pro"/>
                <a:ea typeface="Maven Pro"/>
                <a:cs typeface="Maven Pro"/>
                <a:sym typeface="Maven Pro"/>
              </a:rPr>
              <a:t>Opportunity!</a:t>
            </a:r>
            <a:r>
              <a:rPr lang="en" sz="1604">
                <a:solidFill>
                  <a:schemeClr val="lt1"/>
                </a:solidFill>
                <a:latin typeface="Maven Pro"/>
                <a:ea typeface="Maven Pro"/>
                <a:cs typeface="Maven Pro"/>
                <a:sym typeface="Maven Pro"/>
              </a:rPr>
              <a:t> </a:t>
            </a:r>
            <a:endParaRPr sz="1604">
              <a:solidFill>
                <a:schemeClr val="lt1"/>
              </a:solidFill>
              <a:latin typeface="Maven Pro"/>
              <a:ea typeface="Maven Pro"/>
              <a:cs typeface="Maven Pro"/>
              <a:sym typeface="Maven Pro"/>
            </a:endParaRPr>
          </a:p>
        </p:txBody>
      </p:sp>
      <p:sp>
        <p:nvSpPr>
          <p:cNvPr id="370" name="Google Shape;370;p24"/>
          <p:cNvSpPr txBox="1">
            <a:spLocks noGrp="1"/>
          </p:cNvSpPr>
          <p:nvPr>
            <p:ph type="title"/>
          </p:nvPr>
        </p:nvSpPr>
        <p:spPr>
          <a:xfrm>
            <a:off x="533475" y="369100"/>
            <a:ext cx="8435400" cy="6252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a:t>What are the correlations, if any, between rent amount and rentable ft</a:t>
            </a:r>
            <a:r>
              <a:rPr lang="en" sz="2400" baseline="30000"/>
              <a:t>2</a:t>
            </a:r>
            <a:r>
              <a:rPr lang="en" sz="2400"/>
              <a:t> of unit leased?</a:t>
            </a:r>
            <a:endParaRPr sz="2400"/>
          </a:p>
        </p:txBody>
      </p:sp>
      <p:pic>
        <p:nvPicPr>
          <p:cNvPr id="371" name="Google Shape;371;p24"/>
          <p:cNvPicPr preferRelativeResize="0"/>
          <p:nvPr/>
        </p:nvPicPr>
        <p:blipFill>
          <a:blip r:embed="rId3">
            <a:alphaModFix/>
          </a:blip>
          <a:stretch>
            <a:fillRect/>
          </a:stretch>
        </p:blipFill>
        <p:spPr>
          <a:xfrm>
            <a:off x="608750" y="1413275"/>
            <a:ext cx="4270426" cy="320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75"/>
        <p:cNvGrpSpPr/>
        <p:nvPr/>
      </p:nvGrpSpPr>
      <p:grpSpPr>
        <a:xfrm>
          <a:off x="0" y="0"/>
          <a:ext cx="0" cy="0"/>
          <a:chOff x="0" y="0"/>
          <a:chExt cx="0" cy="0"/>
        </a:xfrm>
      </p:grpSpPr>
      <p:sp>
        <p:nvSpPr>
          <p:cNvPr id="376" name="Google Shape;376;p25"/>
          <p:cNvSpPr txBox="1">
            <a:spLocks noGrp="1"/>
          </p:cNvSpPr>
          <p:nvPr>
            <p:ph type="body" idx="1"/>
          </p:nvPr>
        </p:nvSpPr>
        <p:spPr>
          <a:xfrm>
            <a:off x="609600" y="3581950"/>
            <a:ext cx="3558600" cy="582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935"/>
              <a:buNone/>
            </a:pPr>
            <a:r>
              <a:rPr lang="en" sz="1200" dirty="0">
                <a:latin typeface="Maven Pro"/>
                <a:ea typeface="Maven Pro"/>
                <a:cs typeface="Maven Pro"/>
                <a:sym typeface="Maven Pro"/>
              </a:rPr>
              <a:t>Region 2 has the highest mean rent, while Regions 5 and 4 appear to have the lowest.</a:t>
            </a:r>
            <a:endParaRPr sz="1200" b="1" dirty="0"/>
          </a:p>
        </p:txBody>
      </p:sp>
      <p:sp>
        <p:nvSpPr>
          <p:cNvPr id="377" name="Google Shape;377;p25"/>
          <p:cNvSpPr txBox="1">
            <a:spLocks noGrp="1"/>
          </p:cNvSpPr>
          <p:nvPr>
            <p:ph type="title"/>
          </p:nvPr>
        </p:nvSpPr>
        <p:spPr>
          <a:xfrm>
            <a:off x="555325" y="412350"/>
            <a:ext cx="8246400" cy="582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990"/>
              <a:buNone/>
            </a:pPr>
            <a:r>
              <a:rPr lang="en" sz="2400"/>
              <a:t>What are the correlations, if any, between ZIP code and rent of unit leased?</a:t>
            </a:r>
            <a:endParaRPr sz="2400"/>
          </a:p>
        </p:txBody>
      </p:sp>
      <p:pic>
        <p:nvPicPr>
          <p:cNvPr id="378" name="Google Shape;378;p25" descr="41,704 ZIP Codes - U.S. Postal Facts"/>
          <p:cNvPicPr preferRelativeResize="0"/>
          <p:nvPr/>
        </p:nvPicPr>
        <p:blipFill>
          <a:blip r:embed="rId3">
            <a:alphaModFix/>
          </a:blip>
          <a:stretch>
            <a:fillRect/>
          </a:stretch>
        </p:blipFill>
        <p:spPr>
          <a:xfrm>
            <a:off x="4532787" y="1422722"/>
            <a:ext cx="3763339" cy="1942938"/>
          </a:xfrm>
          <a:prstGeom prst="rect">
            <a:avLst/>
          </a:prstGeom>
          <a:noFill/>
          <a:ln>
            <a:noFill/>
          </a:ln>
        </p:spPr>
      </p:pic>
      <p:sp>
        <p:nvSpPr>
          <p:cNvPr id="379" name="Google Shape;379;p25"/>
          <p:cNvSpPr txBox="1"/>
          <p:nvPr/>
        </p:nvSpPr>
        <p:spPr>
          <a:xfrm>
            <a:off x="6260037" y="3289450"/>
            <a:ext cx="226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lt1"/>
                </a:solidFill>
                <a:latin typeface="Maven Pro"/>
                <a:ea typeface="Maven Pro"/>
                <a:cs typeface="Maven Pro"/>
                <a:sym typeface="Maven Pro"/>
              </a:rPr>
              <a:t>https://facts.usps.com/42000-zip-codes/</a:t>
            </a:r>
            <a:endParaRPr sz="700" b="1">
              <a:solidFill>
                <a:schemeClr val="lt1"/>
              </a:solidFill>
              <a:latin typeface="Maven Pro"/>
              <a:ea typeface="Maven Pro"/>
              <a:cs typeface="Maven Pro"/>
              <a:sym typeface="Maven Pro"/>
            </a:endParaRPr>
          </a:p>
        </p:txBody>
      </p:sp>
      <p:sp>
        <p:nvSpPr>
          <p:cNvPr id="380" name="Google Shape;380;p25"/>
          <p:cNvSpPr txBox="1">
            <a:spLocks noGrp="1"/>
          </p:cNvSpPr>
          <p:nvPr>
            <p:ph type="body" idx="1"/>
          </p:nvPr>
        </p:nvSpPr>
        <p:spPr>
          <a:xfrm>
            <a:off x="4495800" y="3581950"/>
            <a:ext cx="3558600" cy="887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200">
                <a:latin typeface="Maven Pro"/>
                <a:ea typeface="Maven Pro"/>
                <a:cs typeface="Maven Pro"/>
                <a:sym typeface="Maven Pro"/>
              </a:rPr>
              <a:t>This suggests significant regional differences in mean rent values.</a:t>
            </a:r>
            <a:endParaRPr sz="1200">
              <a:latin typeface="Maven Pro"/>
              <a:ea typeface="Maven Pro"/>
              <a:cs typeface="Maven Pro"/>
              <a:sym typeface="Maven Pro"/>
            </a:endParaRPr>
          </a:p>
          <a:p>
            <a:pPr marL="0" lvl="0" indent="0" algn="l" rtl="0">
              <a:lnSpc>
                <a:spcPct val="95000"/>
              </a:lnSpc>
              <a:spcBef>
                <a:spcPts val="1200"/>
              </a:spcBef>
              <a:spcAft>
                <a:spcPts val="1200"/>
              </a:spcAft>
              <a:buSzPts val="935"/>
              <a:buNone/>
            </a:pPr>
            <a:r>
              <a:rPr lang="en" sz="1200" b="1">
                <a:latin typeface="Maven Pro"/>
                <a:ea typeface="Maven Pro"/>
                <a:cs typeface="Maven Pro"/>
                <a:sym typeface="Maven Pro"/>
              </a:rPr>
              <a:t>Opportunity!</a:t>
            </a:r>
            <a:endParaRPr sz="1200" b="1"/>
          </a:p>
        </p:txBody>
      </p:sp>
      <p:pic>
        <p:nvPicPr>
          <p:cNvPr id="381" name="Google Shape;381;p25"/>
          <p:cNvPicPr preferRelativeResize="0"/>
          <p:nvPr/>
        </p:nvPicPr>
        <p:blipFill>
          <a:blip r:embed="rId4">
            <a:alphaModFix/>
          </a:blip>
          <a:stretch>
            <a:fillRect/>
          </a:stretch>
        </p:blipFill>
        <p:spPr>
          <a:xfrm>
            <a:off x="609600" y="1253088"/>
            <a:ext cx="3169189" cy="228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457200" y="188650"/>
            <a:ext cx="5853900" cy="93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Our Objectives</a:t>
            </a:r>
            <a:endParaRPr/>
          </a:p>
        </p:txBody>
      </p:sp>
      <p:sp>
        <p:nvSpPr>
          <p:cNvPr id="387" name="Google Shape;387;p26"/>
          <p:cNvSpPr txBox="1">
            <a:spLocks noGrp="1"/>
          </p:cNvSpPr>
          <p:nvPr>
            <p:ph type="body" idx="4294967295"/>
          </p:nvPr>
        </p:nvSpPr>
        <p:spPr>
          <a:xfrm>
            <a:off x="5406025" y="1199450"/>
            <a:ext cx="3099300" cy="32079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Government Efficiency</a:t>
            </a: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Space Management</a:t>
            </a:r>
            <a:endParaRPr sz="1900" b="1">
              <a:solidFill>
                <a:schemeClr val="lt1"/>
              </a:solidFill>
              <a:latin typeface="Maven Pro"/>
              <a:ea typeface="Maven Pro"/>
              <a:cs typeface="Maven Pro"/>
              <a:sym typeface="Maven Pro"/>
            </a:endParaRPr>
          </a:p>
          <a:p>
            <a:pPr marL="0" lvl="0" indent="45720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Cost Savings</a:t>
            </a:r>
            <a:endParaRPr sz="1900" b="1">
              <a:solidFill>
                <a:schemeClr val="lt1"/>
              </a:solidFill>
              <a:latin typeface="Maven Pro"/>
              <a:ea typeface="Maven Pro"/>
              <a:cs typeface="Maven Pro"/>
              <a:sym typeface="Maven Pro"/>
            </a:endParaRPr>
          </a:p>
          <a:p>
            <a:pPr marL="0" lvl="0" indent="45720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Transparency &amp; Accountability</a:t>
            </a: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p:txBody>
      </p:sp>
      <p:sp>
        <p:nvSpPr>
          <p:cNvPr id="388" name="Google Shape;388;p26"/>
          <p:cNvSpPr txBox="1"/>
          <p:nvPr/>
        </p:nvSpPr>
        <p:spPr>
          <a:xfrm>
            <a:off x="467375" y="1901775"/>
            <a:ext cx="4028400" cy="168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Maven Pro"/>
                <a:ea typeface="Maven Pro"/>
                <a:cs typeface="Maven Pro"/>
                <a:sym typeface="Maven Pro"/>
              </a:rPr>
              <a:t>What if, any, are the correlations between: </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usable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usable and rentable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parking spaces?</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ZIP code and length of lease?</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 of unit leased?</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ZIP code and rent of unit leased?</a:t>
            </a:r>
            <a:endParaRPr sz="1200">
              <a:solidFill>
                <a:schemeClr val="lt1"/>
              </a:solidFill>
              <a:latin typeface="Maven Pro"/>
              <a:ea typeface="Maven Pro"/>
              <a:cs typeface="Maven Pro"/>
              <a:sym typeface="Maven Pro"/>
            </a:endParaRPr>
          </a:p>
          <a:p>
            <a:pPr marL="457200" lvl="0" indent="0" algn="l" rtl="0">
              <a:lnSpc>
                <a:spcPct val="115000"/>
              </a:lnSpc>
              <a:spcBef>
                <a:spcPts val="0"/>
              </a:spcBef>
              <a:spcAft>
                <a:spcPts val="0"/>
              </a:spcAft>
              <a:buNone/>
            </a:pPr>
            <a:endParaRPr sz="1100"/>
          </a:p>
        </p:txBody>
      </p:sp>
      <p:sp>
        <p:nvSpPr>
          <p:cNvPr id="389" name="Google Shape;389;p26"/>
          <p:cNvSpPr txBox="1"/>
          <p:nvPr/>
        </p:nvSpPr>
        <p:spPr>
          <a:xfrm>
            <a:off x="411000" y="1394000"/>
            <a:ext cx="4629900" cy="3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Maven Pro"/>
                <a:ea typeface="Maven Pro"/>
                <a:cs typeface="Maven Pro"/>
                <a:sym typeface="Maven Pro"/>
              </a:rPr>
              <a:t>Where, in the US, are the most government leased properties?</a:t>
            </a:r>
            <a:endParaRPr sz="1200">
              <a:solidFill>
                <a:schemeClr val="dk2"/>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93"/>
        <p:cNvGrpSpPr/>
        <p:nvPr/>
      </p:nvGrpSpPr>
      <p:grpSpPr>
        <a:xfrm>
          <a:off x="0" y="0"/>
          <a:ext cx="0" cy="0"/>
          <a:chOff x="0" y="0"/>
          <a:chExt cx="0" cy="0"/>
        </a:xfrm>
      </p:grpSpPr>
      <p:sp>
        <p:nvSpPr>
          <p:cNvPr id="394" name="Google Shape;394;p27"/>
          <p:cNvSpPr txBox="1"/>
          <p:nvPr/>
        </p:nvSpPr>
        <p:spPr>
          <a:xfrm>
            <a:off x="862248" y="2503139"/>
            <a:ext cx="2151600" cy="34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200">
                <a:solidFill>
                  <a:srgbClr val="FFFFFF"/>
                </a:solidFill>
                <a:latin typeface="Maven Pro"/>
                <a:ea typeface="Maven Pro"/>
                <a:cs typeface="Maven Pro"/>
                <a:sym typeface="Maven Pro"/>
              </a:rPr>
              <a:t>Maximize Rentable Space: </a:t>
            </a:r>
            <a:endParaRPr sz="1200">
              <a:solidFill>
                <a:srgbClr val="FFFFFF"/>
              </a:solidFill>
              <a:latin typeface="Maven Pro"/>
              <a:ea typeface="Maven Pro"/>
              <a:cs typeface="Maven Pro"/>
              <a:sym typeface="Maven Pro"/>
            </a:endParaRPr>
          </a:p>
        </p:txBody>
      </p:sp>
      <p:sp>
        <p:nvSpPr>
          <p:cNvPr id="395" name="Google Shape;395;p27"/>
          <p:cNvSpPr txBox="1"/>
          <p:nvPr/>
        </p:nvSpPr>
        <p:spPr>
          <a:xfrm>
            <a:off x="506700" y="257175"/>
            <a:ext cx="6681000" cy="7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en" sz="3600" b="1">
                <a:solidFill>
                  <a:srgbClr val="FFFFFF"/>
                </a:solidFill>
                <a:latin typeface="Maven Pro"/>
                <a:ea typeface="Maven Pro"/>
                <a:cs typeface="Maven Pro"/>
                <a:sym typeface="Maven Pro"/>
              </a:rPr>
              <a:t>Summary Recommendations</a:t>
            </a:r>
            <a:endParaRPr sz="3600" b="1">
              <a:solidFill>
                <a:schemeClr val="dk2"/>
              </a:solidFill>
              <a:latin typeface="Maven Pro"/>
              <a:ea typeface="Maven Pro"/>
              <a:cs typeface="Maven Pro"/>
              <a:sym typeface="Maven Pro"/>
            </a:endParaRPr>
          </a:p>
        </p:txBody>
      </p:sp>
      <p:pic>
        <p:nvPicPr>
          <p:cNvPr id="396" name="Google Shape;396;p27"/>
          <p:cNvPicPr preferRelativeResize="0"/>
          <p:nvPr/>
        </p:nvPicPr>
        <p:blipFill>
          <a:blip r:embed="rId3">
            <a:alphaModFix/>
          </a:blip>
          <a:stretch>
            <a:fillRect/>
          </a:stretch>
        </p:blipFill>
        <p:spPr>
          <a:xfrm>
            <a:off x="901561" y="1245807"/>
            <a:ext cx="1774523" cy="1239130"/>
          </a:xfrm>
          <a:prstGeom prst="rect">
            <a:avLst/>
          </a:prstGeom>
          <a:noFill/>
          <a:ln>
            <a:noFill/>
          </a:ln>
          <a:effectLst>
            <a:outerShdw blurRad="57150" dist="19050" dir="5400000" algn="bl" rotWithShape="0">
              <a:schemeClr val="accent1">
                <a:alpha val="50000"/>
              </a:schemeClr>
            </a:outerShdw>
          </a:effectLst>
        </p:spPr>
      </p:pic>
      <p:sp>
        <p:nvSpPr>
          <p:cNvPr id="397" name="Google Shape;397;p27"/>
          <p:cNvSpPr txBox="1"/>
          <p:nvPr/>
        </p:nvSpPr>
        <p:spPr>
          <a:xfrm>
            <a:off x="2261594" y="4427243"/>
            <a:ext cx="1864200" cy="22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200">
                <a:solidFill>
                  <a:srgbClr val="FFFFFF"/>
                </a:solidFill>
                <a:latin typeface="Maven Pro"/>
                <a:ea typeface="Maven Pro"/>
                <a:cs typeface="Maven Pro"/>
                <a:sym typeface="Maven Pro"/>
              </a:rPr>
              <a:t>Reevaluate Parking: </a:t>
            </a:r>
            <a:endParaRPr sz="1200">
              <a:solidFill>
                <a:srgbClr val="FFFFFF"/>
              </a:solidFill>
              <a:latin typeface="Maven Pro"/>
              <a:ea typeface="Maven Pro"/>
              <a:cs typeface="Maven Pro"/>
              <a:sym typeface="Maven Pro"/>
            </a:endParaRPr>
          </a:p>
        </p:txBody>
      </p:sp>
      <p:pic>
        <p:nvPicPr>
          <p:cNvPr id="398" name="Google Shape;398;p27"/>
          <p:cNvPicPr preferRelativeResize="0"/>
          <p:nvPr/>
        </p:nvPicPr>
        <p:blipFill>
          <a:blip r:embed="rId4">
            <a:alphaModFix/>
          </a:blip>
          <a:stretch>
            <a:fillRect/>
          </a:stretch>
        </p:blipFill>
        <p:spPr>
          <a:xfrm>
            <a:off x="2261586" y="3132082"/>
            <a:ext cx="1864077" cy="1301671"/>
          </a:xfrm>
          <a:prstGeom prst="rect">
            <a:avLst/>
          </a:prstGeom>
          <a:noFill/>
          <a:ln>
            <a:noFill/>
          </a:ln>
          <a:effectLst>
            <a:outerShdw blurRad="57150" dist="19050" dir="5400000" algn="bl" rotWithShape="0">
              <a:schemeClr val="dk1">
                <a:alpha val="50000"/>
              </a:schemeClr>
            </a:outerShdw>
          </a:effectLst>
        </p:spPr>
      </p:pic>
      <p:pic>
        <p:nvPicPr>
          <p:cNvPr id="399" name="Google Shape;399;p27"/>
          <p:cNvPicPr preferRelativeResize="0"/>
          <p:nvPr/>
        </p:nvPicPr>
        <p:blipFill>
          <a:blip r:embed="rId4">
            <a:alphaModFix/>
          </a:blip>
          <a:stretch>
            <a:fillRect/>
          </a:stretch>
        </p:blipFill>
        <p:spPr>
          <a:xfrm>
            <a:off x="4287247" y="1212684"/>
            <a:ext cx="1864051" cy="1301652"/>
          </a:xfrm>
          <a:prstGeom prst="rect">
            <a:avLst/>
          </a:prstGeom>
          <a:noFill/>
          <a:ln>
            <a:noFill/>
          </a:ln>
          <a:effectLst>
            <a:outerShdw blurRad="57150" dist="19050" dir="5400000" algn="bl" rotWithShape="0">
              <a:schemeClr val="dk1">
                <a:alpha val="50000"/>
              </a:schemeClr>
            </a:outerShdw>
          </a:effectLst>
        </p:spPr>
      </p:pic>
      <p:sp>
        <p:nvSpPr>
          <p:cNvPr id="400" name="Google Shape;400;p27"/>
          <p:cNvSpPr txBox="1"/>
          <p:nvPr/>
        </p:nvSpPr>
        <p:spPr>
          <a:xfrm>
            <a:off x="4221221" y="2503139"/>
            <a:ext cx="2151600" cy="34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200">
                <a:solidFill>
                  <a:srgbClr val="FFFFFF"/>
                </a:solidFill>
                <a:latin typeface="Maven Pro"/>
                <a:ea typeface="Maven Pro"/>
                <a:cs typeface="Maven Pro"/>
                <a:sym typeface="Maven Pro"/>
              </a:rPr>
              <a:t>Target Outliers</a:t>
            </a:r>
            <a:endParaRPr sz="1200">
              <a:solidFill>
                <a:srgbClr val="FFFFFF"/>
              </a:solidFill>
              <a:latin typeface="Maven Pro"/>
              <a:ea typeface="Maven Pro"/>
              <a:cs typeface="Maven Pro"/>
              <a:sym typeface="Maven Pro"/>
            </a:endParaRPr>
          </a:p>
        </p:txBody>
      </p:sp>
      <p:sp>
        <p:nvSpPr>
          <p:cNvPr id="401" name="Google Shape;401;p27"/>
          <p:cNvSpPr txBox="1"/>
          <p:nvPr/>
        </p:nvSpPr>
        <p:spPr>
          <a:xfrm>
            <a:off x="5839630" y="4427243"/>
            <a:ext cx="1864200" cy="22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lt1"/>
                </a:solidFill>
                <a:latin typeface="Maven Pro"/>
                <a:ea typeface="Maven Pro"/>
                <a:cs typeface="Maven Pro"/>
                <a:sym typeface="Maven Pro"/>
              </a:rPr>
              <a:t>Lease Optimization: </a:t>
            </a:r>
            <a:endParaRPr sz="1200">
              <a:solidFill>
                <a:schemeClr val="lt1"/>
              </a:solidFill>
              <a:latin typeface="Maven Pro"/>
              <a:ea typeface="Maven Pro"/>
              <a:cs typeface="Maven Pro"/>
              <a:sym typeface="Maven Pro"/>
            </a:endParaRPr>
          </a:p>
          <a:p>
            <a:pPr marL="0" lvl="0" indent="0" algn="l" rtl="0">
              <a:lnSpc>
                <a:spcPct val="115000"/>
              </a:lnSpc>
              <a:spcBef>
                <a:spcPts val="1200"/>
              </a:spcBef>
              <a:spcAft>
                <a:spcPts val="1200"/>
              </a:spcAft>
              <a:buNone/>
            </a:pPr>
            <a:r>
              <a:rPr lang="en" sz="1200">
                <a:solidFill>
                  <a:srgbClr val="FFFFFF"/>
                </a:solidFill>
                <a:latin typeface="Maven Pro"/>
                <a:ea typeface="Maven Pro"/>
                <a:cs typeface="Maven Pro"/>
                <a:sym typeface="Maven Pro"/>
              </a:rPr>
              <a:t> </a:t>
            </a:r>
            <a:endParaRPr sz="1200">
              <a:solidFill>
                <a:srgbClr val="FFFFFF"/>
              </a:solidFill>
              <a:latin typeface="Maven Pro"/>
              <a:ea typeface="Maven Pro"/>
              <a:cs typeface="Maven Pro"/>
              <a:sym typeface="Maven Pro"/>
            </a:endParaRPr>
          </a:p>
        </p:txBody>
      </p:sp>
      <p:sp>
        <p:nvSpPr>
          <p:cNvPr id="402" name="Google Shape;402;p27"/>
          <p:cNvSpPr txBox="1"/>
          <p:nvPr/>
        </p:nvSpPr>
        <p:spPr>
          <a:xfrm>
            <a:off x="560125" y="1113425"/>
            <a:ext cx="5178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Maven Pro"/>
                <a:ea typeface="Maven Pro"/>
                <a:cs typeface="Maven Pro"/>
                <a:sym typeface="Maven Pro"/>
              </a:rPr>
              <a:t>1</a:t>
            </a:r>
            <a:endParaRPr sz="2400">
              <a:solidFill>
                <a:schemeClr val="lt1"/>
              </a:solidFill>
              <a:latin typeface="Maven Pro"/>
              <a:ea typeface="Maven Pro"/>
              <a:cs typeface="Maven Pro"/>
              <a:sym typeface="Maven Pro"/>
            </a:endParaRPr>
          </a:p>
        </p:txBody>
      </p:sp>
      <p:sp>
        <p:nvSpPr>
          <p:cNvPr id="403" name="Google Shape;403;p27"/>
          <p:cNvSpPr txBox="1"/>
          <p:nvPr/>
        </p:nvSpPr>
        <p:spPr>
          <a:xfrm>
            <a:off x="3919098" y="1113425"/>
            <a:ext cx="5178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Maven Pro"/>
                <a:ea typeface="Maven Pro"/>
                <a:cs typeface="Maven Pro"/>
                <a:sym typeface="Maven Pro"/>
              </a:rPr>
              <a:t>2</a:t>
            </a:r>
            <a:endParaRPr sz="2400">
              <a:solidFill>
                <a:schemeClr val="lt1"/>
              </a:solidFill>
              <a:latin typeface="Maven Pro"/>
              <a:ea typeface="Maven Pro"/>
              <a:cs typeface="Maven Pro"/>
              <a:sym typeface="Maven Pro"/>
            </a:endParaRPr>
          </a:p>
        </p:txBody>
      </p:sp>
      <p:sp>
        <p:nvSpPr>
          <p:cNvPr id="404" name="Google Shape;404;p27"/>
          <p:cNvSpPr txBox="1"/>
          <p:nvPr/>
        </p:nvSpPr>
        <p:spPr>
          <a:xfrm>
            <a:off x="1884042" y="3033481"/>
            <a:ext cx="5178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Maven Pro"/>
                <a:ea typeface="Maven Pro"/>
                <a:cs typeface="Maven Pro"/>
                <a:sym typeface="Maven Pro"/>
              </a:rPr>
              <a:t>3</a:t>
            </a:r>
            <a:endParaRPr sz="2400">
              <a:solidFill>
                <a:schemeClr val="lt1"/>
              </a:solidFill>
              <a:latin typeface="Maven Pro"/>
              <a:ea typeface="Maven Pro"/>
              <a:cs typeface="Maven Pro"/>
              <a:sym typeface="Maven Pro"/>
            </a:endParaRPr>
          </a:p>
        </p:txBody>
      </p:sp>
      <p:sp>
        <p:nvSpPr>
          <p:cNvPr id="405" name="Google Shape;405;p27"/>
          <p:cNvSpPr txBox="1"/>
          <p:nvPr/>
        </p:nvSpPr>
        <p:spPr>
          <a:xfrm>
            <a:off x="5462079" y="2965494"/>
            <a:ext cx="5178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Maven Pro"/>
                <a:ea typeface="Maven Pro"/>
                <a:cs typeface="Maven Pro"/>
                <a:sym typeface="Maven Pro"/>
              </a:rPr>
              <a:t>4</a:t>
            </a:r>
            <a:endParaRPr sz="2400">
              <a:solidFill>
                <a:schemeClr val="lt1"/>
              </a:solidFill>
              <a:latin typeface="Maven Pro"/>
              <a:ea typeface="Maven Pro"/>
              <a:cs typeface="Maven Pro"/>
              <a:sym typeface="Maven Pro"/>
            </a:endParaRPr>
          </a:p>
        </p:txBody>
      </p:sp>
      <p:pic>
        <p:nvPicPr>
          <p:cNvPr id="406" name="Google Shape;406;p27"/>
          <p:cNvPicPr preferRelativeResize="0"/>
          <p:nvPr/>
        </p:nvPicPr>
        <p:blipFill>
          <a:blip r:embed="rId5">
            <a:alphaModFix/>
          </a:blip>
          <a:stretch>
            <a:fillRect/>
          </a:stretch>
        </p:blipFill>
        <p:spPr>
          <a:xfrm>
            <a:off x="5839636" y="2965504"/>
            <a:ext cx="1774524" cy="15328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ctrTitle" idx="4294967295"/>
          </p:nvPr>
        </p:nvSpPr>
        <p:spPr>
          <a:xfrm>
            <a:off x="498475" y="293374"/>
            <a:ext cx="2654400" cy="95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chemeClr val="lt1"/>
                </a:solidFill>
              </a:rPr>
              <a:t>Citations</a:t>
            </a:r>
            <a:endParaRPr sz="3600">
              <a:solidFill>
                <a:schemeClr val="lt1"/>
              </a:solidFill>
            </a:endParaRPr>
          </a:p>
        </p:txBody>
      </p:sp>
      <p:sp>
        <p:nvSpPr>
          <p:cNvPr id="412" name="Google Shape;412;p28"/>
          <p:cNvSpPr txBox="1">
            <a:spLocks noGrp="1"/>
          </p:cNvSpPr>
          <p:nvPr>
            <p:ph type="subTitle" idx="4294967295"/>
          </p:nvPr>
        </p:nvSpPr>
        <p:spPr>
          <a:xfrm>
            <a:off x="446450" y="1342100"/>
            <a:ext cx="8040300" cy="2209500"/>
          </a:xfrm>
          <a:prstGeom prst="rect">
            <a:avLst/>
          </a:prstGeom>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rgbClr val="FFFFFF"/>
              </a:buClr>
              <a:buSzPts val="1200"/>
              <a:buFont typeface="Maven Pro"/>
              <a:buChar char="★"/>
            </a:pPr>
            <a:r>
              <a:rPr lang="en" sz="1200" dirty="0">
                <a:solidFill>
                  <a:srgbClr val="FFFFFF"/>
                </a:solidFill>
                <a:latin typeface="Maven Pro"/>
                <a:ea typeface="Maven Pro"/>
                <a:cs typeface="Maven Pro"/>
                <a:sym typeface="Maven Pro"/>
              </a:rPr>
              <a:t>General Services Administration. (2025, January 4). </a:t>
            </a:r>
            <a:r>
              <a:rPr lang="en" sz="1200" i="1" dirty="0">
                <a:solidFill>
                  <a:srgbClr val="FFFFFF"/>
                </a:solidFill>
                <a:latin typeface="Maven Pro"/>
                <a:ea typeface="Maven Pro"/>
                <a:cs typeface="Maven Pro"/>
                <a:sym typeface="Maven Pro"/>
              </a:rPr>
              <a:t>Real Estate across the United States (REXUS) (lease)</a:t>
            </a:r>
            <a:r>
              <a:rPr lang="en" sz="1200" dirty="0">
                <a:solidFill>
                  <a:srgbClr val="FFFFFF"/>
                </a:solidFill>
                <a:latin typeface="Maven Pro"/>
                <a:ea typeface="Maven Pro"/>
                <a:cs typeface="Maven Pro"/>
                <a:sym typeface="Maven Pro"/>
              </a:rPr>
              <a:t>. Catalog. </a:t>
            </a:r>
            <a:r>
              <a:rPr lang="en" sz="1200" u="sng" dirty="0">
                <a:solidFill>
                  <a:srgbClr val="FFFFFF"/>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https://catalog.data.gov/dataset/real-estate-across-the-united-states-rexus-lease</a:t>
            </a:r>
            <a:endParaRPr sz="1200" dirty="0">
              <a:solidFill>
                <a:srgbClr val="FFFFFF"/>
              </a:solidFill>
              <a:latin typeface="Maven Pro"/>
              <a:ea typeface="Maven Pro"/>
              <a:cs typeface="Maven Pro"/>
              <a:sym typeface="Maven Pro"/>
            </a:endParaRPr>
          </a:p>
          <a:p>
            <a:pPr marL="457200" lvl="0" indent="-304800" algn="l" rtl="0">
              <a:lnSpc>
                <a:spcPct val="115000"/>
              </a:lnSpc>
              <a:spcBef>
                <a:spcPts val="0"/>
              </a:spcBef>
              <a:spcAft>
                <a:spcPts val="0"/>
              </a:spcAft>
              <a:buClr>
                <a:srgbClr val="FFFFFF"/>
              </a:buClr>
              <a:buSzPts val="1200"/>
              <a:buFont typeface="Maven Pro"/>
              <a:buChar char="★"/>
            </a:pPr>
            <a:r>
              <a:rPr lang="en" sz="1200" dirty="0">
                <a:solidFill>
                  <a:srgbClr val="FFFFFF"/>
                </a:solidFill>
                <a:latin typeface="Maven Pro"/>
                <a:ea typeface="Maven Pro"/>
                <a:cs typeface="Maven Pro"/>
                <a:sym typeface="Maven Pro"/>
              </a:rPr>
              <a:t>https://facts.usps.com/42000-zip-codes/</a:t>
            </a:r>
            <a:endParaRPr sz="1200" dirty="0">
              <a:solidFill>
                <a:srgbClr val="FFFFFF"/>
              </a:solidFill>
              <a:latin typeface="Maven Pro"/>
              <a:ea typeface="Maven Pro"/>
              <a:cs typeface="Maven Pro"/>
              <a:sym typeface="Maven Pro"/>
            </a:endParaRPr>
          </a:p>
          <a:p>
            <a:pPr marL="457200" lvl="0" indent="0" algn="l" rtl="0">
              <a:lnSpc>
                <a:spcPct val="115000"/>
              </a:lnSpc>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496725" y="186950"/>
            <a:ext cx="5853900" cy="93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Our Objectives</a:t>
            </a:r>
            <a:endParaRPr/>
          </a:p>
        </p:txBody>
      </p:sp>
      <p:sp>
        <p:nvSpPr>
          <p:cNvPr id="284" name="Google Shape;284;p14"/>
          <p:cNvSpPr txBox="1">
            <a:spLocks noGrp="1"/>
          </p:cNvSpPr>
          <p:nvPr>
            <p:ph type="body" idx="4294967295"/>
          </p:nvPr>
        </p:nvSpPr>
        <p:spPr>
          <a:xfrm>
            <a:off x="5406025" y="1199450"/>
            <a:ext cx="3099300" cy="32079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Government Efficiency</a:t>
            </a: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Space Management</a:t>
            </a:r>
            <a:endParaRPr sz="1900" b="1">
              <a:solidFill>
                <a:schemeClr val="lt1"/>
              </a:solidFill>
              <a:latin typeface="Maven Pro"/>
              <a:ea typeface="Maven Pro"/>
              <a:cs typeface="Maven Pro"/>
              <a:sym typeface="Maven Pro"/>
            </a:endParaRPr>
          </a:p>
          <a:p>
            <a:pPr marL="0" lvl="0" indent="45720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Cost Savings</a:t>
            </a:r>
            <a:endParaRPr sz="1900" b="1">
              <a:solidFill>
                <a:schemeClr val="lt1"/>
              </a:solidFill>
              <a:latin typeface="Maven Pro"/>
              <a:ea typeface="Maven Pro"/>
              <a:cs typeface="Maven Pro"/>
              <a:sym typeface="Maven Pro"/>
            </a:endParaRPr>
          </a:p>
          <a:p>
            <a:pPr marL="0" lvl="0" indent="45720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r>
              <a:rPr lang="en" sz="1900" b="1">
                <a:solidFill>
                  <a:schemeClr val="lt1"/>
                </a:solidFill>
                <a:latin typeface="Maven Pro"/>
                <a:ea typeface="Maven Pro"/>
                <a:cs typeface="Maven Pro"/>
                <a:sym typeface="Maven Pro"/>
              </a:rPr>
              <a:t>Transparency &amp; Accountability</a:t>
            </a:r>
            <a:endParaRPr sz="1900" b="1">
              <a:solidFill>
                <a:schemeClr val="lt1"/>
              </a:solidFill>
              <a:latin typeface="Maven Pro"/>
              <a:ea typeface="Maven Pro"/>
              <a:cs typeface="Maven Pro"/>
              <a:sym typeface="Maven Pro"/>
            </a:endParaRPr>
          </a:p>
          <a:p>
            <a:pPr marL="0" lvl="0" indent="0" algn="l" rtl="0">
              <a:lnSpc>
                <a:spcPct val="100000"/>
              </a:lnSpc>
              <a:spcBef>
                <a:spcPts val="0"/>
              </a:spcBef>
              <a:spcAft>
                <a:spcPts val="0"/>
              </a:spcAft>
              <a:buNone/>
            </a:pPr>
            <a:endParaRPr sz="1900">
              <a:solidFill>
                <a:schemeClr val="lt1"/>
              </a:solidFill>
              <a:latin typeface="Maven Pro"/>
              <a:ea typeface="Maven Pro"/>
              <a:cs typeface="Maven Pro"/>
              <a:sym typeface="Maven Pro"/>
            </a:endParaRPr>
          </a:p>
        </p:txBody>
      </p:sp>
      <p:sp>
        <p:nvSpPr>
          <p:cNvPr id="285" name="Google Shape;285;p14"/>
          <p:cNvSpPr txBox="1"/>
          <p:nvPr/>
        </p:nvSpPr>
        <p:spPr>
          <a:xfrm>
            <a:off x="467375" y="1901775"/>
            <a:ext cx="4028400" cy="168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Maven Pro"/>
                <a:ea typeface="Maven Pro"/>
                <a:cs typeface="Maven Pro"/>
                <a:sym typeface="Maven Pro"/>
              </a:rPr>
              <a:t>What if, any, are the correlations between: </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usable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usable and rentable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parking spaces?</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ZIP code and length of lease?</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rent amount and ft</a:t>
            </a:r>
            <a:r>
              <a:rPr lang="en" sz="1200" baseline="30000">
                <a:solidFill>
                  <a:schemeClr val="lt1"/>
                </a:solidFill>
                <a:latin typeface="Maven Pro"/>
                <a:ea typeface="Maven Pro"/>
                <a:cs typeface="Maven Pro"/>
                <a:sym typeface="Maven Pro"/>
              </a:rPr>
              <a:t>2</a:t>
            </a:r>
            <a:r>
              <a:rPr lang="en" sz="1200">
                <a:solidFill>
                  <a:schemeClr val="lt1"/>
                </a:solidFill>
                <a:latin typeface="Maven Pro"/>
                <a:ea typeface="Maven Pro"/>
                <a:cs typeface="Maven Pro"/>
                <a:sym typeface="Maven Pro"/>
              </a:rPr>
              <a:t> of unit leased?</a:t>
            </a:r>
            <a:endParaRPr sz="1200">
              <a:solidFill>
                <a:schemeClr val="lt1"/>
              </a:solidFill>
              <a:latin typeface="Maven Pro"/>
              <a:ea typeface="Maven Pro"/>
              <a:cs typeface="Maven Pro"/>
              <a:sym typeface="Maven Pro"/>
            </a:endParaRPr>
          </a:p>
          <a:p>
            <a:pPr marL="457200" lvl="0" indent="-304800" algn="l" rtl="0">
              <a:lnSpc>
                <a:spcPct val="115000"/>
              </a:lnSpc>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ZIP code and rent of unit leased?</a:t>
            </a:r>
            <a:endParaRPr sz="1200">
              <a:solidFill>
                <a:schemeClr val="lt1"/>
              </a:solidFill>
              <a:latin typeface="Maven Pro"/>
              <a:ea typeface="Maven Pro"/>
              <a:cs typeface="Maven Pro"/>
              <a:sym typeface="Maven Pro"/>
            </a:endParaRPr>
          </a:p>
          <a:p>
            <a:pPr marL="457200" lvl="0" indent="0" algn="l" rtl="0">
              <a:lnSpc>
                <a:spcPct val="115000"/>
              </a:lnSpc>
              <a:spcBef>
                <a:spcPts val="0"/>
              </a:spcBef>
              <a:spcAft>
                <a:spcPts val="0"/>
              </a:spcAft>
              <a:buNone/>
            </a:pPr>
            <a:endParaRPr sz="1100"/>
          </a:p>
        </p:txBody>
      </p:sp>
      <p:sp>
        <p:nvSpPr>
          <p:cNvPr id="286" name="Google Shape;286;p14"/>
          <p:cNvSpPr txBox="1"/>
          <p:nvPr/>
        </p:nvSpPr>
        <p:spPr>
          <a:xfrm>
            <a:off x="411000" y="1394000"/>
            <a:ext cx="4629900" cy="3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latin typeface="Maven Pro"/>
                <a:ea typeface="Maven Pro"/>
                <a:cs typeface="Maven Pro"/>
                <a:sym typeface="Maven Pro"/>
              </a:rPr>
              <a:t>Where, in the US, are the most government leased properties?</a:t>
            </a:r>
            <a:endParaRPr sz="1200">
              <a:solidFill>
                <a:schemeClr val="dk2"/>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290"/>
        <p:cNvGrpSpPr/>
        <p:nvPr/>
      </p:nvGrpSpPr>
      <p:grpSpPr>
        <a:xfrm>
          <a:off x="0" y="0"/>
          <a:ext cx="0" cy="0"/>
          <a:chOff x="0" y="0"/>
          <a:chExt cx="0" cy="0"/>
        </a:xfrm>
      </p:grpSpPr>
      <p:sp>
        <p:nvSpPr>
          <p:cNvPr id="291" name="Google Shape;291;p15"/>
          <p:cNvSpPr txBox="1"/>
          <p:nvPr/>
        </p:nvSpPr>
        <p:spPr>
          <a:xfrm>
            <a:off x="477775" y="956675"/>
            <a:ext cx="8587200" cy="360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FFFFFF"/>
                </a:solidFill>
                <a:latin typeface="Maven Pro"/>
                <a:ea typeface="Maven Pro"/>
                <a:cs typeface="Maven Pro"/>
                <a:sym typeface="Maven Pro"/>
              </a:rPr>
              <a:t>Initial Dataset</a:t>
            </a:r>
            <a:endParaRPr b="1">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Started with </a:t>
            </a:r>
            <a:r>
              <a:rPr lang="en" b="1">
                <a:solidFill>
                  <a:srgbClr val="FFFFFF"/>
                </a:solidFill>
                <a:latin typeface="Maven Pro"/>
                <a:ea typeface="Maven Pro"/>
                <a:cs typeface="Maven Pro"/>
                <a:sym typeface="Maven Pro"/>
              </a:rPr>
              <a:t>7,582 rows</a:t>
            </a:r>
            <a:r>
              <a:rPr lang="en">
                <a:solidFill>
                  <a:srgbClr val="FFFFFF"/>
                </a:solidFill>
                <a:latin typeface="Maven Pro"/>
                <a:ea typeface="Maven Pro"/>
                <a:cs typeface="Maven Pro"/>
                <a:sym typeface="Maven Pro"/>
              </a:rPr>
              <a:t> </a:t>
            </a:r>
            <a:r>
              <a:rPr lang="en" b="1">
                <a:solidFill>
                  <a:srgbClr val="FFFFFF"/>
                </a:solidFill>
                <a:latin typeface="Maven Pro"/>
                <a:ea typeface="Maven Pro"/>
                <a:cs typeface="Maven Pro"/>
                <a:sym typeface="Maven Pro"/>
              </a:rPr>
              <a:t>, 19 columns </a:t>
            </a:r>
            <a:r>
              <a:rPr lang="en">
                <a:solidFill>
                  <a:srgbClr val="FFFFFF"/>
                </a:solidFill>
                <a:latin typeface="Maven Pro"/>
                <a:ea typeface="Maven Pro"/>
                <a:cs typeface="Maven Pro"/>
                <a:sym typeface="Maven Pro"/>
              </a:rPr>
              <a:t>and removed </a:t>
            </a:r>
            <a:r>
              <a:rPr lang="en" b="1">
                <a:solidFill>
                  <a:srgbClr val="FFFFFF"/>
                </a:solidFill>
                <a:latin typeface="Maven Pro"/>
                <a:ea typeface="Maven Pro"/>
                <a:cs typeface="Maven Pro"/>
                <a:sym typeface="Maven Pro"/>
              </a:rPr>
              <a:t>9 irrelevant columns</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rgbClr val="FFFFFF"/>
                </a:solidFill>
                <a:latin typeface="Maven Pro"/>
                <a:ea typeface="Maven Pro"/>
                <a:cs typeface="Maven Pro"/>
                <a:sym typeface="Maven Pro"/>
              </a:rPr>
              <a:t>Country Filter</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Filtered all data by country and kept only US data , cleaned state names (e.g., "Illinois" to "IL").</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rgbClr val="FFFFFF"/>
                </a:solidFill>
                <a:latin typeface="Maven Pro"/>
                <a:ea typeface="Maven Pro"/>
                <a:cs typeface="Maven Pro"/>
                <a:sym typeface="Maven Pro"/>
              </a:rPr>
              <a:t>Surface Parking</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Binned Surface Parking Spaces into the categories</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Small (0–49), Large (50–99), XLarge (100–249), and Jumbo (250–5000).</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rgbClr val="FFFFFF"/>
                </a:solidFill>
                <a:latin typeface="Maven Pro"/>
                <a:ea typeface="Maven Pro"/>
                <a:cs typeface="Maven Pro"/>
                <a:sym typeface="Maven Pro"/>
              </a:rPr>
              <a:t>ZIP Code Processing</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Standardized ZIP codes to 5 digits by truncating or adding leading zeros.</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Created a new column </a:t>
            </a:r>
            <a:r>
              <a:rPr lang="en" b="1">
                <a:solidFill>
                  <a:srgbClr val="FFFFFF"/>
                </a:solidFill>
                <a:latin typeface="Maven Pro"/>
                <a:ea typeface="Maven Pro"/>
                <a:cs typeface="Maven Pro"/>
                <a:sym typeface="Maven Pro"/>
              </a:rPr>
              <a:t>"Regions"</a:t>
            </a:r>
            <a:r>
              <a:rPr lang="en">
                <a:solidFill>
                  <a:srgbClr val="FFFFFF"/>
                </a:solidFill>
                <a:latin typeface="Maven Pro"/>
                <a:ea typeface="Maven Pro"/>
                <a:cs typeface="Maven Pro"/>
                <a:sym typeface="Maven Pro"/>
              </a:rPr>
              <a:t> by binning ZIP codes using predefined ranges and labels.</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endParaRPr sz="1200">
              <a:latin typeface="Maven Pro"/>
              <a:ea typeface="Maven Pro"/>
              <a:cs typeface="Maven Pro"/>
              <a:sym typeface="Maven Pro"/>
            </a:endParaRPr>
          </a:p>
          <a:p>
            <a:pPr marL="0" lvl="0" indent="0" algn="l" rtl="0">
              <a:spcBef>
                <a:spcPts val="0"/>
              </a:spcBef>
              <a:spcAft>
                <a:spcPts val="0"/>
              </a:spcAft>
              <a:buNone/>
            </a:pPr>
            <a:endParaRPr sz="1300">
              <a:latin typeface="Nunito"/>
              <a:ea typeface="Nunito"/>
              <a:cs typeface="Nunito"/>
              <a:sym typeface="Nunito"/>
            </a:endParaRPr>
          </a:p>
        </p:txBody>
      </p:sp>
      <p:sp>
        <p:nvSpPr>
          <p:cNvPr id="292" name="Google Shape;292;p15"/>
          <p:cNvSpPr txBox="1"/>
          <p:nvPr/>
        </p:nvSpPr>
        <p:spPr>
          <a:xfrm>
            <a:off x="432200" y="147675"/>
            <a:ext cx="83766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Data Cleaning: Part 1</a:t>
            </a:r>
            <a:endParaRPr sz="3600" b="1">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296"/>
        <p:cNvGrpSpPr/>
        <p:nvPr/>
      </p:nvGrpSpPr>
      <p:grpSpPr>
        <a:xfrm>
          <a:off x="0" y="0"/>
          <a:ext cx="0" cy="0"/>
          <a:chOff x="0" y="0"/>
          <a:chExt cx="0" cy="0"/>
        </a:xfrm>
      </p:grpSpPr>
      <p:sp>
        <p:nvSpPr>
          <p:cNvPr id="297" name="Google Shape;297;p16"/>
          <p:cNvSpPr txBox="1"/>
          <p:nvPr/>
        </p:nvSpPr>
        <p:spPr>
          <a:xfrm>
            <a:off x="462600" y="854850"/>
            <a:ext cx="8592900" cy="4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Maven Pro"/>
                <a:ea typeface="Maven Pro"/>
                <a:cs typeface="Maven Pro"/>
                <a:sym typeface="Maven Pro"/>
              </a:rPr>
              <a:t>Date Conversion</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457200" lvl="0" indent="-317500" algn="l" rtl="0">
              <a:lnSpc>
                <a:spcPct val="115000"/>
              </a:lnSpc>
              <a:spcBef>
                <a:spcPts val="1200"/>
              </a:spcBef>
              <a:spcAft>
                <a:spcPts val="0"/>
              </a:spcAft>
              <a:buClr>
                <a:srgbClr val="FFFFFF"/>
              </a:buClr>
              <a:buSzPts val="1400"/>
              <a:buChar char="●"/>
            </a:pPr>
            <a:r>
              <a:rPr lang="en">
                <a:solidFill>
                  <a:srgbClr val="FFFFFF"/>
                </a:solidFill>
                <a:latin typeface="Maven Pro"/>
                <a:ea typeface="Maven Pro"/>
                <a:cs typeface="Maven Pro"/>
                <a:sym typeface="Maven Pro"/>
              </a:rPr>
              <a:t>Used a custom function to reformat dates from </a:t>
            </a:r>
            <a:r>
              <a:rPr lang="en" b="1">
                <a:solidFill>
                  <a:srgbClr val="FFFFFF"/>
                </a:solidFill>
                <a:latin typeface="Maven Pro"/>
                <a:ea typeface="Maven Pro"/>
                <a:cs typeface="Maven Pro"/>
                <a:sym typeface="Maven Pro"/>
              </a:rPr>
              <a:t>"DD-MON-YY"</a:t>
            </a:r>
            <a:r>
              <a:rPr lang="en">
                <a:solidFill>
                  <a:srgbClr val="FFFFFF"/>
                </a:solidFill>
                <a:latin typeface="Maven Pro"/>
                <a:ea typeface="Maven Pro"/>
                <a:cs typeface="Maven Pro"/>
                <a:sym typeface="Maven Pro"/>
              </a:rPr>
              <a:t> to </a:t>
            </a:r>
            <a:r>
              <a:rPr lang="en" b="1">
                <a:solidFill>
                  <a:srgbClr val="FFFFFF"/>
                </a:solidFill>
                <a:latin typeface="Maven Pro"/>
                <a:ea typeface="Maven Pro"/>
                <a:cs typeface="Maven Pro"/>
                <a:sym typeface="Maven Pro"/>
              </a:rPr>
              <a:t>"YYYY-MM-DD"</a:t>
            </a:r>
            <a:r>
              <a:rPr lang="en">
                <a:solidFill>
                  <a:srgbClr val="FFFFFF"/>
                </a:solidFill>
                <a:latin typeface="Maven Pro"/>
                <a:ea typeface="Maven Pro"/>
                <a:cs typeface="Maven Pro"/>
                <a:sym typeface="Maven Pro"/>
              </a:rPr>
              <a:t>.</a:t>
            </a:r>
            <a:endParaRPr>
              <a:solidFill>
                <a:srgbClr val="FFFFFF"/>
              </a:solidFill>
              <a:latin typeface="Maven Pro"/>
              <a:ea typeface="Maven Pro"/>
              <a:cs typeface="Maven Pro"/>
              <a:sym typeface="Maven Pro"/>
            </a:endParaRPr>
          </a:p>
          <a:p>
            <a:pPr marL="457200" lvl="0" indent="-317500" algn="l" rtl="0">
              <a:lnSpc>
                <a:spcPct val="115000"/>
              </a:lnSpc>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Converted lease start and end dates to datetime format for calculations.</a:t>
            </a:r>
            <a:endParaRPr>
              <a:solidFill>
                <a:srgbClr val="FFFFFF"/>
              </a:solidFill>
              <a:latin typeface="Maven Pro"/>
              <a:ea typeface="Maven Pro"/>
              <a:cs typeface="Maven Pro"/>
              <a:sym typeface="Maven Pro"/>
            </a:endParaRPr>
          </a:p>
          <a:p>
            <a:pPr marL="457200" lvl="0" indent="-317500" algn="l" rtl="0">
              <a:lnSpc>
                <a:spcPct val="115000"/>
              </a:lnSpc>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Computed length of lease (days) and binned them into Short, Medium, Long, and Very Long categories.</a:t>
            </a:r>
            <a:endParaRPr>
              <a:solidFill>
                <a:srgbClr val="FFFFFF"/>
              </a:solidFill>
              <a:latin typeface="Maven Pro"/>
              <a:ea typeface="Maven Pro"/>
              <a:cs typeface="Maven Pro"/>
              <a:sym typeface="Maven Pro"/>
            </a:endParaRPr>
          </a:p>
          <a:p>
            <a:pPr marL="0" lvl="0" indent="0" algn="l" rtl="0">
              <a:lnSpc>
                <a:spcPct val="115000"/>
              </a:lnSpc>
              <a:spcBef>
                <a:spcPts val="1200"/>
              </a:spcBef>
              <a:spcAft>
                <a:spcPts val="0"/>
              </a:spcAft>
              <a:buNone/>
            </a:pPr>
            <a:r>
              <a:rPr lang="en" b="1">
                <a:solidFill>
                  <a:srgbClr val="FFFFFF"/>
                </a:solidFill>
                <a:latin typeface="Maven Pro"/>
                <a:ea typeface="Maven Pro"/>
                <a:cs typeface="Maven Pro"/>
                <a:sym typeface="Maven Pro"/>
              </a:rPr>
              <a:t>State Grouping</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marL="0" lvl="0" indent="0" algn="l" rtl="0">
              <a:lnSpc>
                <a:spcPct val="115000"/>
              </a:lnSpc>
              <a:spcBef>
                <a:spcPts val="0"/>
              </a:spcBef>
              <a:spcAft>
                <a:spcPts val="0"/>
              </a:spcAft>
              <a:buNone/>
            </a:pPr>
            <a:r>
              <a:rPr lang="en">
                <a:solidFill>
                  <a:srgbClr val="FFFFFF"/>
                </a:solidFill>
                <a:latin typeface="Maven Pro"/>
                <a:ea typeface="Maven Pro"/>
                <a:cs typeface="Maven Pro"/>
                <a:sym typeface="Maven Pro"/>
              </a:rPr>
              <a:t>Added a category for  </a:t>
            </a:r>
            <a:r>
              <a:rPr lang="en" b="1">
                <a:solidFill>
                  <a:srgbClr val="FFFFFF"/>
                </a:solidFill>
                <a:latin typeface="Maven Pro"/>
                <a:ea typeface="Maven Pro"/>
                <a:cs typeface="Maven Pro"/>
                <a:sym typeface="Maven Pro"/>
              </a:rPr>
              <a:t>"Top States"</a:t>
            </a:r>
            <a:r>
              <a:rPr lang="en">
                <a:solidFill>
                  <a:srgbClr val="FFFFFF"/>
                </a:solidFill>
                <a:latin typeface="Maven Pro"/>
                <a:ea typeface="Maven Pro"/>
                <a:cs typeface="Maven Pro"/>
                <a:sym typeface="Maven Pro"/>
              </a:rPr>
              <a:t> and </a:t>
            </a:r>
            <a:r>
              <a:rPr lang="en" b="1">
                <a:solidFill>
                  <a:srgbClr val="FFFFFF"/>
                </a:solidFill>
                <a:latin typeface="Maven Pro"/>
                <a:ea typeface="Maven Pro"/>
                <a:cs typeface="Maven Pro"/>
                <a:sym typeface="Maven Pro"/>
              </a:rPr>
              <a:t>"Other"</a:t>
            </a:r>
            <a:r>
              <a:rPr lang="en">
                <a:solidFill>
                  <a:srgbClr val="FFFFFF"/>
                </a:solidFill>
                <a:latin typeface="Maven Pro"/>
                <a:ea typeface="Maven Pro"/>
                <a:cs typeface="Maven Pro"/>
                <a:sym typeface="Maven Pro"/>
              </a:rPr>
              <a:t> for visualization purposes.</a:t>
            </a:r>
            <a:endParaRPr>
              <a:solidFill>
                <a:srgbClr val="FFFFFF"/>
              </a:solidFill>
              <a:latin typeface="Maven Pro"/>
              <a:ea typeface="Maven Pro"/>
              <a:cs typeface="Maven Pro"/>
              <a:sym typeface="Maven Pro"/>
            </a:endParaRPr>
          </a:p>
          <a:p>
            <a:pPr marL="0" lvl="0" indent="0" algn="l" rtl="0">
              <a:spcBef>
                <a:spcPts val="0"/>
              </a:spcBef>
              <a:spcAft>
                <a:spcPts val="0"/>
              </a:spcAft>
              <a:buNone/>
            </a:pPr>
            <a:endParaRPr b="1">
              <a:solidFill>
                <a:srgbClr val="FFFFFF"/>
              </a:solidFill>
              <a:latin typeface="Maven Pro"/>
              <a:ea typeface="Maven Pro"/>
              <a:cs typeface="Maven Pro"/>
              <a:sym typeface="Maven Pro"/>
            </a:endParaRPr>
          </a:p>
          <a:p>
            <a:pPr marL="0" lvl="0" indent="0" algn="l" rtl="0">
              <a:spcBef>
                <a:spcPts val="0"/>
              </a:spcBef>
              <a:spcAft>
                <a:spcPts val="0"/>
              </a:spcAft>
              <a:buNone/>
            </a:pPr>
            <a:r>
              <a:rPr lang="en" b="1">
                <a:solidFill>
                  <a:srgbClr val="FFFFFF"/>
                </a:solidFill>
                <a:latin typeface="Maven Pro"/>
                <a:ea typeface="Maven Pro"/>
                <a:cs typeface="Maven Pro"/>
                <a:sym typeface="Maven Pro"/>
              </a:rPr>
              <a:t>Dropped Irregular Rows</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marL="0" lvl="0" indent="0" algn="l" rtl="0">
              <a:spcBef>
                <a:spcPts val="0"/>
              </a:spcBef>
              <a:spcAft>
                <a:spcPts val="0"/>
              </a:spcAft>
              <a:buNone/>
            </a:pPr>
            <a:r>
              <a:rPr lang="en">
                <a:solidFill>
                  <a:srgbClr val="FFFFFF"/>
                </a:solidFill>
                <a:latin typeface="Maven Pro"/>
                <a:ea typeface="Maven Pro"/>
                <a:cs typeface="Maven Pro"/>
                <a:sym typeface="Maven Pro"/>
              </a:rPr>
              <a:t>Removed rows with invalid ZIP codes for PR and VI.</a:t>
            </a:r>
            <a:endParaRPr>
              <a:solidFill>
                <a:srgbClr val="FFFFFF"/>
              </a:solidFill>
              <a:latin typeface="Maven Pro"/>
              <a:ea typeface="Maven Pro"/>
              <a:cs typeface="Maven Pro"/>
              <a:sym typeface="Maven Pro"/>
            </a:endParaRPr>
          </a:p>
          <a:p>
            <a:pPr marL="0" lvl="0" indent="0" algn="l" rtl="0">
              <a:spcBef>
                <a:spcPts val="0"/>
              </a:spcBef>
              <a:spcAft>
                <a:spcPts val="0"/>
              </a:spcAft>
              <a:buNone/>
            </a:pPr>
            <a:endParaRPr b="1">
              <a:solidFill>
                <a:srgbClr val="FFFFFF"/>
              </a:solidFill>
              <a:latin typeface="Maven Pro"/>
              <a:ea typeface="Maven Pro"/>
              <a:cs typeface="Maven Pro"/>
              <a:sym typeface="Maven Pro"/>
            </a:endParaRPr>
          </a:p>
          <a:p>
            <a:pPr marL="0" lvl="0" indent="0" algn="l" rtl="0">
              <a:spcBef>
                <a:spcPts val="0"/>
              </a:spcBef>
              <a:spcAft>
                <a:spcPts val="0"/>
              </a:spcAft>
              <a:buNone/>
            </a:pPr>
            <a:r>
              <a:rPr lang="en" b="1">
                <a:solidFill>
                  <a:srgbClr val="FFFFFF"/>
                </a:solidFill>
                <a:latin typeface="Maven Pro"/>
                <a:ea typeface="Maven Pro"/>
                <a:cs typeface="Maven Pro"/>
                <a:sym typeface="Maven Pro"/>
              </a:rPr>
              <a:t>Final Dataset</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marL="0" lvl="0" indent="0" algn="l" rtl="0">
              <a:spcBef>
                <a:spcPts val="0"/>
              </a:spcBef>
              <a:spcAft>
                <a:spcPts val="0"/>
              </a:spcAft>
              <a:buNone/>
            </a:pPr>
            <a:r>
              <a:rPr lang="en">
                <a:solidFill>
                  <a:srgbClr val="FFFFFF"/>
                </a:solidFill>
                <a:latin typeface="Maven Pro"/>
                <a:ea typeface="Maven Pro"/>
                <a:cs typeface="Maven Pro"/>
                <a:sym typeface="Maven Pro"/>
              </a:rPr>
              <a:t>The dataset in its cleaned state has </a:t>
            </a:r>
            <a:r>
              <a:rPr lang="en" b="1">
                <a:solidFill>
                  <a:srgbClr val="FFFFFF"/>
                </a:solidFill>
                <a:latin typeface="Maven Pro"/>
                <a:ea typeface="Maven Pro"/>
                <a:cs typeface="Maven Pro"/>
                <a:sym typeface="Maven Pro"/>
              </a:rPr>
              <a:t>7,400 rows</a:t>
            </a:r>
            <a:r>
              <a:rPr lang="en">
                <a:solidFill>
                  <a:srgbClr val="FFFFFF"/>
                </a:solidFill>
                <a:latin typeface="Maven Pro"/>
                <a:ea typeface="Maven Pro"/>
                <a:cs typeface="Maven Pro"/>
                <a:sym typeface="Maven Pro"/>
              </a:rPr>
              <a:t> and </a:t>
            </a:r>
            <a:r>
              <a:rPr lang="en" b="1">
                <a:solidFill>
                  <a:srgbClr val="FFFFFF"/>
                </a:solidFill>
                <a:latin typeface="Maven Pro"/>
                <a:ea typeface="Maven Pro"/>
                <a:cs typeface="Maven Pro"/>
                <a:sym typeface="Maven Pro"/>
              </a:rPr>
              <a:t>15 columns.</a:t>
            </a:r>
            <a:endParaRPr b="1">
              <a:solidFill>
                <a:srgbClr val="FFFFFF"/>
              </a:solidFill>
              <a:latin typeface="Maven Pro"/>
              <a:ea typeface="Maven Pro"/>
              <a:cs typeface="Maven Pro"/>
              <a:sym typeface="Maven Pro"/>
            </a:endParaRPr>
          </a:p>
          <a:p>
            <a:pPr marL="0" lvl="0" indent="0" algn="l" rtl="0">
              <a:spcBef>
                <a:spcPts val="0"/>
              </a:spcBef>
              <a:spcAft>
                <a:spcPts val="0"/>
              </a:spcAft>
              <a:buNone/>
            </a:pPr>
            <a:endParaRPr b="1">
              <a:solidFill>
                <a:srgbClr val="FFFFFF"/>
              </a:solidFill>
              <a:latin typeface="Maven Pro"/>
              <a:ea typeface="Maven Pro"/>
              <a:cs typeface="Maven Pro"/>
              <a:sym typeface="Maven Pro"/>
            </a:endParaRPr>
          </a:p>
          <a:p>
            <a:pPr marL="0" lvl="0" indent="0" algn="l" rtl="0">
              <a:spcBef>
                <a:spcPts val="0"/>
              </a:spcBef>
              <a:spcAft>
                <a:spcPts val="0"/>
              </a:spcAft>
              <a:buNone/>
            </a:pPr>
            <a:r>
              <a:rPr lang="en" b="1">
                <a:solidFill>
                  <a:srgbClr val="FFFFFF"/>
                </a:solidFill>
                <a:latin typeface="Maven Pro"/>
                <a:ea typeface="Maven Pro"/>
                <a:cs typeface="Maven Pro"/>
                <a:sym typeface="Maven Pro"/>
              </a:rPr>
              <a:t>Output</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marL="0" lvl="0" indent="0" algn="l" rtl="0">
              <a:spcBef>
                <a:spcPts val="0"/>
              </a:spcBef>
              <a:spcAft>
                <a:spcPts val="0"/>
              </a:spcAft>
              <a:buNone/>
            </a:pPr>
            <a:r>
              <a:rPr lang="en">
                <a:solidFill>
                  <a:srgbClr val="FFFFFF"/>
                </a:solidFill>
                <a:latin typeface="Maven Pro"/>
                <a:ea typeface="Maven Pro"/>
                <a:cs typeface="Maven Pro"/>
                <a:sym typeface="Maven Pro"/>
              </a:rPr>
              <a:t>The cleaned data was then exported to a CSV file.</a:t>
            </a:r>
            <a:endParaRPr>
              <a:solidFill>
                <a:srgbClr val="FFFFFF"/>
              </a:solidFill>
              <a:latin typeface="Maven Pro"/>
              <a:ea typeface="Maven Pro"/>
              <a:cs typeface="Maven Pro"/>
              <a:sym typeface="Maven Pro"/>
            </a:endParaRPr>
          </a:p>
          <a:p>
            <a:pPr marL="0" lvl="0" indent="0" algn="l" rtl="0">
              <a:spcBef>
                <a:spcPts val="0"/>
              </a:spcBef>
              <a:spcAft>
                <a:spcPts val="0"/>
              </a:spcAft>
              <a:buNone/>
            </a:pPr>
            <a:endParaRPr b="1">
              <a:solidFill>
                <a:schemeClr val="dk2"/>
              </a:solidFill>
              <a:latin typeface="Nunito"/>
              <a:ea typeface="Nunito"/>
              <a:cs typeface="Nunito"/>
              <a:sym typeface="Nunito"/>
            </a:endParaRPr>
          </a:p>
        </p:txBody>
      </p:sp>
      <p:sp>
        <p:nvSpPr>
          <p:cNvPr id="298" name="Google Shape;298;p16"/>
          <p:cNvSpPr txBox="1"/>
          <p:nvPr/>
        </p:nvSpPr>
        <p:spPr>
          <a:xfrm>
            <a:off x="416850" y="132400"/>
            <a:ext cx="8684400" cy="6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Data Cleaning: Part 2</a:t>
            </a:r>
            <a:endParaRPr sz="3600" b="1">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478500" y="297675"/>
            <a:ext cx="8362500" cy="1011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a:t>Within the United States, where is the highest population of government leased properties?</a:t>
            </a:r>
            <a:endParaRPr sz="2400"/>
          </a:p>
        </p:txBody>
      </p:sp>
      <p:sp>
        <p:nvSpPr>
          <p:cNvPr id="304" name="Google Shape;304;p17"/>
          <p:cNvSpPr txBox="1"/>
          <p:nvPr/>
        </p:nvSpPr>
        <p:spPr>
          <a:xfrm>
            <a:off x="547625" y="1556950"/>
            <a:ext cx="3648000" cy="2463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California is the most populated state in the US with </a:t>
            </a:r>
            <a:r>
              <a:rPr lang="en" sz="1600" b="1">
                <a:solidFill>
                  <a:schemeClr val="lt1"/>
                </a:solidFill>
                <a:latin typeface="Maven Pro"/>
                <a:ea typeface="Maven Pro"/>
                <a:cs typeface="Maven Pro"/>
                <a:sym typeface="Maven Pro"/>
              </a:rPr>
              <a:t>38.97 million people</a:t>
            </a:r>
            <a:endParaRPr sz="1600" b="1">
              <a:solidFill>
                <a:schemeClr val="lt1"/>
              </a:solidFill>
              <a:latin typeface="Maven Pro"/>
              <a:ea typeface="Maven Pro"/>
              <a:cs typeface="Maven Pro"/>
              <a:sym typeface="Maven Pro"/>
            </a:endParaRPr>
          </a:p>
          <a:p>
            <a:pPr marL="457200" lvl="0" indent="-330200" algn="l" rtl="0">
              <a:lnSpc>
                <a:spcPct val="115000"/>
              </a:lnSpc>
              <a:spcBef>
                <a:spcPts val="0"/>
              </a:spcBef>
              <a:spcAft>
                <a:spcPts val="0"/>
              </a:spcAft>
              <a:buClr>
                <a:schemeClr val="lt1"/>
              </a:buClr>
              <a:buSzPts val="1600"/>
              <a:buFont typeface="Maven Pro"/>
              <a:buChar char="●"/>
            </a:pPr>
            <a:r>
              <a:rPr lang="en" sz="1600" b="1">
                <a:solidFill>
                  <a:schemeClr val="lt1"/>
                </a:solidFill>
                <a:latin typeface="Maven Pro"/>
                <a:ea typeface="Maven Pro"/>
                <a:cs typeface="Maven Pro"/>
                <a:sym typeface="Maven Pro"/>
              </a:rPr>
              <a:t>CA has the highest population of government leased properties (10.7%) aside from Other (69.1%).</a:t>
            </a:r>
            <a:endParaRPr sz="1600" b="1">
              <a:solidFill>
                <a:schemeClr val="lt1"/>
              </a:solidFill>
              <a:latin typeface="Maven Pro"/>
              <a:ea typeface="Maven Pro"/>
              <a:cs typeface="Maven Pro"/>
              <a:sym typeface="Maven Pro"/>
            </a:endParaRPr>
          </a:p>
        </p:txBody>
      </p:sp>
      <p:pic>
        <p:nvPicPr>
          <p:cNvPr id="305" name="Google Shape;305;p17"/>
          <p:cNvPicPr preferRelativeResize="0"/>
          <p:nvPr/>
        </p:nvPicPr>
        <p:blipFill>
          <a:blip r:embed="rId3">
            <a:alphaModFix/>
          </a:blip>
          <a:stretch>
            <a:fillRect/>
          </a:stretch>
        </p:blipFill>
        <p:spPr>
          <a:xfrm>
            <a:off x="4530725" y="1614375"/>
            <a:ext cx="3920325" cy="294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904356" y="137813"/>
            <a:ext cx="10952707" cy="4867876"/>
          </a:xfrm>
          <a:prstGeom prst="rect">
            <a:avLst/>
          </a:prstGeom>
          <a:noFill/>
          <a:ln>
            <a:noFill/>
          </a:ln>
        </p:spPr>
      </p:pic>
      <p:pic>
        <p:nvPicPr>
          <p:cNvPr id="311" name="Google Shape;311;p18" descr="41,704 ZIP Codes - U.S. Postal Facts"/>
          <p:cNvPicPr preferRelativeResize="0"/>
          <p:nvPr/>
        </p:nvPicPr>
        <p:blipFill>
          <a:blip r:embed="rId4">
            <a:alphaModFix/>
          </a:blip>
          <a:stretch>
            <a:fillRect/>
          </a:stretch>
        </p:blipFill>
        <p:spPr>
          <a:xfrm>
            <a:off x="6300975" y="0"/>
            <a:ext cx="2843024" cy="174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19"/>
          <p:cNvSpPr txBox="1"/>
          <p:nvPr/>
        </p:nvSpPr>
        <p:spPr>
          <a:xfrm>
            <a:off x="457200" y="304800"/>
            <a:ext cx="86475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a:solidFill>
                  <a:schemeClr val="lt1"/>
                </a:solidFill>
              </a:rPr>
              <a:t>Is there any correlations between usable ft</a:t>
            </a:r>
            <a:r>
              <a:rPr lang="en" sz="2400" b="1" baseline="30000">
                <a:solidFill>
                  <a:schemeClr val="lt1"/>
                </a:solidFill>
              </a:rPr>
              <a:t>2</a:t>
            </a:r>
            <a:r>
              <a:rPr lang="en" sz="2400" b="1">
                <a:solidFill>
                  <a:schemeClr val="lt1"/>
                </a:solidFill>
              </a:rPr>
              <a:t> in a lease versus the rent amount requested?</a:t>
            </a:r>
            <a:endParaRPr sz="2400" b="1">
              <a:solidFill>
                <a:schemeClr val="lt1"/>
              </a:solidFill>
            </a:endParaRPr>
          </a:p>
          <a:p>
            <a:pPr marL="0" lvl="0" indent="0" algn="l" rtl="0">
              <a:lnSpc>
                <a:spcPct val="115000"/>
              </a:lnSpc>
              <a:spcBef>
                <a:spcPts val="0"/>
              </a:spcBef>
              <a:spcAft>
                <a:spcPts val="0"/>
              </a:spcAft>
              <a:buNone/>
            </a:pPr>
            <a:endParaRPr sz="1200"/>
          </a:p>
        </p:txBody>
      </p:sp>
      <p:sp>
        <p:nvSpPr>
          <p:cNvPr id="317" name="Google Shape;317;p19"/>
          <p:cNvSpPr txBox="1"/>
          <p:nvPr/>
        </p:nvSpPr>
        <p:spPr>
          <a:xfrm>
            <a:off x="5160150" y="1523700"/>
            <a:ext cx="3375300" cy="2180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Nunito"/>
              <a:buChar char="●"/>
            </a:pPr>
            <a:r>
              <a:rPr lang="en" sz="1600" b="1">
                <a:solidFill>
                  <a:schemeClr val="lt1"/>
                </a:solidFill>
                <a:latin typeface="Nunito"/>
                <a:ea typeface="Nunito"/>
                <a:cs typeface="Nunito"/>
                <a:sym typeface="Nunito"/>
              </a:rPr>
              <a:t>The R² value of 0.79 suggests a strong relationship between the two variables</a:t>
            </a:r>
            <a:r>
              <a:rPr lang="en" sz="1600">
                <a:solidFill>
                  <a:schemeClr val="lt1"/>
                </a:solidFill>
                <a:latin typeface="Nunito"/>
                <a:ea typeface="Nunito"/>
                <a:cs typeface="Nunito"/>
                <a:sym typeface="Nunito"/>
              </a:rPr>
              <a:t>.</a:t>
            </a:r>
            <a:endParaRPr sz="1600">
              <a:solidFill>
                <a:schemeClr val="lt1"/>
              </a:solidFill>
              <a:latin typeface="Nunito"/>
              <a:ea typeface="Nunito"/>
              <a:cs typeface="Nunito"/>
              <a:sym typeface="Nunito"/>
            </a:endParaRPr>
          </a:p>
        </p:txBody>
      </p:sp>
      <p:pic>
        <p:nvPicPr>
          <p:cNvPr id="318" name="Google Shape;318;p19"/>
          <p:cNvPicPr preferRelativeResize="0"/>
          <p:nvPr/>
        </p:nvPicPr>
        <p:blipFill>
          <a:blip r:embed="rId3">
            <a:alphaModFix/>
          </a:blip>
          <a:stretch>
            <a:fillRect/>
          </a:stretch>
        </p:blipFill>
        <p:spPr>
          <a:xfrm>
            <a:off x="572075" y="1494225"/>
            <a:ext cx="4253525" cy="3190150"/>
          </a:xfrm>
          <a:prstGeom prst="rect">
            <a:avLst/>
          </a:prstGeom>
          <a:noFill/>
          <a:ln>
            <a:noFill/>
          </a:ln>
          <a:effectLst>
            <a:outerShdw blurRad="57150" dist="19050" dir="5400000" algn="bl" rotWithShape="0">
              <a:schemeClr val="dk1">
                <a:alpha val="50000"/>
              </a:scheme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20"/>
          <p:cNvSpPr txBox="1">
            <a:spLocks noGrp="1"/>
          </p:cNvSpPr>
          <p:nvPr>
            <p:ph type="body" idx="1"/>
          </p:nvPr>
        </p:nvSpPr>
        <p:spPr>
          <a:xfrm>
            <a:off x="5278725" y="1465150"/>
            <a:ext cx="3198600" cy="2498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The R² value of 0.99 indicates an extremely strong relationship between Usable Square Footage and Rentable Square Footage</a:t>
            </a:r>
            <a:endParaRPr sz="1600"/>
          </a:p>
          <a:p>
            <a:pPr marL="457200" lvl="0" indent="-330200" algn="l" rtl="0">
              <a:spcBef>
                <a:spcPts val="0"/>
              </a:spcBef>
              <a:spcAft>
                <a:spcPts val="0"/>
              </a:spcAft>
              <a:buClr>
                <a:srgbClr val="FFFFFF"/>
              </a:buClr>
              <a:buSzPts val="1600"/>
              <a:buFont typeface="Arial"/>
              <a:buChar char="●"/>
            </a:pPr>
            <a:r>
              <a:rPr lang="en" sz="1600" b="1">
                <a:solidFill>
                  <a:srgbClr val="FFFFFF"/>
                </a:solidFill>
                <a:latin typeface="Arial"/>
                <a:ea typeface="Arial"/>
                <a:cs typeface="Arial"/>
                <a:sym typeface="Arial"/>
              </a:rPr>
              <a:t>Opportunity!</a:t>
            </a:r>
            <a:endParaRPr sz="1600">
              <a:solidFill>
                <a:srgbClr val="FFFFFF"/>
              </a:solidFill>
            </a:endParaRPr>
          </a:p>
        </p:txBody>
      </p:sp>
      <p:sp>
        <p:nvSpPr>
          <p:cNvPr id="324" name="Google Shape;324;p20"/>
          <p:cNvSpPr txBox="1">
            <a:spLocks noGrp="1"/>
          </p:cNvSpPr>
          <p:nvPr>
            <p:ph type="title"/>
          </p:nvPr>
        </p:nvSpPr>
        <p:spPr>
          <a:xfrm>
            <a:off x="483150" y="427425"/>
            <a:ext cx="8414400" cy="660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a:latin typeface="Arial"/>
                <a:ea typeface="Arial"/>
                <a:cs typeface="Arial"/>
                <a:sym typeface="Arial"/>
              </a:rPr>
              <a:t>Is there any correlations between usable ft</a:t>
            </a:r>
            <a:r>
              <a:rPr lang="en" sz="2400" baseline="30000">
                <a:latin typeface="Arial"/>
                <a:ea typeface="Arial"/>
                <a:cs typeface="Arial"/>
                <a:sym typeface="Arial"/>
              </a:rPr>
              <a:t>2</a:t>
            </a:r>
            <a:r>
              <a:rPr lang="en" sz="2400">
                <a:latin typeface="Arial"/>
                <a:ea typeface="Arial"/>
                <a:cs typeface="Arial"/>
                <a:sym typeface="Arial"/>
              </a:rPr>
              <a:t> in a lease versus rentable ft</a:t>
            </a:r>
            <a:r>
              <a:rPr lang="en" sz="2400" baseline="30000">
                <a:latin typeface="Arial"/>
                <a:ea typeface="Arial"/>
                <a:cs typeface="Arial"/>
                <a:sym typeface="Arial"/>
              </a:rPr>
              <a:t>2</a:t>
            </a:r>
            <a:r>
              <a:rPr lang="en" sz="2400">
                <a:latin typeface="Arial"/>
                <a:ea typeface="Arial"/>
                <a:cs typeface="Arial"/>
                <a:sym typeface="Arial"/>
              </a:rPr>
              <a:t> in a lease?</a:t>
            </a:r>
            <a:endParaRPr sz="2400">
              <a:latin typeface="Arial"/>
              <a:ea typeface="Arial"/>
              <a:cs typeface="Arial"/>
              <a:sym typeface="Arial"/>
            </a:endParaRPr>
          </a:p>
        </p:txBody>
      </p:sp>
      <p:pic>
        <p:nvPicPr>
          <p:cNvPr id="325" name="Google Shape;325;p20"/>
          <p:cNvPicPr preferRelativeResize="0"/>
          <p:nvPr/>
        </p:nvPicPr>
        <p:blipFill>
          <a:blip r:embed="rId3">
            <a:alphaModFix/>
          </a:blip>
          <a:stretch>
            <a:fillRect/>
          </a:stretch>
        </p:blipFill>
        <p:spPr>
          <a:xfrm>
            <a:off x="596525" y="1522075"/>
            <a:ext cx="4246925" cy="3185200"/>
          </a:xfrm>
          <a:prstGeom prst="rect">
            <a:avLst/>
          </a:prstGeom>
          <a:noFill/>
          <a:ln>
            <a:noFill/>
          </a:ln>
          <a:effectLst>
            <a:outerShdw blurRad="57150" dist="19050" dir="5400000" algn="bl" rotWithShape="0">
              <a:schemeClr val="accent1">
                <a:alpha val="5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29"/>
        <p:cNvGrpSpPr/>
        <p:nvPr/>
      </p:nvGrpSpPr>
      <p:grpSpPr>
        <a:xfrm>
          <a:off x="0" y="0"/>
          <a:ext cx="0" cy="0"/>
          <a:chOff x="0" y="0"/>
          <a:chExt cx="0" cy="0"/>
        </a:xfrm>
      </p:grpSpPr>
      <p:sp>
        <p:nvSpPr>
          <p:cNvPr id="330" name="Google Shape;330;p21"/>
          <p:cNvSpPr txBox="1">
            <a:spLocks noGrp="1"/>
          </p:cNvSpPr>
          <p:nvPr>
            <p:ph type="body" idx="4294967295"/>
          </p:nvPr>
        </p:nvSpPr>
        <p:spPr>
          <a:xfrm>
            <a:off x="5238475" y="1401425"/>
            <a:ext cx="3404700" cy="2840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aven Pro"/>
              <a:buChar char="●"/>
            </a:pPr>
            <a:r>
              <a:rPr lang="en" sz="1600" b="1">
                <a:solidFill>
                  <a:schemeClr val="lt1"/>
                </a:solidFill>
                <a:latin typeface="Maven Pro"/>
                <a:ea typeface="Maven Pro"/>
                <a:cs typeface="Maven Pro"/>
                <a:sym typeface="Maven Pro"/>
              </a:rPr>
              <a:t>The R² value of 0.09 indicates a very weak relationship between Surface Parking Spaces and Rent Amount.</a:t>
            </a:r>
            <a:r>
              <a:rPr lang="en" sz="1600">
                <a:solidFill>
                  <a:schemeClr val="lt1"/>
                </a:solidFill>
                <a:latin typeface="Maven Pro"/>
                <a:ea typeface="Maven Pro"/>
                <a:cs typeface="Maven Pro"/>
                <a:sym typeface="Maven Pro"/>
              </a:rPr>
              <a:t> </a:t>
            </a:r>
            <a:endParaRPr sz="1600">
              <a:solidFill>
                <a:schemeClr val="lt1"/>
              </a:solidFill>
              <a:latin typeface="Maven Pro"/>
              <a:ea typeface="Maven Pro"/>
              <a:cs typeface="Maven Pro"/>
              <a:sym typeface="Maven Pro"/>
            </a:endParaRPr>
          </a:p>
          <a:p>
            <a:pPr marL="457200" lvl="0" indent="-330200" algn="l" rtl="0">
              <a:spcBef>
                <a:spcPts val="0"/>
              </a:spcBef>
              <a:spcAft>
                <a:spcPts val="0"/>
              </a:spcAft>
              <a:buClr>
                <a:schemeClr val="lt1"/>
              </a:buClr>
              <a:buSzPts val="1600"/>
              <a:buFont typeface="Maven Pro"/>
              <a:buChar char="●"/>
            </a:pPr>
            <a:r>
              <a:rPr lang="en" sz="1600" b="1">
                <a:solidFill>
                  <a:schemeClr val="lt1"/>
                </a:solidFill>
                <a:latin typeface="Maven Pro"/>
                <a:ea typeface="Maven Pro"/>
                <a:cs typeface="Maven Pro"/>
                <a:sym typeface="Maven Pro"/>
              </a:rPr>
              <a:t>Outliers!</a:t>
            </a:r>
            <a:endParaRPr sz="1600" b="1">
              <a:solidFill>
                <a:schemeClr val="lt1"/>
              </a:solidFill>
              <a:latin typeface="Maven Pro"/>
              <a:ea typeface="Maven Pro"/>
              <a:cs typeface="Maven Pro"/>
              <a:sym typeface="Maven Pro"/>
            </a:endParaRPr>
          </a:p>
          <a:p>
            <a:pPr marL="457200" lvl="0" indent="-330200" algn="l" rtl="0">
              <a:spcBef>
                <a:spcPts val="0"/>
              </a:spcBef>
              <a:spcAft>
                <a:spcPts val="0"/>
              </a:spcAft>
              <a:buClr>
                <a:schemeClr val="lt1"/>
              </a:buClr>
              <a:buSzPts val="1600"/>
              <a:buFont typeface="Maven Pro"/>
              <a:buChar char="●"/>
            </a:pPr>
            <a:r>
              <a:rPr lang="en" sz="1600" b="1">
                <a:solidFill>
                  <a:schemeClr val="lt1"/>
                </a:solidFill>
                <a:latin typeface="Maven Pro"/>
                <a:ea typeface="Maven Pro"/>
                <a:cs typeface="Maven Pro"/>
                <a:sym typeface="Maven Pro"/>
              </a:rPr>
              <a:t>Opportunity!</a:t>
            </a:r>
            <a:r>
              <a:rPr lang="en" sz="1600">
                <a:solidFill>
                  <a:schemeClr val="lt1"/>
                </a:solidFill>
                <a:latin typeface="Maven Pro"/>
                <a:ea typeface="Maven Pro"/>
                <a:cs typeface="Maven Pro"/>
                <a:sym typeface="Maven Pro"/>
              </a:rPr>
              <a:t> </a:t>
            </a:r>
            <a:endParaRPr sz="1600">
              <a:solidFill>
                <a:schemeClr val="lt1"/>
              </a:solidFill>
              <a:latin typeface="Maven Pro"/>
              <a:ea typeface="Maven Pro"/>
              <a:cs typeface="Maven Pro"/>
              <a:sym typeface="Maven Pro"/>
            </a:endParaRPr>
          </a:p>
        </p:txBody>
      </p:sp>
      <p:sp>
        <p:nvSpPr>
          <p:cNvPr id="331" name="Google Shape;331;p21"/>
          <p:cNvSpPr txBox="1">
            <a:spLocks noGrp="1"/>
          </p:cNvSpPr>
          <p:nvPr>
            <p:ph type="title"/>
          </p:nvPr>
        </p:nvSpPr>
        <p:spPr>
          <a:xfrm>
            <a:off x="443125" y="488550"/>
            <a:ext cx="8217600" cy="9129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n" sz="2650"/>
              <a:t>What are the correlations, if any, between rent amount and surface parking spaces?</a:t>
            </a:r>
            <a:endParaRPr sz="2650">
              <a:highlight>
                <a:srgbClr val="FFF2CC"/>
              </a:highlight>
            </a:endParaRPr>
          </a:p>
          <a:p>
            <a:pPr marL="0" lvl="0" indent="0" algn="l" rtl="0">
              <a:lnSpc>
                <a:spcPct val="115000"/>
              </a:lnSpc>
              <a:spcBef>
                <a:spcPts val="0"/>
              </a:spcBef>
              <a:spcAft>
                <a:spcPts val="0"/>
              </a:spcAft>
              <a:buNone/>
            </a:pPr>
            <a:endParaRPr sz="1100" b="0">
              <a:solidFill>
                <a:srgbClr val="000000"/>
              </a:solidFill>
              <a:highlight>
                <a:srgbClr val="B6D7A8"/>
              </a:highlight>
              <a:latin typeface="Arial"/>
              <a:ea typeface="Arial"/>
              <a:cs typeface="Arial"/>
              <a:sym typeface="Arial"/>
            </a:endParaRPr>
          </a:p>
          <a:p>
            <a:pPr marL="0" lvl="0" indent="0" algn="l" rtl="0">
              <a:lnSpc>
                <a:spcPct val="115000"/>
              </a:lnSpc>
              <a:spcBef>
                <a:spcPts val="0"/>
              </a:spcBef>
              <a:spcAft>
                <a:spcPts val="0"/>
              </a:spcAft>
              <a:buNone/>
            </a:pPr>
            <a:endParaRPr sz="1100" b="0">
              <a:solidFill>
                <a:srgbClr val="000000"/>
              </a:solidFill>
              <a:latin typeface="Arial"/>
              <a:ea typeface="Arial"/>
              <a:cs typeface="Arial"/>
              <a:sym typeface="Arial"/>
            </a:endParaRPr>
          </a:p>
        </p:txBody>
      </p:sp>
      <p:pic>
        <p:nvPicPr>
          <p:cNvPr id="332" name="Google Shape;332;p21"/>
          <p:cNvPicPr preferRelativeResize="0"/>
          <p:nvPr/>
        </p:nvPicPr>
        <p:blipFill>
          <a:blip r:embed="rId3">
            <a:alphaModFix/>
          </a:blip>
          <a:stretch>
            <a:fillRect/>
          </a:stretch>
        </p:blipFill>
        <p:spPr>
          <a:xfrm>
            <a:off x="594383" y="1477650"/>
            <a:ext cx="4155018" cy="3116275"/>
          </a:xfrm>
          <a:prstGeom prst="rect">
            <a:avLst/>
          </a:prstGeom>
          <a:noFill/>
          <a:ln>
            <a:noFill/>
          </a:ln>
          <a:effectLst>
            <a:outerShdw blurRad="57150" dist="19050" dir="5400000" algn="bl" rotWithShape="0">
              <a:schemeClr val="dk1">
                <a:alpha val="50000"/>
              </a:schemeClr>
            </a:outerShdw>
          </a:effec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2814</Words>
  <Application>Microsoft Office PowerPoint</Application>
  <PresentationFormat>On-screen Show (16:9)</PresentationFormat>
  <Paragraphs>254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Nunito</vt:lpstr>
      <vt:lpstr>Maven Pro</vt:lpstr>
      <vt:lpstr>Times New Roman</vt:lpstr>
      <vt:lpstr>Open Sans</vt:lpstr>
      <vt:lpstr>Courier New</vt:lpstr>
      <vt:lpstr>Momentum</vt:lpstr>
      <vt:lpstr>Real Estate Across the United States (REXUS) Lease Data </vt:lpstr>
      <vt:lpstr>Our Objectives</vt:lpstr>
      <vt:lpstr>PowerPoint Presentation</vt:lpstr>
      <vt:lpstr>PowerPoint Presentation</vt:lpstr>
      <vt:lpstr>Within the United States, where is the highest population of government leased properties?</vt:lpstr>
      <vt:lpstr>PowerPoint Presentation</vt:lpstr>
      <vt:lpstr>PowerPoint Presentation</vt:lpstr>
      <vt:lpstr>Is there any correlations between usable ft2 in a lease versus rentable ft2 in a lease?</vt:lpstr>
      <vt:lpstr>What are the correlations, if any, between rent amount and surface parking spaces?  </vt:lpstr>
      <vt:lpstr>What is the distribution of parking space sizes? </vt:lpstr>
      <vt:lpstr>What are the distributions of the Zip Codes and the Lengths of leases?</vt:lpstr>
      <vt:lpstr>What are the correlations, if any, between rent amount and rentable ft2 of unit leased?</vt:lpstr>
      <vt:lpstr>What are the correlations, if any, between ZIP code and rent of unit leased?</vt:lpstr>
      <vt:lpstr>Our Objectives</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Allyson Godel</cp:lastModifiedBy>
  <cp:revision>1</cp:revision>
  <dcterms:modified xsi:type="dcterms:W3CDTF">2025-02-11T02:01:52Z</dcterms:modified>
</cp:coreProperties>
</file>