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78" r:id="rId3"/>
    <p:sldId id="279" r:id="rId4"/>
    <p:sldId id="256" r:id="rId5"/>
    <p:sldId id="257" r:id="rId6"/>
    <p:sldId id="258" r:id="rId7"/>
    <p:sldId id="259" r:id="rId8"/>
    <p:sldId id="261" r:id="rId9"/>
    <p:sldId id="262" r:id="rId10"/>
    <p:sldId id="263" r:id="rId11"/>
    <p:sldId id="293" r:id="rId12"/>
    <p:sldId id="264" r:id="rId13"/>
    <p:sldId id="299" r:id="rId14"/>
    <p:sldId id="300" r:id="rId15"/>
    <p:sldId id="301" r:id="rId16"/>
    <p:sldId id="302" r:id="rId17"/>
    <p:sldId id="298" r:id="rId18"/>
    <p:sldId id="296" r:id="rId19"/>
    <p:sldId id="297" r:id="rId20"/>
    <p:sldId id="285" r:id="rId21"/>
    <p:sldId id="290" r:id="rId22"/>
    <p:sldId id="286" r:id="rId23"/>
    <p:sldId id="287" r:id="rId24"/>
    <p:sldId id="288" r:id="rId25"/>
    <p:sldId id="289" r:id="rId26"/>
    <p:sldId id="294" r:id="rId27"/>
    <p:sldId id="283" r:id="rId28"/>
    <p:sldId id="284" r:id="rId29"/>
    <p:sldId id="295" r:id="rId30"/>
    <p:sldId id="280" r:id="rId31"/>
    <p:sldId id="281" r:id="rId32"/>
    <p:sldId id="282" r:id="rId33"/>
    <p:sldId id="266" r:id="rId34"/>
    <p:sldId id="273" r:id="rId35"/>
    <p:sldId id="274" r:id="rId36"/>
    <p:sldId id="275" r:id="rId37"/>
    <p:sldId id="276" r:id="rId38"/>
    <p:sldId id="272" r:id="rId39"/>
    <p:sldId id="265" r:id="rId40"/>
    <p:sldId id="267" r:id="rId41"/>
    <p:sldId id="268" r:id="rId42"/>
    <p:sldId id="269" r:id="rId43"/>
    <p:sldId id="270" r:id="rId44"/>
    <p:sldId id="292" r:id="rId45"/>
    <p:sldId id="271" r:id="rId46"/>
    <p:sldId id="29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15905E-32B9-4CD7-A336-111B39FE6CCE}"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57A761EC-BA66-4B6A-8FA2-9FCC1AE247D7}">
      <dgm:prSet phldrT="[Text]"/>
      <dgm:spPr/>
      <dgm:t>
        <a:bodyPr/>
        <a:lstStyle/>
        <a:p>
          <a:r>
            <a:rPr lang="en-US" dirty="0" smtClean="0"/>
            <a:t>Extract, Transform &amp; Load (ETL)</a:t>
          </a:r>
          <a:endParaRPr lang="en-US" dirty="0"/>
        </a:p>
      </dgm:t>
    </dgm:pt>
    <dgm:pt modelId="{FF381607-1C4F-4E2C-B614-07B8F37CB232}" type="parTrans" cxnId="{F947C352-E110-42F7-A5E2-23DD3CF9D876}">
      <dgm:prSet/>
      <dgm:spPr/>
      <dgm:t>
        <a:bodyPr/>
        <a:lstStyle/>
        <a:p>
          <a:endParaRPr lang="en-US"/>
        </a:p>
      </dgm:t>
    </dgm:pt>
    <dgm:pt modelId="{59F11BBD-F9EC-47BD-9B2C-7498FB4AAE39}" type="sibTrans" cxnId="{F947C352-E110-42F7-A5E2-23DD3CF9D876}">
      <dgm:prSet/>
      <dgm:spPr/>
      <dgm:t>
        <a:bodyPr/>
        <a:lstStyle/>
        <a:p>
          <a:endParaRPr lang="en-US"/>
        </a:p>
      </dgm:t>
    </dgm:pt>
    <dgm:pt modelId="{4B09A1A1-2719-4C38-8DEB-1A96A6BBF526}">
      <dgm:prSet phldrT="[Text]"/>
      <dgm:spPr/>
      <dgm:t>
        <a:bodyPr/>
        <a:lstStyle/>
        <a:p>
          <a:r>
            <a:rPr lang="en-US" dirty="0" smtClean="0"/>
            <a:t>Epic</a:t>
          </a:r>
          <a:endParaRPr lang="en-US" dirty="0"/>
        </a:p>
      </dgm:t>
    </dgm:pt>
    <dgm:pt modelId="{7E7F7633-0F9D-4863-9095-947909860602}" type="parTrans" cxnId="{1A180C47-8AC6-4BE2-83A9-51A0E8B3B1F2}">
      <dgm:prSet/>
      <dgm:spPr/>
      <dgm:t>
        <a:bodyPr/>
        <a:lstStyle/>
        <a:p>
          <a:endParaRPr lang="en-US"/>
        </a:p>
      </dgm:t>
    </dgm:pt>
    <dgm:pt modelId="{A28262A1-9A21-46EB-BCBD-E52DCB6DC8AD}" type="sibTrans" cxnId="{1A180C47-8AC6-4BE2-83A9-51A0E8B3B1F2}">
      <dgm:prSet/>
      <dgm:spPr/>
      <dgm:t>
        <a:bodyPr/>
        <a:lstStyle/>
        <a:p>
          <a:endParaRPr lang="en-US"/>
        </a:p>
      </dgm:t>
    </dgm:pt>
    <dgm:pt modelId="{D387B329-0DB5-4619-878F-2E1829B61227}">
      <dgm:prSet phldrT="[Text]"/>
      <dgm:spPr/>
      <dgm:t>
        <a:bodyPr/>
        <a:lstStyle/>
        <a:p>
          <a:r>
            <a:rPr lang="en-US" dirty="0" smtClean="0"/>
            <a:t>Billing</a:t>
          </a:r>
          <a:endParaRPr lang="en-US" dirty="0"/>
        </a:p>
      </dgm:t>
    </dgm:pt>
    <dgm:pt modelId="{8E526316-7B33-479C-AD2F-E89CF3BAC1E8}" type="parTrans" cxnId="{04916C4A-424A-4837-92BA-1812B8CD7505}">
      <dgm:prSet/>
      <dgm:spPr/>
      <dgm:t>
        <a:bodyPr/>
        <a:lstStyle/>
        <a:p>
          <a:endParaRPr lang="en-US"/>
        </a:p>
      </dgm:t>
    </dgm:pt>
    <dgm:pt modelId="{1304AC00-73E5-4499-B815-91288F560CBF}" type="sibTrans" cxnId="{04916C4A-424A-4837-92BA-1812B8CD7505}">
      <dgm:prSet/>
      <dgm:spPr/>
      <dgm:t>
        <a:bodyPr/>
        <a:lstStyle/>
        <a:p>
          <a:endParaRPr lang="en-US"/>
        </a:p>
      </dgm:t>
    </dgm:pt>
    <dgm:pt modelId="{A4BF062B-B058-4D46-B2CC-346EA1A450F1}">
      <dgm:prSet phldrT="[Text]"/>
      <dgm:spPr/>
      <dgm:t>
        <a:bodyPr/>
        <a:lstStyle/>
        <a:p>
          <a:r>
            <a:rPr lang="en-US" dirty="0" smtClean="0"/>
            <a:t>Anesthesia</a:t>
          </a:r>
          <a:endParaRPr lang="en-US" dirty="0"/>
        </a:p>
      </dgm:t>
    </dgm:pt>
    <dgm:pt modelId="{4FD9A7BB-399B-46CD-A99A-C9D781FBF70A}" type="parTrans" cxnId="{3EB599E0-7055-4618-AC04-4E830AF606BB}">
      <dgm:prSet/>
      <dgm:spPr/>
      <dgm:t>
        <a:bodyPr/>
        <a:lstStyle/>
        <a:p>
          <a:endParaRPr lang="en-US"/>
        </a:p>
      </dgm:t>
    </dgm:pt>
    <dgm:pt modelId="{E9A6096F-1DCC-425B-9C70-11ACF881487E}" type="sibTrans" cxnId="{3EB599E0-7055-4618-AC04-4E830AF606BB}">
      <dgm:prSet/>
      <dgm:spPr/>
      <dgm:t>
        <a:bodyPr/>
        <a:lstStyle/>
        <a:p>
          <a:endParaRPr lang="en-US"/>
        </a:p>
      </dgm:t>
    </dgm:pt>
    <dgm:pt modelId="{63A0BBDC-3F70-45F4-A266-262D4C0CA0BF}">
      <dgm:prSet phldrT="[Text]"/>
      <dgm:spPr/>
      <dgm:t>
        <a:bodyPr/>
        <a:lstStyle/>
        <a:p>
          <a:r>
            <a:rPr lang="en-US" dirty="0" smtClean="0"/>
            <a:t>KP (PROs)</a:t>
          </a:r>
          <a:endParaRPr lang="en-US" dirty="0"/>
        </a:p>
      </dgm:t>
    </dgm:pt>
    <dgm:pt modelId="{5468839E-BAB1-443A-AAAC-AF600A3ED7DF}" type="parTrans" cxnId="{0FB489D1-A59A-4312-A349-109206ECB4A1}">
      <dgm:prSet/>
      <dgm:spPr/>
      <dgm:t>
        <a:bodyPr/>
        <a:lstStyle/>
        <a:p>
          <a:endParaRPr lang="en-US"/>
        </a:p>
      </dgm:t>
    </dgm:pt>
    <dgm:pt modelId="{DBFD9988-B499-44A6-818F-C6E2B6094DB7}" type="sibTrans" cxnId="{0FB489D1-A59A-4312-A349-109206ECB4A1}">
      <dgm:prSet/>
      <dgm:spPr/>
      <dgm:t>
        <a:bodyPr/>
        <a:lstStyle/>
        <a:p>
          <a:endParaRPr lang="en-US"/>
        </a:p>
      </dgm:t>
    </dgm:pt>
    <dgm:pt modelId="{E591B698-8469-484F-9CF0-79F8245253E5}">
      <dgm:prSet phldrT="[Text]"/>
      <dgm:spPr/>
      <dgm:t>
        <a:bodyPr/>
        <a:lstStyle/>
        <a:p>
          <a:r>
            <a:rPr lang="en-US" dirty="0" smtClean="0"/>
            <a:t>Non-Clinical </a:t>
          </a:r>
          <a:br>
            <a:rPr lang="en-US" dirty="0" smtClean="0"/>
          </a:br>
          <a:r>
            <a:rPr lang="en-US" dirty="0" smtClean="0"/>
            <a:t>(e.g. Death data)</a:t>
          </a:r>
          <a:endParaRPr lang="en-US" dirty="0"/>
        </a:p>
      </dgm:t>
    </dgm:pt>
    <dgm:pt modelId="{956F9CDB-F8C3-4B0F-88E5-6F92560B5BF5}" type="parTrans" cxnId="{FCA330AE-126B-4691-A52D-17348D8B2F53}">
      <dgm:prSet/>
      <dgm:spPr/>
      <dgm:t>
        <a:bodyPr/>
        <a:lstStyle/>
        <a:p>
          <a:endParaRPr lang="en-US"/>
        </a:p>
      </dgm:t>
    </dgm:pt>
    <dgm:pt modelId="{7D3FB3F3-4969-4D9E-97AD-A886EDB6C0BB}" type="sibTrans" cxnId="{FCA330AE-126B-4691-A52D-17348D8B2F53}">
      <dgm:prSet/>
      <dgm:spPr/>
      <dgm:t>
        <a:bodyPr/>
        <a:lstStyle/>
        <a:p>
          <a:endParaRPr lang="en-US"/>
        </a:p>
      </dgm:t>
    </dgm:pt>
    <dgm:pt modelId="{26DA238F-AA68-47F5-B816-31BA0DFDAEAD}">
      <dgm:prSet phldrT="[Text]"/>
      <dgm:spPr/>
      <dgm:t>
        <a:bodyPr/>
        <a:lstStyle/>
        <a:p>
          <a:endParaRPr lang="en-US" dirty="0"/>
        </a:p>
      </dgm:t>
    </dgm:pt>
    <dgm:pt modelId="{003C5AF8-63D9-47F9-86A4-A5E5B3E994E3}" type="parTrans" cxnId="{F125C985-E21F-4548-99B3-6D7C55F78B18}">
      <dgm:prSet/>
      <dgm:spPr/>
      <dgm:t>
        <a:bodyPr/>
        <a:lstStyle/>
        <a:p>
          <a:endParaRPr lang="en-US"/>
        </a:p>
      </dgm:t>
    </dgm:pt>
    <dgm:pt modelId="{8A6BFF86-3084-4A65-9088-3624CF5D58A6}" type="sibTrans" cxnId="{F125C985-E21F-4548-99B3-6D7C55F78B18}">
      <dgm:prSet/>
      <dgm:spPr/>
      <dgm:t>
        <a:bodyPr/>
        <a:lstStyle/>
        <a:p>
          <a:endParaRPr lang="en-US"/>
        </a:p>
      </dgm:t>
    </dgm:pt>
    <dgm:pt modelId="{A97D23FA-770D-4980-AE79-B53ED0F8603D}" type="pres">
      <dgm:prSet presAssocID="{7215905E-32B9-4CD7-A336-111B39FE6CCE}" presName="Name0" presStyleCnt="0">
        <dgm:presLayoutVars>
          <dgm:chMax/>
          <dgm:chPref val="1"/>
          <dgm:dir/>
          <dgm:animOne val="branch"/>
          <dgm:animLvl val="lvl"/>
          <dgm:resizeHandles/>
        </dgm:presLayoutVars>
      </dgm:prSet>
      <dgm:spPr/>
      <dgm:t>
        <a:bodyPr/>
        <a:lstStyle/>
        <a:p>
          <a:endParaRPr lang="en-US"/>
        </a:p>
      </dgm:t>
    </dgm:pt>
    <dgm:pt modelId="{C341E069-E610-4C87-B249-5E2ADE123DDC}" type="pres">
      <dgm:prSet presAssocID="{57A761EC-BA66-4B6A-8FA2-9FCC1AE247D7}" presName="composite" presStyleCnt="0"/>
      <dgm:spPr/>
    </dgm:pt>
    <dgm:pt modelId="{59F6AC56-669D-4C6B-AAFB-6D43EBB1CEF6}" type="pres">
      <dgm:prSet presAssocID="{57A761EC-BA66-4B6A-8FA2-9FCC1AE247D7}" presName="ParentAccent1" presStyleLbl="alignNode1" presStyleIdx="0" presStyleCnt="51"/>
      <dgm:spPr/>
    </dgm:pt>
    <dgm:pt modelId="{2FA3E351-31B7-48D2-A33A-AA2AC62A9309}" type="pres">
      <dgm:prSet presAssocID="{57A761EC-BA66-4B6A-8FA2-9FCC1AE247D7}" presName="ParentAccent2" presStyleLbl="alignNode1" presStyleIdx="1" presStyleCnt="51"/>
      <dgm:spPr/>
    </dgm:pt>
    <dgm:pt modelId="{F6D203EC-6A7A-4BCF-A410-B1E1FBC89225}" type="pres">
      <dgm:prSet presAssocID="{57A761EC-BA66-4B6A-8FA2-9FCC1AE247D7}" presName="ParentAccent3" presStyleLbl="alignNode1" presStyleIdx="2" presStyleCnt="51"/>
      <dgm:spPr/>
    </dgm:pt>
    <dgm:pt modelId="{52420400-FE56-4960-A573-DC36EB834FF5}" type="pres">
      <dgm:prSet presAssocID="{57A761EC-BA66-4B6A-8FA2-9FCC1AE247D7}" presName="ParentAccent4" presStyleLbl="alignNode1" presStyleIdx="3" presStyleCnt="51"/>
      <dgm:spPr/>
    </dgm:pt>
    <dgm:pt modelId="{F36436B6-EF5D-453D-82A0-9C187E0F44B7}" type="pres">
      <dgm:prSet presAssocID="{57A761EC-BA66-4B6A-8FA2-9FCC1AE247D7}" presName="ParentAccent5" presStyleLbl="alignNode1" presStyleIdx="4" presStyleCnt="51"/>
      <dgm:spPr/>
    </dgm:pt>
    <dgm:pt modelId="{73F27528-F151-4CFA-873E-A455FDBE6875}" type="pres">
      <dgm:prSet presAssocID="{57A761EC-BA66-4B6A-8FA2-9FCC1AE247D7}" presName="ParentAccent6" presStyleLbl="alignNode1" presStyleIdx="5" presStyleCnt="51"/>
      <dgm:spPr/>
    </dgm:pt>
    <dgm:pt modelId="{3F9E15DB-01A4-4603-93F6-AD31F33BDD4E}" type="pres">
      <dgm:prSet presAssocID="{57A761EC-BA66-4B6A-8FA2-9FCC1AE247D7}" presName="ParentAccent7" presStyleLbl="alignNode1" presStyleIdx="6" presStyleCnt="51"/>
      <dgm:spPr/>
    </dgm:pt>
    <dgm:pt modelId="{30223B40-6327-42A3-9204-9A7224478FFB}" type="pres">
      <dgm:prSet presAssocID="{57A761EC-BA66-4B6A-8FA2-9FCC1AE247D7}" presName="ParentAccent8" presStyleLbl="alignNode1" presStyleIdx="7" presStyleCnt="51"/>
      <dgm:spPr/>
    </dgm:pt>
    <dgm:pt modelId="{88F892A4-F91B-49A3-AF55-4452D1E521DA}" type="pres">
      <dgm:prSet presAssocID="{57A761EC-BA66-4B6A-8FA2-9FCC1AE247D7}" presName="ParentAccent9" presStyleLbl="alignNode1" presStyleIdx="8" presStyleCnt="51"/>
      <dgm:spPr/>
    </dgm:pt>
    <dgm:pt modelId="{CD2C73FA-5914-4821-9F1C-A677902B4D41}" type="pres">
      <dgm:prSet presAssocID="{57A761EC-BA66-4B6A-8FA2-9FCC1AE247D7}" presName="ParentAccent10" presStyleLbl="alignNode1" presStyleIdx="9" presStyleCnt="51"/>
      <dgm:spPr/>
    </dgm:pt>
    <dgm:pt modelId="{8767BC23-6665-46B8-9FFD-041A17A3BCCB}" type="pres">
      <dgm:prSet presAssocID="{57A761EC-BA66-4B6A-8FA2-9FCC1AE247D7}" presName="Parent" presStyleLbl="alignNode1" presStyleIdx="10" presStyleCnt="51">
        <dgm:presLayoutVars>
          <dgm:chMax val="5"/>
          <dgm:chPref val="3"/>
          <dgm:bulletEnabled val="1"/>
        </dgm:presLayoutVars>
      </dgm:prSet>
      <dgm:spPr/>
      <dgm:t>
        <a:bodyPr/>
        <a:lstStyle/>
        <a:p>
          <a:endParaRPr lang="en-US"/>
        </a:p>
      </dgm:t>
    </dgm:pt>
    <dgm:pt modelId="{C0952518-F716-4F09-9B80-DD6BBEA5C2EA}" type="pres">
      <dgm:prSet presAssocID="{4B09A1A1-2719-4C38-8DEB-1A96A6BBF526}" presName="Child1Accent1" presStyleLbl="alignNode1" presStyleIdx="11" presStyleCnt="51"/>
      <dgm:spPr/>
    </dgm:pt>
    <dgm:pt modelId="{13C10527-1B73-42BE-B5A9-E2577BD145B0}" type="pres">
      <dgm:prSet presAssocID="{4B09A1A1-2719-4C38-8DEB-1A96A6BBF526}" presName="Child1Accent2" presStyleLbl="alignNode1" presStyleIdx="12" presStyleCnt="51"/>
      <dgm:spPr/>
    </dgm:pt>
    <dgm:pt modelId="{757711B1-C909-400F-A68A-1274EFFD1ACF}" type="pres">
      <dgm:prSet presAssocID="{4B09A1A1-2719-4C38-8DEB-1A96A6BBF526}" presName="Child1Accent3" presStyleLbl="alignNode1" presStyleIdx="13" presStyleCnt="51"/>
      <dgm:spPr/>
    </dgm:pt>
    <dgm:pt modelId="{14C4DB34-66B6-4D67-883C-A2DA83FFB79D}" type="pres">
      <dgm:prSet presAssocID="{4B09A1A1-2719-4C38-8DEB-1A96A6BBF526}" presName="Child1Accent4" presStyleLbl="alignNode1" presStyleIdx="14" presStyleCnt="51"/>
      <dgm:spPr/>
    </dgm:pt>
    <dgm:pt modelId="{CBDE07C2-924F-41CB-AF62-824F1419712B}" type="pres">
      <dgm:prSet presAssocID="{4B09A1A1-2719-4C38-8DEB-1A96A6BBF526}" presName="Child1Accent5" presStyleLbl="alignNode1" presStyleIdx="15" presStyleCnt="51"/>
      <dgm:spPr/>
    </dgm:pt>
    <dgm:pt modelId="{A60D53E9-8C06-4ED9-803F-F7D1F2ADF70F}" type="pres">
      <dgm:prSet presAssocID="{4B09A1A1-2719-4C38-8DEB-1A96A6BBF526}" presName="Child1Accent6" presStyleLbl="alignNode1" presStyleIdx="16" presStyleCnt="51"/>
      <dgm:spPr/>
    </dgm:pt>
    <dgm:pt modelId="{46D2B0F0-2AA2-4BCD-872C-1B6DC89EA3D3}" type="pres">
      <dgm:prSet presAssocID="{4B09A1A1-2719-4C38-8DEB-1A96A6BBF526}" presName="Child1Accent7" presStyleLbl="alignNode1" presStyleIdx="17" presStyleCnt="51"/>
      <dgm:spPr/>
    </dgm:pt>
    <dgm:pt modelId="{09331733-2599-4B7D-9BD0-6A4FDE17A3EC}" type="pres">
      <dgm:prSet presAssocID="{4B09A1A1-2719-4C38-8DEB-1A96A6BBF526}" presName="Child1Accent8" presStyleLbl="alignNode1" presStyleIdx="18" presStyleCnt="51"/>
      <dgm:spPr/>
    </dgm:pt>
    <dgm:pt modelId="{88A81AC7-F78A-4EC6-81A0-F70D7B445305}" type="pres">
      <dgm:prSet presAssocID="{4B09A1A1-2719-4C38-8DEB-1A96A6BBF526}" presName="Child1Accent9" presStyleLbl="alignNode1" presStyleIdx="19" presStyleCnt="51"/>
      <dgm:spPr/>
    </dgm:pt>
    <dgm:pt modelId="{786E44CE-9098-4E26-BA70-4A8AEAF2B428}" type="pres">
      <dgm:prSet presAssocID="{4B09A1A1-2719-4C38-8DEB-1A96A6BBF526}" presName="Child1" presStyleLbl="revTx" presStyleIdx="0" presStyleCnt="5">
        <dgm:presLayoutVars>
          <dgm:chMax/>
          <dgm:chPref val="0"/>
          <dgm:bulletEnabled val="1"/>
        </dgm:presLayoutVars>
      </dgm:prSet>
      <dgm:spPr/>
      <dgm:t>
        <a:bodyPr/>
        <a:lstStyle/>
        <a:p>
          <a:endParaRPr lang="en-US"/>
        </a:p>
      </dgm:t>
    </dgm:pt>
    <dgm:pt modelId="{AC2CBCD7-AD5B-44A7-A24B-EBDD2CA97057}" type="pres">
      <dgm:prSet presAssocID="{D387B329-0DB5-4619-878F-2E1829B61227}" presName="Child2Accent1" presStyleLbl="alignNode1" presStyleIdx="20" presStyleCnt="51"/>
      <dgm:spPr/>
    </dgm:pt>
    <dgm:pt modelId="{4E625B18-E22C-46F9-860C-29AB86DDDAAF}" type="pres">
      <dgm:prSet presAssocID="{D387B329-0DB5-4619-878F-2E1829B61227}" presName="Child2Accent2" presStyleLbl="alignNode1" presStyleIdx="21" presStyleCnt="51"/>
      <dgm:spPr/>
    </dgm:pt>
    <dgm:pt modelId="{536C6354-39C7-4E9A-9152-901658C06455}" type="pres">
      <dgm:prSet presAssocID="{D387B329-0DB5-4619-878F-2E1829B61227}" presName="Child2Accent3" presStyleLbl="alignNode1" presStyleIdx="22" presStyleCnt="51"/>
      <dgm:spPr/>
    </dgm:pt>
    <dgm:pt modelId="{3C183BDE-3775-4021-A350-90A52521046B}" type="pres">
      <dgm:prSet presAssocID="{D387B329-0DB5-4619-878F-2E1829B61227}" presName="Child2Accent4" presStyleLbl="alignNode1" presStyleIdx="23" presStyleCnt="51"/>
      <dgm:spPr/>
    </dgm:pt>
    <dgm:pt modelId="{CCFB36C0-8C2C-42EA-96D3-1C8795E65F0B}" type="pres">
      <dgm:prSet presAssocID="{D387B329-0DB5-4619-878F-2E1829B61227}" presName="Child2Accent5" presStyleLbl="alignNode1" presStyleIdx="24" presStyleCnt="51"/>
      <dgm:spPr/>
    </dgm:pt>
    <dgm:pt modelId="{D27DA22B-4A33-45E6-925E-058DFC36124A}" type="pres">
      <dgm:prSet presAssocID="{D387B329-0DB5-4619-878F-2E1829B61227}" presName="Child2Accent6" presStyleLbl="alignNode1" presStyleIdx="25" presStyleCnt="51"/>
      <dgm:spPr/>
    </dgm:pt>
    <dgm:pt modelId="{099C5A65-647A-4A42-9288-B6A53ADEBD2E}" type="pres">
      <dgm:prSet presAssocID="{D387B329-0DB5-4619-878F-2E1829B61227}" presName="Child2Accent7" presStyleLbl="alignNode1" presStyleIdx="26" presStyleCnt="51"/>
      <dgm:spPr/>
    </dgm:pt>
    <dgm:pt modelId="{EEA48312-B0F1-4F4C-A810-3E0F73134CEB}" type="pres">
      <dgm:prSet presAssocID="{D387B329-0DB5-4619-878F-2E1829B61227}" presName="Child2" presStyleLbl="revTx" presStyleIdx="1" presStyleCnt="5">
        <dgm:presLayoutVars>
          <dgm:chMax/>
          <dgm:chPref val="0"/>
          <dgm:bulletEnabled val="1"/>
        </dgm:presLayoutVars>
      </dgm:prSet>
      <dgm:spPr/>
      <dgm:t>
        <a:bodyPr/>
        <a:lstStyle/>
        <a:p>
          <a:endParaRPr lang="en-US"/>
        </a:p>
      </dgm:t>
    </dgm:pt>
    <dgm:pt modelId="{6570E2D3-9F00-4C4F-A0A0-E00232A71375}" type="pres">
      <dgm:prSet presAssocID="{A4BF062B-B058-4D46-B2CC-346EA1A450F1}" presName="Child3Accent1" presStyleLbl="alignNode1" presStyleIdx="27" presStyleCnt="51"/>
      <dgm:spPr/>
    </dgm:pt>
    <dgm:pt modelId="{8364DBCD-EA9C-4ED1-8935-80E5FF058D5E}" type="pres">
      <dgm:prSet presAssocID="{A4BF062B-B058-4D46-B2CC-346EA1A450F1}" presName="Child3Accent2" presStyleLbl="alignNode1" presStyleIdx="28" presStyleCnt="51"/>
      <dgm:spPr/>
    </dgm:pt>
    <dgm:pt modelId="{C34B134D-7925-4203-837E-24389CA98DF8}" type="pres">
      <dgm:prSet presAssocID="{A4BF062B-B058-4D46-B2CC-346EA1A450F1}" presName="Child3Accent3" presStyleLbl="alignNode1" presStyleIdx="29" presStyleCnt="51"/>
      <dgm:spPr/>
    </dgm:pt>
    <dgm:pt modelId="{108906A7-10C2-4700-A3EC-63E7BDD6F227}" type="pres">
      <dgm:prSet presAssocID="{A4BF062B-B058-4D46-B2CC-346EA1A450F1}" presName="Child3Accent4" presStyleLbl="alignNode1" presStyleIdx="30" presStyleCnt="51"/>
      <dgm:spPr/>
    </dgm:pt>
    <dgm:pt modelId="{2AED2A56-08FA-4974-BFCB-B3F527BCAFA9}" type="pres">
      <dgm:prSet presAssocID="{A4BF062B-B058-4D46-B2CC-346EA1A450F1}" presName="Child3Accent5" presStyleLbl="alignNode1" presStyleIdx="31" presStyleCnt="51"/>
      <dgm:spPr/>
    </dgm:pt>
    <dgm:pt modelId="{B167AE36-431F-47AD-8EBA-F03ED45845A1}" type="pres">
      <dgm:prSet presAssocID="{A4BF062B-B058-4D46-B2CC-346EA1A450F1}" presName="Child3Accent6" presStyleLbl="alignNode1" presStyleIdx="32" presStyleCnt="51"/>
      <dgm:spPr/>
    </dgm:pt>
    <dgm:pt modelId="{D45E107A-7F41-406D-91D9-99F732C56AD0}" type="pres">
      <dgm:prSet presAssocID="{A4BF062B-B058-4D46-B2CC-346EA1A450F1}" presName="Child3Accent7" presStyleLbl="alignNode1" presStyleIdx="33" presStyleCnt="51"/>
      <dgm:spPr/>
    </dgm:pt>
    <dgm:pt modelId="{28242252-2CCD-4444-9823-41A1F16FEA12}" type="pres">
      <dgm:prSet presAssocID="{A4BF062B-B058-4D46-B2CC-346EA1A450F1}" presName="Child3" presStyleLbl="revTx" presStyleIdx="2" presStyleCnt="5">
        <dgm:presLayoutVars>
          <dgm:chMax/>
          <dgm:chPref val="0"/>
          <dgm:bulletEnabled val="1"/>
        </dgm:presLayoutVars>
      </dgm:prSet>
      <dgm:spPr/>
      <dgm:t>
        <a:bodyPr/>
        <a:lstStyle/>
        <a:p>
          <a:endParaRPr lang="en-US"/>
        </a:p>
      </dgm:t>
    </dgm:pt>
    <dgm:pt modelId="{F6A9DF57-2F3A-4AC7-AC88-F6981A3EFA4A}" type="pres">
      <dgm:prSet presAssocID="{63A0BBDC-3F70-45F4-A266-262D4C0CA0BF}" presName="Child4Accent1" presStyleLbl="alignNode1" presStyleIdx="34" presStyleCnt="51"/>
      <dgm:spPr/>
    </dgm:pt>
    <dgm:pt modelId="{791D0AA5-6D90-4DB6-B87D-5ED862506B4F}" type="pres">
      <dgm:prSet presAssocID="{63A0BBDC-3F70-45F4-A266-262D4C0CA0BF}" presName="Child4Accent2" presStyleLbl="alignNode1" presStyleIdx="35" presStyleCnt="51"/>
      <dgm:spPr/>
    </dgm:pt>
    <dgm:pt modelId="{401B07F4-AAAE-49CD-B362-D2331E8C2F20}" type="pres">
      <dgm:prSet presAssocID="{63A0BBDC-3F70-45F4-A266-262D4C0CA0BF}" presName="Child4Accent3" presStyleLbl="alignNode1" presStyleIdx="36" presStyleCnt="51"/>
      <dgm:spPr/>
    </dgm:pt>
    <dgm:pt modelId="{9056BCC4-45B2-406A-BF87-AB3820DE88B2}" type="pres">
      <dgm:prSet presAssocID="{63A0BBDC-3F70-45F4-A266-262D4C0CA0BF}" presName="Child4Accent4" presStyleLbl="alignNode1" presStyleIdx="37" presStyleCnt="51"/>
      <dgm:spPr/>
    </dgm:pt>
    <dgm:pt modelId="{78244FFC-95DD-4DEA-9EB1-98EB00E1BED7}" type="pres">
      <dgm:prSet presAssocID="{63A0BBDC-3F70-45F4-A266-262D4C0CA0BF}" presName="Child4Accent5" presStyleLbl="alignNode1" presStyleIdx="38" presStyleCnt="51"/>
      <dgm:spPr/>
    </dgm:pt>
    <dgm:pt modelId="{38B483B2-95B1-4E2E-BC78-991641284380}" type="pres">
      <dgm:prSet presAssocID="{63A0BBDC-3F70-45F4-A266-262D4C0CA0BF}" presName="Child4Accent6" presStyleLbl="alignNode1" presStyleIdx="39" presStyleCnt="51"/>
      <dgm:spPr/>
    </dgm:pt>
    <dgm:pt modelId="{DFD274A7-63DB-42EB-9F09-6252018CB218}" type="pres">
      <dgm:prSet presAssocID="{63A0BBDC-3F70-45F4-A266-262D4C0CA0BF}" presName="Child4Accent7" presStyleLbl="alignNode1" presStyleIdx="40" presStyleCnt="51"/>
      <dgm:spPr/>
    </dgm:pt>
    <dgm:pt modelId="{CC4C9B20-3C42-4FA4-A1F2-C53A81146EE1}" type="pres">
      <dgm:prSet presAssocID="{63A0BBDC-3F70-45F4-A266-262D4C0CA0BF}" presName="Child4Accent8" presStyleLbl="alignNode1" presStyleIdx="41" presStyleCnt="51"/>
      <dgm:spPr/>
    </dgm:pt>
    <dgm:pt modelId="{04D3467D-91E5-490D-819D-63B4EDB8317D}" type="pres">
      <dgm:prSet presAssocID="{63A0BBDC-3F70-45F4-A266-262D4C0CA0BF}" presName="Child4" presStyleLbl="revTx" presStyleIdx="3" presStyleCnt="5">
        <dgm:presLayoutVars>
          <dgm:chMax/>
          <dgm:chPref val="0"/>
          <dgm:bulletEnabled val="1"/>
        </dgm:presLayoutVars>
      </dgm:prSet>
      <dgm:spPr/>
      <dgm:t>
        <a:bodyPr/>
        <a:lstStyle/>
        <a:p>
          <a:endParaRPr lang="en-US"/>
        </a:p>
      </dgm:t>
    </dgm:pt>
    <dgm:pt modelId="{A4E45B71-45BC-4571-8E09-137D8EA65596}" type="pres">
      <dgm:prSet presAssocID="{E591B698-8469-484F-9CF0-79F8245253E5}" presName="Child5Accent1" presStyleLbl="alignNode1" presStyleIdx="42" presStyleCnt="51"/>
      <dgm:spPr/>
    </dgm:pt>
    <dgm:pt modelId="{113538E5-2C7D-463F-9E1A-AE56B69A7234}" type="pres">
      <dgm:prSet presAssocID="{E591B698-8469-484F-9CF0-79F8245253E5}" presName="Child5Accent2" presStyleLbl="alignNode1" presStyleIdx="43" presStyleCnt="51"/>
      <dgm:spPr/>
    </dgm:pt>
    <dgm:pt modelId="{D38B8BEC-FA0D-4EE7-A656-D72CA38D61E4}" type="pres">
      <dgm:prSet presAssocID="{E591B698-8469-484F-9CF0-79F8245253E5}" presName="Child5Accent3" presStyleLbl="alignNode1" presStyleIdx="44" presStyleCnt="51"/>
      <dgm:spPr/>
    </dgm:pt>
    <dgm:pt modelId="{2932D183-978D-4206-9252-8C7132C7895B}" type="pres">
      <dgm:prSet presAssocID="{E591B698-8469-484F-9CF0-79F8245253E5}" presName="Child5Accent4" presStyleLbl="alignNode1" presStyleIdx="45" presStyleCnt="51"/>
      <dgm:spPr/>
    </dgm:pt>
    <dgm:pt modelId="{79C09C74-96F0-429A-BCBA-F1128E11D1E1}" type="pres">
      <dgm:prSet presAssocID="{E591B698-8469-484F-9CF0-79F8245253E5}" presName="Child5Accent5" presStyleLbl="alignNode1" presStyleIdx="46" presStyleCnt="51"/>
      <dgm:spPr/>
    </dgm:pt>
    <dgm:pt modelId="{2762F36B-BFA4-4397-B7FD-4D71E49E6CDF}" type="pres">
      <dgm:prSet presAssocID="{E591B698-8469-484F-9CF0-79F8245253E5}" presName="Child5Accent6" presStyleLbl="alignNode1" presStyleIdx="47" presStyleCnt="51"/>
      <dgm:spPr/>
    </dgm:pt>
    <dgm:pt modelId="{27DAF608-499D-4F8E-98DC-D221913B6E51}" type="pres">
      <dgm:prSet presAssocID="{E591B698-8469-484F-9CF0-79F8245253E5}" presName="Child5Accent7" presStyleLbl="alignNode1" presStyleIdx="48" presStyleCnt="51"/>
      <dgm:spPr/>
    </dgm:pt>
    <dgm:pt modelId="{96A14AFE-B880-4B46-BA37-A3933273B29B}" type="pres">
      <dgm:prSet presAssocID="{E591B698-8469-484F-9CF0-79F8245253E5}" presName="Child5Accent8" presStyleLbl="alignNode1" presStyleIdx="49" presStyleCnt="51"/>
      <dgm:spPr/>
    </dgm:pt>
    <dgm:pt modelId="{DE6B7751-D84A-47F8-BC2D-51F9B3D83733}" type="pres">
      <dgm:prSet presAssocID="{E591B698-8469-484F-9CF0-79F8245253E5}" presName="Child5Accent9" presStyleLbl="alignNode1" presStyleIdx="50" presStyleCnt="51"/>
      <dgm:spPr/>
    </dgm:pt>
    <dgm:pt modelId="{AF97BB57-074C-4540-BA24-8FB5BBB1DD9A}" type="pres">
      <dgm:prSet presAssocID="{E591B698-8469-484F-9CF0-79F8245253E5}" presName="Child5" presStyleLbl="revTx" presStyleIdx="4" presStyleCnt="5" custScaleX="110470" custScaleY="143795" custLinFactNeighborY="-11541">
        <dgm:presLayoutVars>
          <dgm:chMax/>
          <dgm:chPref val="0"/>
          <dgm:bulletEnabled val="1"/>
        </dgm:presLayoutVars>
      </dgm:prSet>
      <dgm:spPr/>
      <dgm:t>
        <a:bodyPr/>
        <a:lstStyle/>
        <a:p>
          <a:endParaRPr lang="en-US"/>
        </a:p>
      </dgm:t>
    </dgm:pt>
  </dgm:ptLst>
  <dgm:cxnLst>
    <dgm:cxn modelId="{25286844-FAA0-4DE5-B528-074DA6538801}" type="presOf" srcId="{D387B329-0DB5-4619-878F-2E1829B61227}" destId="{EEA48312-B0F1-4F4C-A810-3E0F73134CEB}" srcOrd="0" destOrd="0" presId="urn:microsoft.com/office/officeart/2011/layout/ConvergingText"/>
    <dgm:cxn modelId="{2142DDB9-CF5C-40FE-AA7D-46D028C36950}" type="presOf" srcId="{E591B698-8469-484F-9CF0-79F8245253E5}" destId="{AF97BB57-074C-4540-BA24-8FB5BBB1DD9A}" srcOrd="0" destOrd="0" presId="urn:microsoft.com/office/officeart/2011/layout/ConvergingText"/>
    <dgm:cxn modelId="{04916C4A-424A-4837-92BA-1812B8CD7505}" srcId="{57A761EC-BA66-4B6A-8FA2-9FCC1AE247D7}" destId="{D387B329-0DB5-4619-878F-2E1829B61227}" srcOrd="1" destOrd="0" parTransId="{8E526316-7B33-479C-AD2F-E89CF3BAC1E8}" sibTransId="{1304AC00-73E5-4499-B815-91288F560CBF}"/>
    <dgm:cxn modelId="{F947C352-E110-42F7-A5E2-23DD3CF9D876}" srcId="{7215905E-32B9-4CD7-A336-111B39FE6CCE}" destId="{57A761EC-BA66-4B6A-8FA2-9FCC1AE247D7}" srcOrd="0" destOrd="0" parTransId="{FF381607-1C4F-4E2C-B614-07B8F37CB232}" sibTransId="{59F11BBD-F9EC-47BD-9B2C-7498FB4AAE39}"/>
    <dgm:cxn modelId="{F125C985-E21F-4548-99B3-6D7C55F78B18}" srcId="{57A761EC-BA66-4B6A-8FA2-9FCC1AE247D7}" destId="{26DA238F-AA68-47F5-B816-31BA0DFDAEAD}" srcOrd="5" destOrd="0" parTransId="{003C5AF8-63D9-47F9-86A4-A5E5B3E994E3}" sibTransId="{8A6BFF86-3084-4A65-9088-3624CF5D58A6}"/>
    <dgm:cxn modelId="{19C5A6DC-0154-4338-A8F2-442EDCA323D4}" type="presOf" srcId="{A4BF062B-B058-4D46-B2CC-346EA1A450F1}" destId="{28242252-2CCD-4444-9823-41A1F16FEA12}" srcOrd="0" destOrd="0" presId="urn:microsoft.com/office/officeart/2011/layout/ConvergingText"/>
    <dgm:cxn modelId="{FCA330AE-126B-4691-A52D-17348D8B2F53}" srcId="{57A761EC-BA66-4B6A-8FA2-9FCC1AE247D7}" destId="{E591B698-8469-484F-9CF0-79F8245253E5}" srcOrd="4" destOrd="0" parTransId="{956F9CDB-F8C3-4B0F-88E5-6F92560B5BF5}" sibTransId="{7D3FB3F3-4969-4D9E-97AD-A886EDB6C0BB}"/>
    <dgm:cxn modelId="{5FA7CE1D-C8E7-4BE4-8868-FFDF70A4F619}" type="presOf" srcId="{7215905E-32B9-4CD7-A336-111B39FE6CCE}" destId="{A97D23FA-770D-4980-AE79-B53ED0F8603D}" srcOrd="0" destOrd="0" presId="urn:microsoft.com/office/officeart/2011/layout/ConvergingText"/>
    <dgm:cxn modelId="{0FB489D1-A59A-4312-A349-109206ECB4A1}" srcId="{57A761EC-BA66-4B6A-8FA2-9FCC1AE247D7}" destId="{63A0BBDC-3F70-45F4-A266-262D4C0CA0BF}" srcOrd="3" destOrd="0" parTransId="{5468839E-BAB1-443A-AAAC-AF600A3ED7DF}" sibTransId="{DBFD9988-B499-44A6-818F-C6E2B6094DB7}"/>
    <dgm:cxn modelId="{75A8C3E4-04CB-444E-9817-1241727EA4A0}" type="presOf" srcId="{4B09A1A1-2719-4C38-8DEB-1A96A6BBF526}" destId="{786E44CE-9098-4E26-BA70-4A8AEAF2B428}" srcOrd="0" destOrd="0" presId="urn:microsoft.com/office/officeart/2011/layout/ConvergingText"/>
    <dgm:cxn modelId="{A1D81574-D15F-4D37-ABE3-3B581515AE39}" type="presOf" srcId="{57A761EC-BA66-4B6A-8FA2-9FCC1AE247D7}" destId="{8767BC23-6665-46B8-9FFD-041A17A3BCCB}" srcOrd="0" destOrd="0" presId="urn:microsoft.com/office/officeart/2011/layout/ConvergingText"/>
    <dgm:cxn modelId="{3EB599E0-7055-4618-AC04-4E830AF606BB}" srcId="{57A761EC-BA66-4B6A-8FA2-9FCC1AE247D7}" destId="{A4BF062B-B058-4D46-B2CC-346EA1A450F1}" srcOrd="2" destOrd="0" parTransId="{4FD9A7BB-399B-46CD-A99A-C9D781FBF70A}" sibTransId="{E9A6096F-1DCC-425B-9C70-11ACF881487E}"/>
    <dgm:cxn modelId="{1A180C47-8AC6-4BE2-83A9-51A0E8B3B1F2}" srcId="{57A761EC-BA66-4B6A-8FA2-9FCC1AE247D7}" destId="{4B09A1A1-2719-4C38-8DEB-1A96A6BBF526}" srcOrd="0" destOrd="0" parTransId="{7E7F7633-0F9D-4863-9095-947909860602}" sibTransId="{A28262A1-9A21-46EB-BCBD-E52DCB6DC8AD}"/>
    <dgm:cxn modelId="{ADA000C5-87A9-40E7-8591-A1E92C0E670B}" type="presOf" srcId="{63A0BBDC-3F70-45F4-A266-262D4C0CA0BF}" destId="{04D3467D-91E5-490D-819D-63B4EDB8317D}" srcOrd="0" destOrd="0" presId="urn:microsoft.com/office/officeart/2011/layout/ConvergingText"/>
    <dgm:cxn modelId="{01FAA4B6-43EE-48FB-9995-4545473991D0}" type="presParOf" srcId="{A97D23FA-770D-4980-AE79-B53ED0F8603D}" destId="{C341E069-E610-4C87-B249-5E2ADE123DDC}" srcOrd="0" destOrd="0" presId="urn:microsoft.com/office/officeart/2011/layout/ConvergingText"/>
    <dgm:cxn modelId="{AEA2808C-6FC8-4C70-AB97-E3445B28A5BD}" type="presParOf" srcId="{C341E069-E610-4C87-B249-5E2ADE123DDC}" destId="{59F6AC56-669D-4C6B-AAFB-6D43EBB1CEF6}" srcOrd="0" destOrd="0" presId="urn:microsoft.com/office/officeart/2011/layout/ConvergingText"/>
    <dgm:cxn modelId="{A21CA655-D01E-42D5-BF49-C0E4B064EDCB}" type="presParOf" srcId="{C341E069-E610-4C87-B249-5E2ADE123DDC}" destId="{2FA3E351-31B7-48D2-A33A-AA2AC62A9309}" srcOrd="1" destOrd="0" presId="urn:microsoft.com/office/officeart/2011/layout/ConvergingText"/>
    <dgm:cxn modelId="{6642EDC9-700C-4189-B464-444B1D273529}" type="presParOf" srcId="{C341E069-E610-4C87-B249-5E2ADE123DDC}" destId="{F6D203EC-6A7A-4BCF-A410-B1E1FBC89225}" srcOrd="2" destOrd="0" presId="urn:microsoft.com/office/officeart/2011/layout/ConvergingText"/>
    <dgm:cxn modelId="{7E33E2E1-0934-45E9-AF5B-6CCD1AB66F0C}" type="presParOf" srcId="{C341E069-E610-4C87-B249-5E2ADE123DDC}" destId="{52420400-FE56-4960-A573-DC36EB834FF5}" srcOrd="3" destOrd="0" presId="urn:microsoft.com/office/officeart/2011/layout/ConvergingText"/>
    <dgm:cxn modelId="{F7184CB6-0B51-4A7A-A78B-1E1BFA98D23F}" type="presParOf" srcId="{C341E069-E610-4C87-B249-5E2ADE123DDC}" destId="{F36436B6-EF5D-453D-82A0-9C187E0F44B7}" srcOrd="4" destOrd="0" presId="urn:microsoft.com/office/officeart/2011/layout/ConvergingText"/>
    <dgm:cxn modelId="{652140B7-E405-4B82-9BBA-1E1892B8919F}" type="presParOf" srcId="{C341E069-E610-4C87-B249-5E2ADE123DDC}" destId="{73F27528-F151-4CFA-873E-A455FDBE6875}" srcOrd="5" destOrd="0" presId="urn:microsoft.com/office/officeart/2011/layout/ConvergingText"/>
    <dgm:cxn modelId="{5819C8B6-41FB-4E9F-9A0F-30840C1BEBFB}" type="presParOf" srcId="{C341E069-E610-4C87-B249-5E2ADE123DDC}" destId="{3F9E15DB-01A4-4603-93F6-AD31F33BDD4E}" srcOrd="6" destOrd="0" presId="urn:microsoft.com/office/officeart/2011/layout/ConvergingText"/>
    <dgm:cxn modelId="{D653A613-0963-4C12-9023-D965DFCF8D0A}" type="presParOf" srcId="{C341E069-E610-4C87-B249-5E2ADE123DDC}" destId="{30223B40-6327-42A3-9204-9A7224478FFB}" srcOrd="7" destOrd="0" presId="urn:microsoft.com/office/officeart/2011/layout/ConvergingText"/>
    <dgm:cxn modelId="{D39F93C6-7AAE-474F-BD5E-0EDB08E448C6}" type="presParOf" srcId="{C341E069-E610-4C87-B249-5E2ADE123DDC}" destId="{88F892A4-F91B-49A3-AF55-4452D1E521DA}" srcOrd="8" destOrd="0" presId="urn:microsoft.com/office/officeart/2011/layout/ConvergingText"/>
    <dgm:cxn modelId="{D20430FA-5EB6-4B05-839A-12BE87AC83E1}" type="presParOf" srcId="{C341E069-E610-4C87-B249-5E2ADE123DDC}" destId="{CD2C73FA-5914-4821-9F1C-A677902B4D41}" srcOrd="9" destOrd="0" presId="urn:microsoft.com/office/officeart/2011/layout/ConvergingText"/>
    <dgm:cxn modelId="{384C29FF-2AD3-47A2-807B-F18F49E3226A}" type="presParOf" srcId="{C341E069-E610-4C87-B249-5E2ADE123DDC}" destId="{8767BC23-6665-46B8-9FFD-041A17A3BCCB}" srcOrd="10" destOrd="0" presId="urn:microsoft.com/office/officeart/2011/layout/ConvergingText"/>
    <dgm:cxn modelId="{C91CE774-53E2-4D68-B781-9BD68E53C712}" type="presParOf" srcId="{C341E069-E610-4C87-B249-5E2ADE123DDC}" destId="{C0952518-F716-4F09-9B80-DD6BBEA5C2EA}" srcOrd="11" destOrd="0" presId="urn:microsoft.com/office/officeart/2011/layout/ConvergingText"/>
    <dgm:cxn modelId="{796F80FA-B36A-452C-B7DF-101CF21FE240}" type="presParOf" srcId="{C341E069-E610-4C87-B249-5E2ADE123DDC}" destId="{13C10527-1B73-42BE-B5A9-E2577BD145B0}" srcOrd="12" destOrd="0" presId="urn:microsoft.com/office/officeart/2011/layout/ConvergingText"/>
    <dgm:cxn modelId="{0BB2117F-334C-4B70-90CF-AAD5BB48B214}" type="presParOf" srcId="{C341E069-E610-4C87-B249-5E2ADE123DDC}" destId="{757711B1-C909-400F-A68A-1274EFFD1ACF}" srcOrd="13" destOrd="0" presId="urn:microsoft.com/office/officeart/2011/layout/ConvergingText"/>
    <dgm:cxn modelId="{F4CC0B8D-FE6A-43FB-892E-F8BDE3FF2041}" type="presParOf" srcId="{C341E069-E610-4C87-B249-5E2ADE123DDC}" destId="{14C4DB34-66B6-4D67-883C-A2DA83FFB79D}" srcOrd="14" destOrd="0" presId="urn:microsoft.com/office/officeart/2011/layout/ConvergingText"/>
    <dgm:cxn modelId="{55F0BD55-6905-4619-96EA-F36B58A1466D}" type="presParOf" srcId="{C341E069-E610-4C87-B249-5E2ADE123DDC}" destId="{CBDE07C2-924F-41CB-AF62-824F1419712B}" srcOrd="15" destOrd="0" presId="urn:microsoft.com/office/officeart/2011/layout/ConvergingText"/>
    <dgm:cxn modelId="{0AD18199-B5B7-4DE3-BD91-5F1C50718D08}" type="presParOf" srcId="{C341E069-E610-4C87-B249-5E2ADE123DDC}" destId="{A60D53E9-8C06-4ED9-803F-F7D1F2ADF70F}" srcOrd="16" destOrd="0" presId="urn:microsoft.com/office/officeart/2011/layout/ConvergingText"/>
    <dgm:cxn modelId="{26640508-6E6D-4FE9-A85D-C7DD28EEA0A3}" type="presParOf" srcId="{C341E069-E610-4C87-B249-5E2ADE123DDC}" destId="{46D2B0F0-2AA2-4BCD-872C-1B6DC89EA3D3}" srcOrd="17" destOrd="0" presId="urn:microsoft.com/office/officeart/2011/layout/ConvergingText"/>
    <dgm:cxn modelId="{94433E71-FB69-42EA-A2D6-92ED778C989B}" type="presParOf" srcId="{C341E069-E610-4C87-B249-5E2ADE123DDC}" destId="{09331733-2599-4B7D-9BD0-6A4FDE17A3EC}" srcOrd="18" destOrd="0" presId="urn:microsoft.com/office/officeart/2011/layout/ConvergingText"/>
    <dgm:cxn modelId="{F60E14D5-CF1C-47D5-9CE6-5DFEADA03164}" type="presParOf" srcId="{C341E069-E610-4C87-B249-5E2ADE123DDC}" destId="{88A81AC7-F78A-4EC6-81A0-F70D7B445305}" srcOrd="19" destOrd="0" presId="urn:microsoft.com/office/officeart/2011/layout/ConvergingText"/>
    <dgm:cxn modelId="{44AC170A-218C-4BA6-8DBC-0647537B0FEE}" type="presParOf" srcId="{C341E069-E610-4C87-B249-5E2ADE123DDC}" destId="{786E44CE-9098-4E26-BA70-4A8AEAF2B428}" srcOrd="20" destOrd="0" presId="urn:microsoft.com/office/officeart/2011/layout/ConvergingText"/>
    <dgm:cxn modelId="{BAA8FFD7-D5F2-47BE-8CFE-C1A42A3F99DF}" type="presParOf" srcId="{C341E069-E610-4C87-B249-5E2ADE123DDC}" destId="{AC2CBCD7-AD5B-44A7-A24B-EBDD2CA97057}" srcOrd="21" destOrd="0" presId="urn:microsoft.com/office/officeart/2011/layout/ConvergingText"/>
    <dgm:cxn modelId="{71F6161E-4289-496C-9EFE-D42ADDE5F916}" type="presParOf" srcId="{C341E069-E610-4C87-B249-5E2ADE123DDC}" destId="{4E625B18-E22C-46F9-860C-29AB86DDDAAF}" srcOrd="22" destOrd="0" presId="urn:microsoft.com/office/officeart/2011/layout/ConvergingText"/>
    <dgm:cxn modelId="{4D86DB5A-8289-4005-A68A-665541A6EC58}" type="presParOf" srcId="{C341E069-E610-4C87-B249-5E2ADE123DDC}" destId="{536C6354-39C7-4E9A-9152-901658C06455}" srcOrd="23" destOrd="0" presId="urn:microsoft.com/office/officeart/2011/layout/ConvergingText"/>
    <dgm:cxn modelId="{E1E99216-2F31-47E9-BC2D-23BD0696202A}" type="presParOf" srcId="{C341E069-E610-4C87-B249-5E2ADE123DDC}" destId="{3C183BDE-3775-4021-A350-90A52521046B}" srcOrd="24" destOrd="0" presId="urn:microsoft.com/office/officeart/2011/layout/ConvergingText"/>
    <dgm:cxn modelId="{08CF9CB8-5371-4036-9D4A-E07245C474EA}" type="presParOf" srcId="{C341E069-E610-4C87-B249-5E2ADE123DDC}" destId="{CCFB36C0-8C2C-42EA-96D3-1C8795E65F0B}" srcOrd="25" destOrd="0" presId="urn:microsoft.com/office/officeart/2011/layout/ConvergingText"/>
    <dgm:cxn modelId="{C21CBCFE-4E11-4421-B2BD-989BB26C40AC}" type="presParOf" srcId="{C341E069-E610-4C87-B249-5E2ADE123DDC}" destId="{D27DA22B-4A33-45E6-925E-058DFC36124A}" srcOrd="26" destOrd="0" presId="urn:microsoft.com/office/officeart/2011/layout/ConvergingText"/>
    <dgm:cxn modelId="{AB557BB2-AB43-4FCB-AF97-14132CDF1B5F}" type="presParOf" srcId="{C341E069-E610-4C87-B249-5E2ADE123DDC}" destId="{099C5A65-647A-4A42-9288-B6A53ADEBD2E}" srcOrd="27" destOrd="0" presId="urn:microsoft.com/office/officeart/2011/layout/ConvergingText"/>
    <dgm:cxn modelId="{013EC635-EBC5-4531-B7D9-1A3810FF6695}" type="presParOf" srcId="{C341E069-E610-4C87-B249-5E2ADE123DDC}" destId="{EEA48312-B0F1-4F4C-A810-3E0F73134CEB}" srcOrd="28" destOrd="0" presId="urn:microsoft.com/office/officeart/2011/layout/ConvergingText"/>
    <dgm:cxn modelId="{B1089AD5-56CB-4A6A-8193-C37F37CD3C2A}" type="presParOf" srcId="{C341E069-E610-4C87-B249-5E2ADE123DDC}" destId="{6570E2D3-9F00-4C4F-A0A0-E00232A71375}" srcOrd="29" destOrd="0" presId="urn:microsoft.com/office/officeart/2011/layout/ConvergingText"/>
    <dgm:cxn modelId="{11480E17-530C-491F-B3FA-EAB96DBAFF6C}" type="presParOf" srcId="{C341E069-E610-4C87-B249-5E2ADE123DDC}" destId="{8364DBCD-EA9C-4ED1-8935-80E5FF058D5E}" srcOrd="30" destOrd="0" presId="urn:microsoft.com/office/officeart/2011/layout/ConvergingText"/>
    <dgm:cxn modelId="{082A6EFC-8AD6-4487-AE93-61CD05C87C3D}" type="presParOf" srcId="{C341E069-E610-4C87-B249-5E2ADE123DDC}" destId="{C34B134D-7925-4203-837E-24389CA98DF8}" srcOrd="31" destOrd="0" presId="urn:microsoft.com/office/officeart/2011/layout/ConvergingText"/>
    <dgm:cxn modelId="{80158078-D534-4D7B-986E-F6C264AD9BB7}" type="presParOf" srcId="{C341E069-E610-4C87-B249-5E2ADE123DDC}" destId="{108906A7-10C2-4700-A3EC-63E7BDD6F227}" srcOrd="32" destOrd="0" presId="urn:microsoft.com/office/officeart/2011/layout/ConvergingText"/>
    <dgm:cxn modelId="{7FEECBA2-4B69-4044-9159-4175CDFD9E8C}" type="presParOf" srcId="{C341E069-E610-4C87-B249-5E2ADE123DDC}" destId="{2AED2A56-08FA-4974-BFCB-B3F527BCAFA9}" srcOrd="33" destOrd="0" presId="urn:microsoft.com/office/officeart/2011/layout/ConvergingText"/>
    <dgm:cxn modelId="{B1C3B666-93C9-4993-A66C-B0DDF7E07673}" type="presParOf" srcId="{C341E069-E610-4C87-B249-5E2ADE123DDC}" destId="{B167AE36-431F-47AD-8EBA-F03ED45845A1}" srcOrd="34" destOrd="0" presId="urn:microsoft.com/office/officeart/2011/layout/ConvergingText"/>
    <dgm:cxn modelId="{74AE2872-948F-4647-A577-F30504014BCE}" type="presParOf" srcId="{C341E069-E610-4C87-B249-5E2ADE123DDC}" destId="{D45E107A-7F41-406D-91D9-99F732C56AD0}" srcOrd="35" destOrd="0" presId="urn:microsoft.com/office/officeart/2011/layout/ConvergingText"/>
    <dgm:cxn modelId="{2E4C515B-A005-4978-A0B2-4926C92D70D5}" type="presParOf" srcId="{C341E069-E610-4C87-B249-5E2ADE123DDC}" destId="{28242252-2CCD-4444-9823-41A1F16FEA12}" srcOrd="36" destOrd="0" presId="urn:microsoft.com/office/officeart/2011/layout/ConvergingText"/>
    <dgm:cxn modelId="{89EA732C-5780-4D7E-BA4B-404E652E1DCA}" type="presParOf" srcId="{C341E069-E610-4C87-B249-5E2ADE123DDC}" destId="{F6A9DF57-2F3A-4AC7-AC88-F6981A3EFA4A}" srcOrd="37" destOrd="0" presId="urn:microsoft.com/office/officeart/2011/layout/ConvergingText"/>
    <dgm:cxn modelId="{93A1668C-74EA-4F91-A7DB-7B4FF2617374}" type="presParOf" srcId="{C341E069-E610-4C87-B249-5E2ADE123DDC}" destId="{791D0AA5-6D90-4DB6-B87D-5ED862506B4F}" srcOrd="38" destOrd="0" presId="urn:microsoft.com/office/officeart/2011/layout/ConvergingText"/>
    <dgm:cxn modelId="{5F1FC190-FF70-404C-9BB2-261E82A9D69E}" type="presParOf" srcId="{C341E069-E610-4C87-B249-5E2ADE123DDC}" destId="{401B07F4-AAAE-49CD-B362-D2331E8C2F20}" srcOrd="39" destOrd="0" presId="urn:microsoft.com/office/officeart/2011/layout/ConvergingText"/>
    <dgm:cxn modelId="{A9D8ABB3-002C-4385-8B1E-8800700BCF06}" type="presParOf" srcId="{C341E069-E610-4C87-B249-5E2ADE123DDC}" destId="{9056BCC4-45B2-406A-BF87-AB3820DE88B2}" srcOrd="40" destOrd="0" presId="urn:microsoft.com/office/officeart/2011/layout/ConvergingText"/>
    <dgm:cxn modelId="{DC8A1711-811C-46FC-81D8-669E0205B7D4}" type="presParOf" srcId="{C341E069-E610-4C87-B249-5E2ADE123DDC}" destId="{78244FFC-95DD-4DEA-9EB1-98EB00E1BED7}" srcOrd="41" destOrd="0" presId="urn:microsoft.com/office/officeart/2011/layout/ConvergingText"/>
    <dgm:cxn modelId="{7F635D68-4DEB-4875-A3B3-9B52A6A45362}" type="presParOf" srcId="{C341E069-E610-4C87-B249-5E2ADE123DDC}" destId="{38B483B2-95B1-4E2E-BC78-991641284380}" srcOrd="42" destOrd="0" presId="urn:microsoft.com/office/officeart/2011/layout/ConvergingText"/>
    <dgm:cxn modelId="{FA7F2008-71D4-4893-AFC6-1CA706407F23}" type="presParOf" srcId="{C341E069-E610-4C87-B249-5E2ADE123DDC}" destId="{DFD274A7-63DB-42EB-9F09-6252018CB218}" srcOrd="43" destOrd="0" presId="urn:microsoft.com/office/officeart/2011/layout/ConvergingText"/>
    <dgm:cxn modelId="{170197D0-C0CD-4816-A481-4A7723BFC494}" type="presParOf" srcId="{C341E069-E610-4C87-B249-5E2ADE123DDC}" destId="{CC4C9B20-3C42-4FA4-A1F2-C53A81146EE1}" srcOrd="44" destOrd="0" presId="urn:microsoft.com/office/officeart/2011/layout/ConvergingText"/>
    <dgm:cxn modelId="{D786F4F2-B26B-4991-8606-5D2C5CC8CAE2}" type="presParOf" srcId="{C341E069-E610-4C87-B249-5E2ADE123DDC}" destId="{04D3467D-91E5-490D-819D-63B4EDB8317D}" srcOrd="45" destOrd="0" presId="urn:microsoft.com/office/officeart/2011/layout/ConvergingText"/>
    <dgm:cxn modelId="{0A60DFCD-81FC-4E3E-A390-516FFB31C06F}" type="presParOf" srcId="{C341E069-E610-4C87-B249-5E2ADE123DDC}" destId="{A4E45B71-45BC-4571-8E09-137D8EA65596}" srcOrd="46" destOrd="0" presId="urn:microsoft.com/office/officeart/2011/layout/ConvergingText"/>
    <dgm:cxn modelId="{C2FEDAF2-2477-48A0-A047-E9D055B050C3}" type="presParOf" srcId="{C341E069-E610-4C87-B249-5E2ADE123DDC}" destId="{113538E5-2C7D-463F-9E1A-AE56B69A7234}" srcOrd="47" destOrd="0" presId="urn:microsoft.com/office/officeart/2011/layout/ConvergingText"/>
    <dgm:cxn modelId="{76E90A65-C538-404A-92A4-2D8194A2529F}" type="presParOf" srcId="{C341E069-E610-4C87-B249-5E2ADE123DDC}" destId="{D38B8BEC-FA0D-4EE7-A656-D72CA38D61E4}" srcOrd="48" destOrd="0" presId="urn:microsoft.com/office/officeart/2011/layout/ConvergingText"/>
    <dgm:cxn modelId="{E0AC4100-1450-4A6B-A116-3774B4DF313D}" type="presParOf" srcId="{C341E069-E610-4C87-B249-5E2ADE123DDC}" destId="{2932D183-978D-4206-9252-8C7132C7895B}" srcOrd="49" destOrd="0" presId="urn:microsoft.com/office/officeart/2011/layout/ConvergingText"/>
    <dgm:cxn modelId="{360A432F-BCAD-4949-B5E4-0B5AE2B8190D}" type="presParOf" srcId="{C341E069-E610-4C87-B249-5E2ADE123DDC}" destId="{79C09C74-96F0-429A-BCBA-F1128E11D1E1}" srcOrd="50" destOrd="0" presId="urn:microsoft.com/office/officeart/2011/layout/ConvergingText"/>
    <dgm:cxn modelId="{A8B785B1-3C35-4C65-ADC3-53A0F065CE96}" type="presParOf" srcId="{C341E069-E610-4C87-B249-5E2ADE123DDC}" destId="{2762F36B-BFA4-4397-B7FD-4D71E49E6CDF}" srcOrd="51" destOrd="0" presId="urn:microsoft.com/office/officeart/2011/layout/ConvergingText"/>
    <dgm:cxn modelId="{E71637C5-A5F4-4A09-84A0-B3F80EB9E1C0}" type="presParOf" srcId="{C341E069-E610-4C87-B249-5E2ADE123DDC}" destId="{27DAF608-499D-4F8E-98DC-D221913B6E51}" srcOrd="52" destOrd="0" presId="urn:microsoft.com/office/officeart/2011/layout/ConvergingText"/>
    <dgm:cxn modelId="{92B31E7A-194E-41BB-B527-B7F6664459BA}" type="presParOf" srcId="{C341E069-E610-4C87-B249-5E2ADE123DDC}" destId="{96A14AFE-B880-4B46-BA37-A3933273B29B}" srcOrd="53" destOrd="0" presId="urn:microsoft.com/office/officeart/2011/layout/ConvergingText"/>
    <dgm:cxn modelId="{FA00352E-1C5B-4844-A411-87F2622E037C}" type="presParOf" srcId="{C341E069-E610-4C87-B249-5E2ADE123DDC}" destId="{DE6B7751-D84A-47F8-BC2D-51F9B3D83733}" srcOrd="54" destOrd="0" presId="urn:microsoft.com/office/officeart/2011/layout/ConvergingText"/>
    <dgm:cxn modelId="{D444DA01-3532-49D0-A8CB-0399294CA3ED}" type="presParOf" srcId="{C341E069-E610-4C87-B249-5E2ADE123DDC}" destId="{AF97BB57-074C-4540-BA24-8FB5BBB1DD9A}" srcOrd="55"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1025D0-96FC-49F4-AB4D-93AECB415B5A}" type="datetimeFigureOut">
              <a:rPr lang="en-US" smtClean="0"/>
              <a:t>02/28/2019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406D3-07A0-47F1-96AA-3F1CC3A65E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19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1025D0-96FC-49F4-AB4D-93AECB415B5A}" type="datetimeFigureOut">
              <a:rPr lang="en-US" smtClean="0"/>
              <a:t>02/28/2019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406D3-07A0-47F1-96AA-3F1CC3A65E1A}" type="slidenum">
              <a:rPr lang="en-US" smtClean="0"/>
              <a:t>‹#›</a:t>
            </a:fld>
            <a:endParaRPr lang="en-US"/>
          </a:p>
        </p:txBody>
      </p:sp>
    </p:spTree>
    <p:extLst>
      <p:ext uri="{BB962C8B-B14F-4D97-AF65-F5344CB8AC3E}">
        <p14:creationId xmlns:p14="http://schemas.microsoft.com/office/powerpoint/2010/main" val="122777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1025D0-96FC-49F4-AB4D-93AECB415B5A}" type="datetimeFigureOut">
              <a:rPr lang="en-US" smtClean="0"/>
              <a:t>02/28/2019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406D3-07A0-47F1-96AA-3F1CC3A65E1A}" type="slidenum">
              <a:rPr lang="en-US" smtClean="0"/>
              <a:t>‹#›</a:t>
            </a:fld>
            <a:endParaRPr lang="en-US"/>
          </a:p>
        </p:txBody>
      </p:sp>
    </p:spTree>
    <p:extLst>
      <p:ext uri="{BB962C8B-B14F-4D97-AF65-F5344CB8AC3E}">
        <p14:creationId xmlns:p14="http://schemas.microsoft.com/office/powerpoint/2010/main" val="89579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1025D0-96FC-49F4-AB4D-93AECB415B5A}" type="datetimeFigureOut">
              <a:rPr lang="en-US" smtClean="0"/>
              <a:t>02/28/2019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406D3-07A0-47F1-96AA-3F1CC3A65E1A}" type="slidenum">
              <a:rPr lang="en-US" smtClean="0"/>
              <a:t>‹#›</a:t>
            </a:fld>
            <a:endParaRPr lang="en-US"/>
          </a:p>
        </p:txBody>
      </p:sp>
    </p:spTree>
    <p:extLst>
      <p:ext uri="{BB962C8B-B14F-4D97-AF65-F5344CB8AC3E}">
        <p14:creationId xmlns:p14="http://schemas.microsoft.com/office/powerpoint/2010/main" val="1470280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025D0-96FC-49F4-AB4D-93AECB415B5A}" type="datetimeFigureOut">
              <a:rPr lang="en-US" smtClean="0"/>
              <a:t>02/28/2019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406D3-07A0-47F1-96AA-3F1CC3A65E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76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1025D0-96FC-49F4-AB4D-93AECB415B5A}" type="datetimeFigureOut">
              <a:rPr lang="en-US" smtClean="0"/>
              <a:t>02/28/2019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406D3-07A0-47F1-96AA-3F1CC3A65E1A}" type="slidenum">
              <a:rPr lang="en-US" smtClean="0"/>
              <a:t>‹#›</a:t>
            </a:fld>
            <a:endParaRPr lang="en-US"/>
          </a:p>
        </p:txBody>
      </p:sp>
    </p:spTree>
    <p:extLst>
      <p:ext uri="{BB962C8B-B14F-4D97-AF65-F5344CB8AC3E}">
        <p14:creationId xmlns:p14="http://schemas.microsoft.com/office/powerpoint/2010/main" val="362622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1025D0-96FC-49F4-AB4D-93AECB415B5A}" type="datetimeFigureOut">
              <a:rPr lang="en-US" smtClean="0"/>
              <a:t>02/28/2019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406D3-07A0-47F1-96AA-3F1CC3A65E1A}" type="slidenum">
              <a:rPr lang="en-US" smtClean="0"/>
              <a:t>‹#›</a:t>
            </a:fld>
            <a:endParaRPr lang="en-US"/>
          </a:p>
        </p:txBody>
      </p:sp>
    </p:spTree>
    <p:extLst>
      <p:ext uri="{BB962C8B-B14F-4D97-AF65-F5344CB8AC3E}">
        <p14:creationId xmlns:p14="http://schemas.microsoft.com/office/powerpoint/2010/main" val="79616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1025D0-96FC-49F4-AB4D-93AECB415B5A}" type="datetimeFigureOut">
              <a:rPr lang="en-US" smtClean="0"/>
              <a:t>02/28/2019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406D3-07A0-47F1-96AA-3F1CC3A65E1A}" type="slidenum">
              <a:rPr lang="en-US" smtClean="0"/>
              <a:t>‹#›</a:t>
            </a:fld>
            <a:endParaRPr lang="en-US"/>
          </a:p>
        </p:txBody>
      </p:sp>
    </p:spTree>
    <p:extLst>
      <p:ext uri="{BB962C8B-B14F-4D97-AF65-F5344CB8AC3E}">
        <p14:creationId xmlns:p14="http://schemas.microsoft.com/office/powerpoint/2010/main" val="275297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1025D0-96FC-49F4-AB4D-93AECB415B5A}" type="datetimeFigureOut">
              <a:rPr lang="en-US" smtClean="0"/>
              <a:t>02/28/2019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8406D3-07A0-47F1-96AA-3F1CC3A65E1A}" type="slidenum">
              <a:rPr lang="en-US" smtClean="0"/>
              <a:t>‹#›</a:t>
            </a:fld>
            <a:endParaRPr lang="en-US"/>
          </a:p>
        </p:txBody>
      </p:sp>
    </p:spTree>
    <p:extLst>
      <p:ext uri="{BB962C8B-B14F-4D97-AF65-F5344CB8AC3E}">
        <p14:creationId xmlns:p14="http://schemas.microsoft.com/office/powerpoint/2010/main" val="391215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1025D0-96FC-49F4-AB4D-93AECB415B5A}" type="datetimeFigureOut">
              <a:rPr lang="en-US" smtClean="0"/>
              <a:t>02/28/2019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8406D3-07A0-47F1-96AA-3F1CC3A65E1A}" type="slidenum">
              <a:rPr lang="en-US" smtClean="0"/>
              <a:t>‹#›</a:t>
            </a:fld>
            <a:endParaRPr lang="en-US"/>
          </a:p>
        </p:txBody>
      </p:sp>
    </p:spTree>
    <p:extLst>
      <p:ext uri="{BB962C8B-B14F-4D97-AF65-F5344CB8AC3E}">
        <p14:creationId xmlns:p14="http://schemas.microsoft.com/office/powerpoint/2010/main" val="245044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extLst>
                <a:ext uri="{28A0092B-C50C-407E-A947-70E740481C1C}">
                  <a14:useLocalDpi xmlns:a14="http://schemas.microsoft.com/office/drawing/2010/main" val="0"/>
                </a:ext>
              </a:extLst>
            </a:blip>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25D0-96FC-49F4-AB4D-93AECB415B5A}" type="datetimeFigureOut">
              <a:rPr lang="en-US" smtClean="0"/>
              <a:t>02/28/2019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406D3-07A0-47F1-96AA-3F1CC3A65E1A}" type="slidenum">
              <a:rPr lang="en-US" smtClean="0"/>
              <a:t>‹#›</a:t>
            </a:fld>
            <a:endParaRPr lang="en-US"/>
          </a:p>
        </p:txBody>
      </p:sp>
    </p:spTree>
    <p:extLst>
      <p:ext uri="{BB962C8B-B14F-4D97-AF65-F5344CB8AC3E}">
        <p14:creationId xmlns:p14="http://schemas.microsoft.com/office/powerpoint/2010/main" val="83674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1025D0-96FC-49F4-AB4D-93AECB415B5A}" type="datetimeFigureOut">
              <a:rPr lang="en-US" smtClean="0"/>
              <a:t>02/28/2019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8406D3-07A0-47F1-96AA-3F1CC3A65E1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200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linoa@ccf.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Distilling Crude EHR Data</a:t>
            </a:r>
            <a:endParaRPr lang="en-US" sz="7200" dirty="0"/>
          </a:p>
        </p:txBody>
      </p:sp>
      <p:sp>
        <p:nvSpPr>
          <p:cNvPr id="3" name="Subtitle 2"/>
          <p:cNvSpPr>
            <a:spLocks noGrp="1"/>
          </p:cNvSpPr>
          <p:nvPr>
            <p:ph type="subTitle" idx="1"/>
          </p:nvPr>
        </p:nvSpPr>
        <p:spPr>
          <a:xfrm>
            <a:off x="1524000" y="4448431"/>
            <a:ext cx="9144000" cy="1894703"/>
          </a:xfrm>
        </p:spPr>
        <p:txBody>
          <a:bodyPr>
            <a:normAutofit fontScale="85000" lnSpcReduction="20000"/>
          </a:bodyPr>
          <a:lstStyle/>
          <a:p>
            <a:pPr>
              <a:lnSpc>
                <a:spcPct val="120000"/>
              </a:lnSpc>
            </a:pPr>
            <a:r>
              <a:rPr lang="en-US" dirty="0" smtClean="0"/>
              <a:t>Alex Milinovich</a:t>
            </a:r>
          </a:p>
          <a:p>
            <a:pPr>
              <a:lnSpc>
                <a:spcPct val="120000"/>
              </a:lnSpc>
            </a:pPr>
            <a:r>
              <a:rPr lang="en-US" dirty="0" smtClean="0"/>
              <a:t>Data Ninja</a:t>
            </a:r>
          </a:p>
          <a:p>
            <a:pPr>
              <a:lnSpc>
                <a:spcPct val="120000"/>
              </a:lnSpc>
            </a:pPr>
            <a:r>
              <a:rPr lang="en-US" dirty="0" smtClean="0">
                <a:hlinkClick r:id="rId2"/>
              </a:rPr>
              <a:t>milinoa@ccf.org</a:t>
            </a:r>
            <a:r>
              <a:rPr lang="en-US" dirty="0" smtClean="0"/>
              <a:t> </a:t>
            </a:r>
          </a:p>
          <a:p>
            <a:pPr>
              <a:lnSpc>
                <a:spcPct val="120000"/>
              </a:lnSpc>
            </a:pPr>
            <a:r>
              <a:rPr lang="en-US" dirty="0" smtClean="0"/>
              <a:t>Quantitative Health Sciences - Cleveland Clinic</a:t>
            </a:r>
            <a:endParaRPr lang="en-US" dirty="0"/>
          </a:p>
        </p:txBody>
      </p:sp>
    </p:spTree>
    <p:extLst>
      <p:ext uri="{BB962C8B-B14F-4D97-AF65-F5344CB8AC3E}">
        <p14:creationId xmlns:p14="http://schemas.microsoft.com/office/powerpoint/2010/main" val="128723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2349"/>
            <a:ext cx="10058400" cy="724106"/>
          </a:xfrm>
        </p:spPr>
        <p:txBody>
          <a:bodyPr/>
          <a:lstStyle/>
          <a:p>
            <a:r>
              <a:rPr lang="en-US" dirty="0" smtClean="0"/>
              <a:t>UMLS Relationships</a:t>
            </a:r>
            <a:endParaRPr lang="en-US" dirty="0"/>
          </a:p>
        </p:txBody>
      </p:sp>
      <p:sp>
        <p:nvSpPr>
          <p:cNvPr id="3" name="Content Placeholder 2"/>
          <p:cNvSpPr>
            <a:spLocks noGrp="1"/>
          </p:cNvSpPr>
          <p:nvPr>
            <p:ph idx="1"/>
          </p:nvPr>
        </p:nvSpPr>
        <p:spPr/>
        <p:txBody>
          <a:bodyPr/>
          <a:lstStyle/>
          <a:p>
            <a:r>
              <a:rPr lang="en-US" dirty="0" smtClean="0"/>
              <a:t>Adds relationships/hierarchies</a:t>
            </a:r>
            <a:endParaRPr lang="en-US" dirty="0"/>
          </a:p>
        </p:txBody>
      </p:sp>
      <p:pic>
        <p:nvPicPr>
          <p:cNvPr id="4" name="Picture 3"/>
          <p:cNvPicPr/>
          <p:nvPr/>
        </p:nvPicPr>
        <p:blipFill rotWithShape="1">
          <a:blip r:embed="rId2" cstate="email">
            <a:extLst>
              <a:ext uri="{28A0092B-C50C-407E-A947-70E740481C1C}">
                <a14:useLocalDpi xmlns:a14="http://schemas.microsoft.com/office/drawing/2010/main" val="0"/>
              </a:ext>
            </a:extLst>
          </a:blip>
          <a:srcRect/>
          <a:stretch/>
        </p:blipFill>
        <p:spPr bwMode="auto">
          <a:xfrm>
            <a:off x="838200" y="956455"/>
            <a:ext cx="9805086" cy="52746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04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26651"/>
          </a:xfrm>
        </p:spPr>
        <p:txBody>
          <a:bodyPr/>
          <a:lstStyle/>
          <a:p>
            <a:r>
              <a:rPr lang="en-US" dirty="0" smtClean="0"/>
              <a:t>UMLS Hierarchies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21267356"/>
              </p:ext>
            </p:extLst>
          </p:nvPr>
        </p:nvGraphicFramePr>
        <p:xfrm>
          <a:off x="1217655" y="953530"/>
          <a:ext cx="5753100" cy="1524000"/>
        </p:xfrm>
        <a:graphic>
          <a:graphicData uri="http://schemas.openxmlformats.org/drawingml/2006/table">
            <a:tbl>
              <a:tblPr>
                <a:tableStyleId>{5C22544A-7EE6-4342-B048-85BDC9FD1C3A}</a:tableStyleId>
              </a:tblPr>
              <a:tblGrid>
                <a:gridCol w="675529"/>
                <a:gridCol w="4519387"/>
                <a:gridCol w="558184"/>
              </a:tblGrid>
              <a:tr h="190500">
                <a:tc>
                  <a:txBody>
                    <a:bodyPr/>
                    <a:lstStyle/>
                    <a:p>
                      <a:pPr algn="l" fontAlgn="b"/>
                      <a:r>
                        <a:rPr lang="en-US" sz="1100" u="none" strike="noStrike" dirty="0" err="1">
                          <a:effectLst/>
                        </a:rPr>
                        <a:t>ConceptID</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1100" u="none" strike="noStrike" dirty="0" err="1">
                          <a:effectLst/>
                        </a:rPr>
                        <a:t>ConceptDescription</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1100" u="none" strike="noStrike" dirty="0">
                          <a:effectLst/>
                        </a:rPr>
                        <a:t>Position</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r>
              <a:tr h="190500">
                <a:tc>
                  <a:txBody>
                    <a:bodyPr/>
                    <a:lstStyle/>
                    <a:p>
                      <a:pPr algn="l" fontAlgn="b"/>
                      <a:r>
                        <a:rPr lang="en-US" sz="1100" u="none" strike="noStrike">
                          <a:effectLst/>
                        </a:rPr>
                        <a:t>C2880081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International Classification of Diseases, 10th Edition, Clinical Modification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smtClean="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C0263660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Musculoskeletal and connective tissue disorders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smtClean="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C0162323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Polyarthritis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smtClean="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C0018099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smtClean="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C0149896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Primary gout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smtClean="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C0837798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Idiopathic gout, ankle and foot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smtClean="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C2889675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Idiopathic gout, right ankle and foot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XXX</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82557728"/>
              </p:ext>
            </p:extLst>
          </p:nvPr>
        </p:nvGraphicFramePr>
        <p:xfrm>
          <a:off x="1217655" y="2795716"/>
          <a:ext cx="8102600" cy="3048000"/>
        </p:xfrm>
        <a:graphic>
          <a:graphicData uri="http://schemas.openxmlformats.org/drawingml/2006/table">
            <a:tbl>
              <a:tblPr>
                <a:tableStyleId>{5C22544A-7EE6-4342-B048-85BDC9FD1C3A}</a:tableStyleId>
              </a:tblPr>
              <a:tblGrid>
                <a:gridCol w="675745"/>
                <a:gridCol w="4520832"/>
                <a:gridCol w="1522807"/>
                <a:gridCol w="558362"/>
                <a:gridCol w="824854"/>
              </a:tblGrid>
              <a:tr h="190500">
                <a:tc>
                  <a:txBody>
                    <a:bodyPr/>
                    <a:lstStyle/>
                    <a:p>
                      <a:pPr algn="l" fontAlgn="b"/>
                      <a:r>
                        <a:rPr lang="en-US" sz="1100" u="none" strike="noStrike" dirty="0" err="1">
                          <a:effectLst/>
                        </a:rPr>
                        <a:t>ConceptID</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1100" u="none" strike="noStrike" dirty="0" err="1">
                          <a:effectLst/>
                        </a:rPr>
                        <a:t>ConceptDescription</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1100" u="none" strike="noStrike" dirty="0" err="1">
                          <a:effectLst/>
                        </a:rPr>
                        <a:t>VocabularyAbbreviation</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1100" u="none" strike="noStrike" dirty="0">
                          <a:effectLst/>
                        </a:rPr>
                        <a:t>Position</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1100" u="none" strike="noStrike" dirty="0" err="1">
                          <a:effectLst/>
                        </a:rPr>
                        <a:t>PathNumber</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solidFill>
                  </a:tcPr>
                </a:tc>
              </a:tr>
              <a:tr h="190500">
                <a:tc>
                  <a:txBody>
                    <a:bodyPr/>
                    <a:lstStyle/>
                    <a:p>
                      <a:pPr algn="l" fontAlgn="b"/>
                      <a:r>
                        <a:rPr lang="en-US" sz="1100" u="none" strike="noStrike">
                          <a:effectLst/>
                        </a:rPr>
                        <a:t>C2880081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International Classification of Diseases, 10th Edition, Clinical Modification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ICD10CM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C0263660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Musculoskeletal and connective tissue disorders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ICD10CM</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C0162323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Polyarthritis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ICD10CM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C1137112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ICD-9-CM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ICD9CM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C0178237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diseases and injuries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ICD9CM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C0342105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Endocrine, nutritional, metabolic and immunity disorders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ICD9CM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C0178259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OTHER METABOLIC AND IMMUNITY DISORDERS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ICD9CM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C2720507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SNOMED CT Concept (SNOMED RT+CTV3)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C0037088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Signs and Symptoms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C0012634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Disease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C0025517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Metabolic Diseases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C0034139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Purine-Pyrimidine Metabolism, Inborn Errors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C0268104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Disorder of purine metabolism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94507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UMLS – Sample Population</a:t>
            </a:r>
            <a:endParaRPr lang="en-US" dirty="0"/>
          </a:p>
        </p:txBody>
      </p:sp>
      <p:sp>
        <p:nvSpPr>
          <p:cNvPr id="3" name="Content Placeholder 2"/>
          <p:cNvSpPr>
            <a:spLocks noGrp="1"/>
          </p:cNvSpPr>
          <p:nvPr>
            <p:ph idx="1"/>
          </p:nvPr>
        </p:nvSpPr>
        <p:spPr/>
        <p:txBody>
          <a:bodyPr/>
          <a:lstStyle/>
          <a:p>
            <a:r>
              <a:rPr lang="en-US" dirty="0" smtClean="0"/>
              <a:t>Diabetic patients on a GLP-1 medication with an HbA1c &gt; 10</a:t>
            </a:r>
          </a:p>
          <a:p>
            <a:pPr lvl="1"/>
            <a:r>
              <a:rPr lang="en-US" dirty="0" smtClean="0"/>
              <a:t>Diabetics = C0011847 - Diabetes</a:t>
            </a:r>
          </a:p>
          <a:p>
            <a:pPr lvl="2"/>
            <a:r>
              <a:rPr lang="en-US" dirty="0" smtClean="0"/>
              <a:t>Get all “child” concepts</a:t>
            </a:r>
          </a:p>
          <a:p>
            <a:pPr lvl="2"/>
            <a:r>
              <a:rPr lang="en-US" dirty="0" smtClean="0"/>
              <a:t>2,666 different diagnoses</a:t>
            </a:r>
          </a:p>
          <a:p>
            <a:pPr lvl="3"/>
            <a:r>
              <a:rPr lang="en-US" dirty="0" smtClean="0"/>
              <a:t>147 ICD9 codes</a:t>
            </a:r>
          </a:p>
          <a:p>
            <a:pPr lvl="3"/>
            <a:r>
              <a:rPr lang="en-US" dirty="0" smtClean="0"/>
              <a:t>792 ICD10 codes</a:t>
            </a:r>
          </a:p>
          <a:p>
            <a:pPr lvl="1"/>
            <a:r>
              <a:rPr lang="en-US" dirty="0" smtClean="0"/>
              <a:t>GLP-1 = C2916791 - Glucagon-like Peptide-1 (GLP-1) Agonists [</a:t>
            </a:r>
            <a:r>
              <a:rPr lang="en-US" dirty="0" err="1" smtClean="0"/>
              <a:t>MoA</a:t>
            </a:r>
            <a:r>
              <a:rPr lang="en-US" dirty="0" smtClean="0"/>
              <a:t>]</a:t>
            </a:r>
          </a:p>
          <a:p>
            <a:pPr lvl="2"/>
            <a:r>
              <a:rPr lang="en-US" dirty="0" smtClean="0"/>
              <a:t>Get all concepts that have an active ingredient or are a tradename of</a:t>
            </a:r>
          </a:p>
          <a:p>
            <a:pPr lvl="2"/>
            <a:r>
              <a:rPr lang="en-US" dirty="0" smtClean="0"/>
              <a:t>69 different medications</a:t>
            </a:r>
          </a:p>
          <a:p>
            <a:pPr lvl="1"/>
            <a:r>
              <a:rPr lang="en-US" dirty="0" smtClean="0"/>
              <a:t>HbA1c = C0366781 - Hemoglobin A1c/</a:t>
            </a:r>
            <a:r>
              <a:rPr lang="en-US" dirty="0" err="1" smtClean="0"/>
              <a:t>Hemoglobin.total:Mass</a:t>
            </a:r>
            <a:r>
              <a:rPr lang="en-US" dirty="0" smtClean="0"/>
              <a:t> </a:t>
            </a:r>
            <a:r>
              <a:rPr lang="en-US" dirty="0" err="1" smtClean="0"/>
              <a:t>Fraction:Point</a:t>
            </a:r>
            <a:r>
              <a:rPr lang="en-US" dirty="0" smtClean="0"/>
              <a:t> 				in </a:t>
            </a:r>
            <a:r>
              <a:rPr lang="en-US" dirty="0" err="1" smtClean="0"/>
              <a:t>time:Whole</a:t>
            </a:r>
            <a:r>
              <a:rPr lang="en-US" dirty="0" smtClean="0"/>
              <a:t> </a:t>
            </a:r>
            <a:r>
              <a:rPr lang="en-US" dirty="0" err="1" smtClean="0"/>
              <a:t>blood:Quantitative</a:t>
            </a:r>
            <a:endParaRPr lang="en-US" dirty="0" smtClean="0"/>
          </a:p>
          <a:p>
            <a:pPr lvl="2"/>
            <a:r>
              <a:rPr lang="en-US" dirty="0" smtClean="0"/>
              <a:t>15 different labs in Epic map to this </a:t>
            </a:r>
            <a:r>
              <a:rPr lang="en-US" dirty="0" err="1" smtClean="0"/>
              <a:t>ConceptID</a:t>
            </a:r>
            <a:endParaRPr lang="en-US" dirty="0"/>
          </a:p>
        </p:txBody>
      </p:sp>
    </p:spTree>
    <p:extLst>
      <p:ext uri="{BB962C8B-B14F-4D97-AF65-F5344CB8AC3E}">
        <p14:creationId xmlns:p14="http://schemas.microsoft.com/office/powerpoint/2010/main" val="542361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84654" y="361950"/>
            <a:ext cx="10622692" cy="692150"/>
          </a:xfrm>
        </p:spPr>
        <p:txBody>
          <a:bodyPr>
            <a:normAutofit fontScale="90000"/>
          </a:bodyPr>
          <a:lstStyle/>
          <a:p>
            <a:pPr algn="ctr"/>
            <a:r>
              <a:rPr lang="en-US" dirty="0" smtClean="0"/>
              <a:t>Sample Population Query – UMLS </a:t>
            </a:r>
            <a:r>
              <a:rPr lang="en-US" sz="2700" dirty="0" smtClean="0"/>
              <a:t>(581 chars w/o comments)</a:t>
            </a:r>
            <a:endParaRPr lang="en-US" sz="2700" dirty="0"/>
          </a:p>
        </p:txBody>
      </p:sp>
      <p:sp>
        <p:nvSpPr>
          <p:cNvPr id="3" name="Content Placeholder 2"/>
          <p:cNvSpPr>
            <a:spLocks noGrp="1"/>
          </p:cNvSpPr>
          <p:nvPr>
            <p:ph idx="4294967295"/>
          </p:nvPr>
        </p:nvSpPr>
        <p:spPr>
          <a:xfrm>
            <a:off x="391298" y="1121333"/>
            <a:ext cx="11409405" cy="4941716"/>
          </a:xfrm>
        </p:spPr>
        <p:txBody>
          <a:bodyPr numCol="3">
            <a:noAutofit/>
          </a:bodyPr>
          <a:lstStyle/>
          <a:p>
            <a:pPr>
              <a:lnSpc>
                <a:spcPct val="100000"/>
              </a:lnSpc>
            </a:pPr>
            <a:r>
              <a:rPr lang="en-US" sz="1200" kern="0" dirty="0">
                <a:solidFill>
                  <a:srgbClr val="0000FF"/>
                </a:solidFill>
                <a:latin typeface="Calibri" panose="020F0502020204030204" pitchFamily="34" charset="0"/>
                <a:cs typeface="Calibri" panose="020F0502020204030204" pitchFamily="34" charset="0"/>
              </a:rPr>
              <a:t>SELECT</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r>
              <a:rPr lang="en-US" sz="1200" kern="0" dirty="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p</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PatientID</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r>
              <a:rPr lang="en-US" sz="1200" kern="0" dirty="0">
                <a:solidFill>
                  <a:srgbClr val="0000FF"/>
                </a:solidFill>
                <a:latin typeface="Calibri" panose="020F0502020204030204" pitchFamily="34" charset="0"/>
                <a:cs typeface="Calibri" panose="020F0502020204030204" pitchFamily="34" charset="0"/>
              </a:rPr>
              <a:t>FROM</a:t>
            </a:r>
            <a:r>
              <a:rPr lang="en-US" sz="1200" kern="0" dirty="0">
                <a:solidFill>
                  <a:srgbClr val="000000"/>
                </a:solidFill>
                <a:latin typeface="Calibri" panose="020F0502020204030204" pitchFamily="34" charset="0"/>
                <a:cs typeface="Calibri" panose="020F0502020204030204" pitchFamily="34" charset="0"/>
              </a:rPr>
              <a:t> Patients </a:t>
            </a:r>
            <a:r>
              <a:rPr lang="en-US" sz="1200" kern="0" dirty="0">
                <a:solidFill>
                  <a:srgbClr val="0000FF"/>
                </a:solidFill>
                <a:latin typeface="Calibri" panose="020F0502020204030204" pitchFamily="34" charset="0"/>
                <a:cs typeface="Calibri" panose="020F0502020204030204" pitchFamily="34" charset="0"/>
              </a:rPr>
              <a:t>AS</a:t>
            </a:r>
            <a:r>
              <a:rPr lang="en-US" sz="1200" kern="0" dirty="0">
                <a:solidFill>
                  <a:srgbClr val="000000"/>
                </a:solidFill>
                <a:latin typeface="Calibri" panose="020F0502020204030204" pitchFamily="34" charset="0"/>
                <a:cs typeface="Calibri" panose="020F0502020204030204" pitchFamily="34" charset="0"/>
              </a:rPr>
              <a:t> p</a:t>
            </a:r>
          </a:p>
          <a:p>
            <a:pPr>
              <a:lnSpc>
                <a:spcPct val="100000"/>
              </a:lnSpc>
            </a:pPr>
            <a:r>
              <a:rPr lang="en-US" sz="1200" kern="0" dirty="0">
                <a:solidFill>
                  <a:srgbClr val="0000FF"/>
                </a:solidFill>
                <a:latin typeface="Calibri" panose="020F0502020204030204" pitchFamily="34" charset="0"/>
                <a:cs typeface="Calibri" panose="020F0502020204030204" pitchFamily="34" charset="0"/>
              </a:rPr>
              <a:t>WHERE</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r>
              <a:rPr lang="en-US" sz="1200" kern="0" dirty="0">
                <a:solidFill>
                  <a:srgbClr val="808080"/>
                </a:solidFill>
                <a:latin typeface="Calibri" panose="020F0502020204030204" pitchFamily="34" charset="0"/>
                <a:cs typeface="Calibri" panose="020F0502020204030204" pitchFamily="34" charset="0"/>
              </a:rPr>
              <a:t>EXISTS</a:t>
            </a:r>
            <a:r>
              <a:rPr lang="en-US" sz="1200" kern="0" dirty="0">
                <a:solidFill>
                  <a:srgbClr val="0000FF"/>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FF"/>
                </a:solidFill>
                <a:latin typeface="Calibri" panose="020F0502020204030204" pitchFamily="34" charset="0"/>
                <a:cs typeface="Calibri" panose="020F0502020204030204" pitchFamily="34" charset="0"/>
              </a:rPr>
              <a:t>SELECT</a:t>
            </a:r>
            <a:r>
              <a:rPr lang="en-US" sz="1200" kern="0" dirty="0">
                <a:solidFill>
                  <a:srgbClr val="000000"/>
                </a:solidFill>
                <a:latin typeface="Calibri" panose="020F0502020204030204" pitchFamily="34" charset="0"/>
                <a:cs typeface="Calibri" panose="020F0502020204030204" pitchFamily="34" charset="0"/>
              </a:rPr>
              <a:t> 1 </a:t>
            </a:r>
            <a:r>
              <a:rPr lang="en-US" sz="1200" kern="0" dirty="0">
                <a:solidFill>
                  <a:srgbClr val="0000FF"/>
                </a:solidFill>
                <a:latin typeface="Calibri" panose="020F0502020204030204" pitchFamily="34" charset="0"/>
                <a:cs typeface="Calibri" panose="020F0502020204030204" pitchFamily="34" charset="0"/>
              </a:rPr>
              <a:t>FROM</a:t>
            </a:r>
            <a:r>
              <a:rPr lang="en-US" sz="1200" kern="0" dirty="0">
                <a:solidFill>
                  <a:srgbClr val="000000"/>
                </a:solidFill>
                <a:latin typeface="Calibri" panose="020F0502020204030204" pitchFamily="34" charset="0"/>
                <a:cs typeface="Calibri" panose="020F0502020204030204" pitchFamily="34" charset="0"/>
              </a:rPr>
              <a:t> Diagnoses </a:t>
            </a:r>
            <a:r>
              <a:rPr lang="en-US" sz="1200" kern="0" dirty="0">
                <a:solidFill>
                  <a:srgbClr val="0000FF"/>
                </a:solidFill>
                <a:latin typeface="Calibri" panose="020F0502020204030204" pitchFamily="34" charset="0"/>
                <a:cs typeface="Calibri" panose="020F0502020204030204" pitchFamily="34" charset="0"/>
              </a:rPr>
              <a:t>AS</a:t>
            </a:r>
            <a:r>
              <a:rPr lang="en-US" sz="1200" kern="0" dirty="0">
                <a:solidFill>
                  <a:srgbClr val="000000"/>
                </a:solidFill>
                <a:latin typeface="Calibri" panose="020F0502020204030204" pitchFamily="34" charset="0"/>
                <a:cs typeface="Calibri" panose="020F0502020204030204" pitchFamily="34" charset="0"/>
              </a:rPr>
              <a:t> d</a:t>
            </a:r>
          </a:p>
          <a:p>
            <a:pPr>
              <a:lnSpc>
                <a:spcPct val="100000"/>
              </a:lnSpc>
            </a:pPr>
            <a:r>
              <a:rPr lang="en-US" sz="1200" kern="0" dirty="0">
                <a:solidFill>
                  <a:srgbClr val="0000FF"/>
                </a:solidFill>
                <a:latin typeface="Calibri" panose="020F0502020204030204" pitchFamily="34" charset="0"/>
                <a:cs typeface="Calibri" panose="020F0502020204030204" pitchFamily="34" charset="0"/>
              </a:rPr>
              <a:t>WHERE</a:t>
            </a:r>
            <a:r>
              <a:rPr lang="en-US" sz="1200" kern="0" dirty="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d</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PatientID</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p</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PatientID</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r>
              <a:rPr lang="en-US" sz="1200" kern="0" dirty="0">
                <a:solidFill>
                  <a:srgbClr val="000000"/>
                </a:solidFill>
                <a:latin typeface="Calibri" panose="020F0502020204030204" pitchFamily="34" charset="0"/>
                <a:cs typeface="Calibri" panose="020F0502020204030204" pitchFamily="34" charset="0"/>
              </a:rPr>
              <a:t>      </a:t>
            </a:r>
            <a:r>
              <a:rPr lang="en-US" sz="1200" kern="0" dirty="0" smtClean="0">
                <a:solidFill>
                  <a:srgbClr val="808080"/>
                </a:solidFill>
                <a:latin typeface="Calibri" panose="020F0502020204030204" pitchFamily="34" charset="0"/>
                <a:cs typeface="Calibri" panose="020F0502020204030204" pitchFamily="34" charset="0"/>
              </a:rPr>
              <a:t>AND</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d</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ConceptID</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IN</a:t>
            </a:r>
            <a:r>
              <a:rPr lang="en-US" sz="1200" kern="0" dirty="0">
                <a:solidFill>
                  <a:srgbClr val="0000FF"/>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smtClean="0">
                <a:solidFill>
                  <a:srgbClr val="0000FF"/>
                </a:solidFill>
                <a:latin typeface="Calibri" panose="020F0502020204030204" pitchFamily="34" charset="0"/>
                <a:cs typeface="Calibri" panose="020F0502020204030204" pitchFamily="34" charset="0"/>
              </a:rPr>
              <a:t>SELECT</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err="1" smtClean="0">
                <a:solidFill>
                  <a:srgbClr val="000000"/>
                </a:solidFill>
                <a:latin typeface="Calibri" panose="020F0502020204030204" pitchFamily="34" charset="0"/>
                <a:cs typeface="Calibri" panose="020F0502020204030204" pitchFamily="34" charset="0"/>
              </a:rPr>
              <a:t>ccc</a:t>
            </a:r>
            <a:r>
              <a:rPr lang="en-US" sz="1200" kern="0" dirty="0" err="1" smtClean="0">
                <a:solidFill>
                  <a:srgbClr val="808080"/>
                </a:solidFill>
                <a:latin typeface="Calibri" panose="020F0502020204030204" pitchFamily="34" charset="0"/>
                <a:cs typeface="Calibri" panose="020F0502020204030204" pitchFamily="34" charset="0"/>
              </a:rPr>
              <a:t>.</a:t>
            </a:r>
            <a:r>
              <a:rPr lang="en-US" sz="1200" kern="0" dirty="0" err="1" smtClean="0">
                <a:solidFill>
                  <a:srgbClr val="000000"/>
                </a:solidFill>
                <a:latin typeface="Calibri" panose="020F0502020204030204" pitchFamily="34" charset="0"/>
                <a:cs typeface="Calibri" panose="020F0502020204030204" pitchFamily="34" charset="0"/>
              </a:rPr>
              <a:t>ConceptID</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smtClean="0">
                <a:solidFill>
                  <a:srgbClr val="0000FF"/>
                </a:solidFill>
                <a:latin typeface="Calibri" panose="020F0502020204030204" pitchFamily="34" charset="0"/>
                <a:cs typeface="Calibri" panose="020F0502020204030204" pitchFamily="34" charset="0"/>
              </a:rPr>
              <a:t>FROM</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UMLS</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dbo</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ChildConceptsCLR</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FF0000"/>
                </a:solidFill>
                <a:latin typeface="Calibri" panose="020F0502020204030204" pitchFamily="34" charset="0"/>
                <a:cs typeface="Calibri" panose="020F0502020204030204" pitchFamily="34" charset="0"/>
              </a:rPr>
              <a:t>'C0011847'</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FF0000"/>
                </a:solidFill>
                <a:latin typeface="Calibri" panose="020F0502020204030204" pitchFamily="34" charset="0"/>
                <a:cs typeface="Calibri" panose="020F0502020204030204" pitchFamily="34" charset="0"/>
              </a:rPr>
              <a:t>'</a:t>
            </a:r>
            <a:r>
              <a:rPr lang="en-US" sz="1200" kern="0" dirty="0" err="1">
                <a:solidFill>
                  <a:srgbClr val="FF0000"/>
                </a:solidFill>
                <a:latin typeface="Calibri" panose="020F0502020204030204" pitchFamily="34" charset="0"/>
                <a:cs typeface="Calibri" panose="020F0502020204030204" pitchFamily="34" charset="0"/>
              </a:rPr>
              <a:t>same_as,isa,classified_as</a:t>
            </a:r>
            <a:r>
              <a:rPr lang="en-US" sz="1200" kern="0" dirty="0">
                <a:solidFill>
                  <a:srgbClr val="FF0000"/>
                </a:solidFill>
                <a:latin typeface="Calibri" panose="020F0502020204030204" pitchFamily="34" charset="0"/>
                <a:cs typeface="Calibri" panose="020F0502020204030204" pitchFamily="34" charset="0"/>
              </a:rPr>
              <a:t>'</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1</a:t>
            </a:r>
            <a:r>
              <a:rPr lang="en-US" sz="1200" kern="0" dirty="0" smtClean="0">
                <a:solidFill>
                  <a:srgbClr val="808080"/>
                </a:solidFill>
                <a:latin typeface="Calibri" panose="020F0502020204030204" pitchFamily="34" charset="0"/>
                <a:cs typeface="Calibri" panose="020F0502020204030204" pitchFamily="34" charset="0"/>
              </a:rPr>
              <a:t>)</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smtClean="0">
                <a:solidFill>
                  <a:srgbClr val="0000FF"/>
                </a:solidFill>
                <a:latin typeface="Calibri" panose="020F0502020204030204" pitchFamily="34" charset="0"/>
                <a:cs typeface="Calibri" panose="020F0502020204030204" pitchFamily="34" charset="0"/>
              </a:rPr>
              <a:t>AS</a:t>
            </a:r>
            <a:r>
              <a:rPr lang="en-US" sz="1200" kern="0" dirty="0" smtClean="0">
                <a:solidFill>
                  <a:srgbClr val="000000"/>
                </a:solidFill>
                <a:latin typeface="Calibri" panose="020F0502020204030204" pitchFamily="34" charset="0"/>
                <a:cs typeface="Calibri" panose="020F0502020204030204" pitchFamily="34" charset="0"/>
              </a:rPr>
              <a:t> ccc</a:t>
            </a:r>
            <a:r>
              <a:rPr lang="en-US" sz="1200" kern="0" dirty="0" smtClean="0">
                <a:solidFill>
                  <a:srgbClr val="808080"/>
                </a:solidFill>
                <a:latin typeface="Calibri" panose="020F0502020204030204" pitchFamily="34" charset="0"/>
                <a:cs typeface="Calibri" panose="020F0502020204030204" pitchFamily="34" charset="0"/>
              </a:rPr>
              <a:t>))</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endParaRPr lang="en-US" sz="1200" kern="0" dirty="0" smtClean="0">
              <a:solidFill>
                <a:srgbClr val="808080"/>
              </a:solidFill>
              <a:latin typeface="Calibri" panose="020F0502020204030204" pitchFamily="34" charset="0"/>
              <a:cs typeface="Calibri" panose="020F0502020204030204" pitchFamily="34" charset="0"/>
            </a:endParaRPr>
          </a:p>
          <a:p>
            <a:pPr>
              <a:lnSpc>
                <a:spcPct val="100000"/>
              </a:lnSpc>
            </a:pPr>
            <a:endParaRPr lang="en-US" sz="1200" kern="0" dirty="0" smtClean="0">
              <a:solidFill>
                <a:srgbClr val="808080"/>
              </a:solidFill>
              <a:latin typeface="Calibri" panose="020F0502020204030204" pitchFamily="34" charset="0"/>
              <a:cs typeface="Calibri" panose="020F0502020204030204" pitchFamily="34" charset="0"/>
            </a:endParaRPr>
          </a:p>
          <a:p>
            <a:pPr>
              <a:lnSpc>
                <a:spcPct val="100000"/>
              </a:lnSpc>
            </a:pPr>
            <a:endParaRPr lang="en-US" sz="1200" kern="0" dirty="0">
              <a:solidFill>
                <a:srgbClr val="808080"/>
              </a:solidFill>
              <a:latin typeface="Calibri" panose="020F0502020204030204" pitchFamily="34" charset="0"/>
              <a:cs typeface="Calibri" panose="020F0502020204030204" pitchFamily="34" charset="0"/>
            </a:endParaRPr>
          </a:p>
          <a:p>
            <a:pPr>
              <a:lnSpc>
                <a:spcPct val="100000"/>
              </a:lnSpc>
            </a:pPr>
            <a:endParaRPr lang="en-US" sz="1200" kern="0" dirty="0" smtClean="0">
              <a:solidFill>
                <a:srgbClr val="808080"/>
              </a:solidFill>
              <a:latin typeface="Calibri" panose="020F0502020204030204" pitchFamily="34" charset="0"/>
              <a:cs typeface="Calibri" panose="020F0502020204030204" pitchFamily="34" charset="0"/>
            </a:endParaRPr>
          </a:p>
          <a:p>
            <a:pPr>
              <a:lnSpc>
                <a:spcPct val="100000"/>
              </a:lnSpc>
            </a:pPr>
            <a:r>
              <a:rPr lang="en-US" sz="1200" kern="0" dirty="0" smtClean="0">
                <a:solidFill>
                  <a:srgbClr val="808080"/>
                </a:solidFill>
                <a:latin typeface="Calibri" panose="020F0502020204030204" pitchFamily="34" charset="0"/>
                <a:cs typeface="Calibri" panose="020F0502020204030204" pitchFamily="34" charset="0"/>
              </a:rPr>
              <a:t>AND</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EXISTS</a:t>
            </a:r>
            <a:r>
              <a:rPr lang="en-US" sz="1200" kern="0" dirty="0">
                <a:solidFill>
                  <a:srgbClr val="0000FF"/>
                </a:solidFill>
                <a:latin typeface="Calibri" panose="020F0502020204030204" pitchFamily="34" charset="0"/>
                <a:cs typeface="Calibri" panose="020F0502020204030204" pitchFamily="34" charset="0"/>
              </a:rPr>
              <a:t> </a:t>
            </a:r>
            <a:endParaRPr lang="en-US" sz="1200" kern="0" dirty="0" smtClean="0">
              <a:solidFill>
                <a:srgbClr val="0000FF"/>
              </a:solidFill>
              <a:latin typeface="Calibri" panose="020F0502020204030204" pitchFamily="34" charset="0"/>
              <a:cs typeface="Calibri" panose="020F0502020204030204" pitchFamily="34" charset="0"/>
            </a:endParaRPr>
          </a:p>
          <a:p>
            <a:pPr>
              <a:lnSpc>
                <a:spcPct val="100000"/>
              </a:lnSpc>
            </a:pPr>
            <a:r>
              <a:rPr lang="en-US" sz="1200" kern="0" dirty="0" smtClean="0">
                <a:solidFill>
                  <a:srgbClr val="808080"/>
                </a:solidFill>
                <a:latin typeface="Calibri" panose="020F0502020204030204" pitchFamily="34" charset="0"/>
                <a:cs typeface="Calibri" panose="020F0502020204030204" pitchFamily="34" charset="0"/>
              </a:rPr>
              <a:t>(</a:t>
            </a:r>
            <a:r>
              <a:rPr lang="en-US" sz="1200" kern="0" dirty="0">
                <a:solidFill>
                  <a:srgbClr val="0000FF"/>
                </a:solidFill>
                <a:latin typeface="Calibri" panose="020F0502020204030204" pitchFamily="34" charset="0"/>
                <a:cs typeface="Calibri" panose="020F0502020204030204" pitchFamily="34" charset="0"/>
              </a:rPr>
              <a:t>SELECT</a:t>
            </a:r>
            <a:r>
              <a:rPr lang="en-US" sz="1200" kern="0" dirty="0">
                <a:solidFill>
                  <a:srgbClr val="000000"/>
                </a:solidFill>
                <a:latin typeface="Calibri" panose="020F0502020204030204" pitchFamily="34" charset="0"/>
                <a:cs typeface="Calibri" panose="020F0502020204030204" pitchFamily="34" charset="0"/>
              </a:rPr>
              <a:t> 1 </a:t>
            </a:r>
            <a:r>
              <a:rPr lang="en-US" sz="1200" kern="0" dirty="0">
                <a:solidFill>
                  <a:srgbClr val="0000FF"/>
                </a:solidFill>
                <a:latin typeface="Calibri" panose="020F0502020204030204" pitchFamily="34" charset="0"/>
                <a:cs typeface="Calibri" panose="020F0502020204030204" pitchFamily="34" charset="0"/>
              </a:rPr>
              <a:t>FROM</a:t>
            </a:r>
            <a:r>
              <a:rPr lang="en-US" sz="1200" kern="0" dirty="0">
                <a:solidFill>
                  <a:srgbClr val="000000"/>
                </a:solidFill>
                <a:latin typeface="Calibri" panose="020F0502020204030204" pitchFamily="34" charset="0"/>
                <a:cs typeface="Calibri" panose="020F0502020204030204" pitchFamily="34" charset="0"/>
              </a:rPr>
              <a:t> Medications </a:t>
            </a:r>
            <a:r>
              <a:rPr lang="en-US" sz="1200" kern="0" dirty="0">
                <a:solidFill>
                  <a:srgbClr val="0000FF"/>
                </a:solidFill>
                <a:latin typeface="Calibri" panose="020F0502020204030204" pitchFamily="34" charset="0"/>
                <a:cs typeface="Calibri" panose="020F0502020204030204" pitchFamily="34" charset="0"/>
              </a:rPr>
              <a:t>AS</a:t>
            </a:r>
            <a:r>
              <a:rPr lang="en-US" sz="1200" kern="0" dirty="0">
                <a:solidFill>
                  <a:srgbClr val="000000"/>
                </a:solidFill>
                <a:latin typeface="Calibri" panose="020F0502020204030204" pitchFamily="34" charset="0"/>
                <a:cs typeface="Calibri" panose="020F0502020204030204" pitchFamily="34" charset="0"/>
              </a:rPr>
              <a:t> M</a:t>
            </a:r>
          </a:p>
          <a:p>
            <a:pPr>
              <a:lnSpc>
                <a:spcPct val="100000"/>
              </a:lnSpc>
            </a:pPr>
            <a:r>
              <a:rPr lang="en-US" sz="1200" kern="0" dirty="0">
                <a:solidFill>
                  <a:srgbClr val="0000FF"/>
                </a:solidFill>
                <a:latin typeface="Calibri" panose="020F0502020204030204" pitchFamily="34" charset="0"/>
                <a:cs typeface="Calibri" panose="020F0502020204030204" pitchFamily="34" charset="0"/>
              </a:rPr>
              <a:t>WHERE</a:t>
            </a:r>
            <a:r>
              <a:rPr lang="en-US" sz="1200" kern="0" dirty="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M</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PatientID</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p</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PatientID</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r>
              <a:rPr lang="en-US" sz="1200" kern="0" dirty="0" smtClean="0">
                <a:solidFill>
                  <a:srgbClr val="808080"/>
                </a:solidFill>
                <a:latin typeface="Calibri" panose="020F0502020204030204" pitchFamily="34" charset="0"/>
                <a:cs typeface="Calibri" panose="020F0502020204030204" pitchFamily="34" charset="0"/>
              </a:rPr>
              <a:t>AND</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M</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ConceptID</a:t>
            </a:r>
            <a:r>
              <a:rPr lang="en-US" sz="1200" kern="0" dirty="0">
                <a:solidFill>
                  <a:srgbClr val="000000"/>
                </a:solidFill>
                <a:latin typeface="Calibri" panose="020F0502020204030204" pitchFamily="34" charset="0"/>
                <a:cs typeface="Calibri" panose="020F0502020204030204" pitchFamily="34" charset="0"/>
              </a:rPr>
              <a:t> </a:t>
            </a:r>
            <a:r>
              <a:rPr lang="en-US" sz="1200" kern="0" dirty="0" smtClean="0">
                <a:solidFill>
                  <a:srgbClr val="808080"/>
                </a:solidFill>
                <a:latin typeface="Calibri" panose="020F0502020204030204" pitchFamily="34" charset="0"/>
                <a:cs typeface="Calibri" panose="020F0502020204030204" pitchFamily="34" charset="0"/>
              </a:rPr>
              <a:t>IN</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smtClean="0">
                <a:solidFill>
                  <a:srgbClr val="808080"/>
                </a:solidFill>
                <a:latin typeface="Calibri" panose="020F0502020204030204" pitchFamily="34" charset="0"/>
                <a:cs typeface="Calibri" panose="020F0502020204030204" pitchFamily="34" charset="0"/>
              </a:rPr>
              <a:t>(</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r>
              <a:rPr lang="en-US" sz="1200" kern="0" dirty="0">
                <a:solidFill>
                  <a:srgbClr val="000000"/>
                </a:solidFill>
                <a:latin typeface="Calibri" panose="020F0502020204030204" pitchFamily="34" charset="0"/>
                <a:cs typeface="Calibri" panose="020F0502020204030204" pitchFamily="34" charset="0"/>
              </a:rPr>
              <a:t>     </a:t>
            </a:r>
            <a:r>
              <a:rPr lang="en-US" sz="1200" kern="0" dirty="0" smtClean="0">
                <a:solidFill>
                  <a:srgbClr val="0000FF"/>
                </a:solidFill>
                <a:latin typeface="Calibri" panose="020F0502020204030204" pitchFamily="34" charset="0"/>
                <a:cs typeface="Calibri" panose="020F0502020204030204" pitchFamily="34" charset="0"/>
              </a:rPr>
              <a:t>SELECT </a:t>
            </a:r>
            <a:r>
              <a:rPr lang="en-US" sz="1200" kern="0" dirty="0" err="1" smtClean="0">
                <a:solidFill>
                  <a:srgbClr val="000000"/>
                </a:solidFill>
                <a:latin typeface="Calibri" panose="020F0502020204030204" pitchFamily="34" charset="0"/>
                <a:cs typeface="Calibri" panose="020F0502020204030204" pitchFamily="34" charset="0"/>
              </a:rPr>
              <a:t>mssdf</a:t>
            </a:r>
            <a:r>
              <a:rPr lang="en-US" sz="1200" kern="0" dirty="0" err="1" smtClean="0">
                <a:solidFill>
                  <a:srgbClr val="808080"/>
                </a:solidFill>
                <a:latin typeface="Calibri" panose="020F0502020204030204" pitchFamily="34" charset="0"/>
                <a:cs typeface="Calibri" panose="020F0502020204030204" pitchFamily="34" charset="0"/>
              </a:rPr>
              <a:t>.</a:t>
            </a:r>
            <a:r>
              <a:rPr lang="en-US" sz="1200" kern="0" dirty="0" err="1" smtClean="0">
                <a:solidFill>
                  <a:srgbClr val="000000"/>
                </a:solidFill>
                <a:latin typeface="Calibri" panose="020F0502020204030204" pitchFamily="34" charset="0"/>
                <a:cs typeface="Calibri" panose="020F0502020204030204" pitchFamily="34" charset="0"/>
              </a:rPr>
              <a:t>ConceptID</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smtClean="0">
                <a:solidFill>
                  <a:srgbClr val="0000FF"/>
                </a:solidFill>
                <a:latin typeface="Calibri" panose="020F0502020204030204" pitchFamily="34" charset="0"/>
                <a:cs typeface="Calibri" panose="020F0502020204030204" pitchFamily="34" charset="0"/>
              </a:rPr>
              <a:t>FROM</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UMLS</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dbo</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MedicationSuperSearchDoseForm</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FF0000"/>
                </a:solidFill>
                <a:latin typeface="Calibri" panose="020F0502020204030204" pitchFamily="34" charset="0"/>
                <a:cs typeface="Calibri" panose="020F0502020204030204" pitchFamily="34" charset="0"/>
              </a:rPr>
              <a:t>'C2916791'</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2 </a:t>
            </a:r>
            <a:r>
              <a:rPr lang="en-US" sz="1200" kern="0" dirty="0">
                <a:solidFill>
                  <a:srgbClr val="008000"/>
                </a:solidFill>
                <a:latin typeface="Calibri" panose="020F0502020204030204" pitchFamily="34" charset="0"/>
                <a:cs typeface="Calibri" panose="020F0502020204030204" pitchFamily="34" charset="0"/>
              </a:rPr>
              <a:t>/*Oral - 2 if solution</a:t>
            </a:r>
            <a:r>
              <a:rPr lang="en-US" sz="1200" kern="0" dirty="0" smtClean="0">
                <a:solidFill>
                  <a:srgbClr val="008000"/>
                </a:solidFill>
                <a:latin typeface="Calibri" panose="020F0502020204030204" pitchFamily="34" charset="0"/>
                <a:cs typeface="Calibri" panose="020F0502020204030204" pitchFamily="34" charset="0"/>
              </a:rPr>
              <a:t>*/</a:t>
            </a:r>
            <a:r>
              <a:rPr lang="en-US" sz="1200" kern="0" dirty="0" smtClean="0">
                <a:solidFill>
                  <a:srgbClr val="808080"/>
                </a:solidFill>
                <a:latin typeface="Calibri" panose="020F0502020204030204" pitchFamily="34" charset="0"/>
                <a:cs typeface="Calibri" panose="020F0502020204030204" pitchFamily="34" charset="0"/>
              </a:rPr>
              <a:t>,</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a:solidFill>
                  <a:srgbClr val="000000"/>
                </a:solidFill>
                <a:latin typeface="Calibri" panose="020F0502020204030204" pitchFamily="34" charset="0"/>
                <a:cs typeface="Calibri" panose="020F0502020204030204" pitchFamily="34" charset="0"/>
              </a:rPr>
              <a:t>1 </a:t>
            </a:r>
            <a:r>
              <a:rPr lang="en-US" sz="1200" kern="0" dirty="0">
                <a:solidFill>
                  <a:srgbClr val="008000"/>
                </a:solidFill>
                <a:latin typeface="Calibri" panose="020F0502020204030204" pitchFamily="34" charset="0"/>
                <a:cs typeface="Calibri" panose="020F0502020204030204" pitchFamily="34" charset="0"/>
              </a:rPr>
              <a:t>/*Injectable*/</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1 </a:t>
            </a:r>
            <a:r>
              <a:rPr lang="en-US" sz="1200" kern="0" dirty="0">
                <a:solidFill>
                  <a:srgbClr val="008000"/>
                </a:solidFill>
                <a:latin typeface="Calibri" panose="020F0502020204030204" pitchFamily="34" charset="0"/>
                <a:cs typeface="Calibri" panose="020F0502020204030204" pitchFamily="34" charset="0"/>
              </a:rPr>
              <a:t>/*Transdermal*/</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1 </a:t>
            </a:r>
            <a:r>
              <a:rPr lang="en-US" sz="1200" kern="0" dirty="0">
                <a:solidFill>
                  <a:srgbClr val="008000"/>
                </a:solidFill>
                <a:latin typeface="Calibri" panose="020F0502020204030204" pitchFamily="34" charset="0"/>
                <a:cs typeface="Calibri" panose="020F0502020204030204" pitchFamily="34" charset="0"/>
              </a:rPr>
              <a:t>/*Topical*/</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1 </a:t>
            </a:r>
            <a:r>
              <a:rPr lang="en-US" sz="1200" kern="0" dirty="0">
                <a:solidFill>
                  <a:srgbClr val="008000"/>
                </a:solidFill>
                <a:latin typeface="Calibri" panose="020F0502020204030204" pitchFamily="34" charset="0"/>
                <a:cs typeface="Calibri" panose="020F0502020204030204" pitchFamily="34" charset="0"/>
              </a:rPr>
              <a:t>/*Inhalable*/</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1 </a:t>
            </a:r>
            <a:r>
              <a:rPr lang="en-US" sz="1200" kern="0" dirty="0">
                <a:solidFill>
                  <a:srgbClr val="008000"/>
                </a:solidFill>
                <a:latin typeface="Calibri" panose="020F0502020204030204" pitchFamily="34" charset="0"/>
                <a:cs typeface="Calibri" panose="020F0502020204030204" pitchFamily="34" charset="0"/>
              </a:rPr>
              <a:t>/*Vaginal</a:t>
            </a:r>
            <a:r>
              <a:rPr lang="en-US" sz="1200" kern="0" dirty="0" smtClean="0">
                <a:solidFill>
                  <a:srgbClr val="008000"/>
                </a:solidFill>
                <a:latin typeface="Calibri" panose="020F0502020204030204" pitchFamily="34" charset="0"/>
                <a:cs typeface="Calibri" panose="020F0502020204030204" pitchFamily="34" charset="0"/>
              </a:rPr>
              <a:t>*/</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1 </a:t>
            </a:r>
            <a:r>
              <a:rPr lang="en-US" sz="1200" kern="0" dirty="0">
                <a:solidFill>
                  <a:srgbClr val="008000"/>
                </a:solidFill>
                <a:latin typeface="Calibri" panose="020F0502020204030204" pitchFamily="34" charset="0"/>
                <a:cs typeface="Calibri" panose="020F0502020204030204" pitchFamily="34" charset="0"/>
              </a:rPr>
              <a:t>/*Rectal*/</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1 </a:t>
            </a:r>
            <a:r>
              <a:rPr lang="en-US" sz="1200" kern="0" dirty="0">
                <a:solidFill>
                  <a:srgbClr val="008000"/>
                </a:solidFill>
                <a:latin typeface="Calibri" panose="020F0502020204030204" pitchFamily="34" charset="0"/>
                <a:cs typeface="Calibri" panose="020F0502020204030204" pitchFamily="34" charset="0"/>
              </a:rPr>
              <a:t>/*Powder*/</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0000FF"/>
                </a:solidFill>
                <a:latin typeface="Calibri" panose="020F0502020204030204" pitchFamily="34" charset="0"/>
                <a:cs typeface="Calibri" panose="020F0502020204030204" pitchFamily="34" charset="0"/>
              </a:rPr>
              <a:t>AS</a:t>
            </a:r>
            <a:r>
              <a:rPr lang="en-US" sz="1200" kern="0" dirty="0">
                <a:solidFill>
                  <a:srgbClr val="000000"/>
                </a:solidFill>
                <a:latin typeface="Calibri" panose="020F0502020204030204" pitchFamily="34" charset="0"/>
                <a:cs typeface="Calibri" panose="020F0502020204030204" pitchFamily="34" charset="0"/>
              </a:rPr>
              <a:t> </a:t>
            </a:r>
            <a:r>
              <a:rPr lang="en-US" sz="1200" kern="0" dirty="0" err="1" smtClean="0">
                <a:solidFill>
                  <a:srgbClr val="000000"/>
                </a:solidFill>
                <a:latin typeface="Calibri" panose="020F0502020204030204" pitchFamily="34" charset="0"/>
                <a:cs typeface="Calibri" panose="020F0502020204030204" pitchFamily="34" charset="0"/>
              </a:rPr>
              <a:t>mssdf</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endParaRPr lang="en-US" sz="1200" kern="0" dirty="0" smtClean="0">
              <a:solidFill>
                <a:srgbClr val="808080"/>
              </a:solidFill>
              <a:latin typeface="Calibri" panose="020F0502020204030204" pitchFamily="34" charset="0"/>
              <a:cs typeface="Calibri" panose="020F0502020204030204" pitchFamily="34" charset="0"/>
            </a:endParaRPr>
          </a:p>
          <a:p>
            <a:pPr>
              <a:lnSpc>
                <a:spcPct val="100000"/>
              </a:lnSpc>
            </a:pPr>
            <a:endParaRPr lang="en-US" sz="1200" kern="0" dirty="0" smtClean="0">
              <a:solidFill>
                <a:srgbClr val="808080"/>
              </a:solidFill>
              <a:latin typeface="Calibri" panose="020F0502020204030204" pitchFamily="34" charset="0"/>
              <a:cs typeface="Calibri" panose="020F0502020204030204" pitchFamily="34" charset="0"/>
            </a:endParaRPr>
          </a:p>
          <a:p>
            <a:pPr>
              <a:lnSpc>
                <a:spcPct val="100000"/>
              </a:lnSpc>
            </a:pPr>
            <a:endParaRPr lang="en-US" sz="1200" kern="0" dirty="0">
              <a:solidFill>
                <a:srgbClr val="808080"/>
              </a:solidFill>
              <a:latin typeface="Calibri" panose="020F0502020204030204" pitchFamily="34" charset="0"/>
              <a:cs typeface="Calibri" panose="020F0502020204030204" pitchFamily="34" charset="0"/>
            </a:endParaRPr>
          </a:p>
          <a:p>
            <a:pPr>
              <a:lnSpc>
                <a:spcPct val="100000"/>
              </a:lnSpc>
            </a:pPr>
            <a:endParaRPr lang="en-US" sz="1200" kern="0" dirty="0" smtClean="0">
              <a:solidFill>
                <a:srgbClr val="808080"/>
              </a:solidFill>
              <a:latin typeface="Calibri" panose="020F0502020204030204" pitchFamily="34" charset="0"/>
              <a:cs typeface="Calibri" panose="020F0502020204030204" pitchFamily="34" charset="0"/>
            </a:endParaRPr>
          </a:p>
          <a:p>
            <a:pPr>
              <a:lnSpc>
                <a:spcPct val="100000"/>
              </a:lnSpc>
            </a:pPr>
            <a:endParaRPr lang="en-US" sz="1200" kern="0" dirty="0">
              <a:solidFill>
                <a:srgbClr val="808080"/>
              </a:solidFill>
              <a:latin typeface="Calibri" panose="020F0502020204030204" pitchFamily="34" charset="0"/>
              <a:cs typeface="Calibri" panose="020F0502020204030204" pitchFamily="34" charset="0"/>
            </a:endParaRPr>
          </a:p>
          <a:p>
            <a:pPr>
              <a:lnSpc>
                <a:spcPct val="100000"/>
              </a:lnSpc>
            </a:pPr>
            <a:endParaRPr lang="en-US" sz="1200" kern="0" dirty="0" smtClean="0">
              <a:solidFill>
                <a:srgbClr val="808080"/>
              </a:solidFill>
              <a:latin typeface="Calibri" panose="020F0502020204030204" pitchFamily="34" charset="0"/>
              <a:cs typeface="Calibri" panose="020F0502020204030204" pitchFamily="34" charset="0"/>
            </a:endParaRPr>
          </a:p>
          <a:p>
            <a:pPr>
              <a:lnSpc>
                <a:spcPct val="100000"/>
              </a:lnSpc>
            </a:pPr>
            <a:r>
              <a:rPr lang="en-US" sz="1200" kern="0" dirty="0" smtClean="0">
                <a:solidFill>
                  <a:srgbClr val="808080"/>
                </a:solidFill>
                <a:latin typeface="Calibri" panose="020F0502020204030204" pitchFamily="34" charset="0"/>
                <a:cs typeface="Calibri" panose="020F0502020204030204" pitchFamily="34" charset="0"/>
              </a:rPr>
              <a:t>AND</a:t>
            </a: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EXISTS</a:t>
            </a:r>
            <a:endParaRPr lang="en-US" sz="1200" kern="0" dirty="0">
              <a:solidFill>
                <a:srgbClr val="000000"/>
              </a:solidFill>
              <a:latin typeface="Calibri" panose="020F0502020204030204" pitchFamily="34" charset="0"/>
              <a:cs typeface="Calibri" panose="020F0502020204030204" pitchFamily="34" charset="0"/>
            </a:endParaRPr>
          </a:p>
          <a:p>
            <a:pPr>
              <a:lnSpc>
                <a:spcPct val="100000"/>
              </a:lnSpc>
            </a:pP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FF"/>
                </a:solidFill>
                <a:latin typeface="Calibri" panose="020F0502020204030204" pitchFamily="34" charset="0"/>
                <a:cs typeface="Calibri" panose="020F0502020204030204" pitchFamily="34" charset="0"/>
              </a:rPr>
              <a:t>SELECT</a:t>
            </a:r>
            <a:r>
              <a:rPr lang="en-US" sz="1200" kern="0" dirty="0">
                <a:solidFill>
                  <a:srgbClr val="000000"/>
                </a:solidFill>
                <a:latin typeface="Calibri" panose="020F0502020204030204" pitchFamily="34" charset="0"/>
                <a:cs typeface="Calibri" panose="020F0502020204030204" pitchFamily="34" charset="0"/>
              </a:rPr>
              <a:t> 1 </a:t>
            </a:r>
            <a:r>
              <a:rPr lang="en-US" sz="1200" kern="0" dirty="0">
                <a:solidFill>
                  <a:srgbClr val="0000FF"/>
                </a:solidFill>
                <a:latin typeface="Calibri" panose="020F0502020204030204" pitchFamily="34" charset="0"/>
                <a:cs typeface="Calibri" panose="020F0502020204030204" pitchFamily="34" charset="0"/>
              </a:rPr>
              <a:t>FROM</a:t>
            </a:r>
            <a:r>
              <a:rPr lang="en-US" sz="1200" kern="0" dirty="0">
                <a:solidFill>
                  <a:srgbClr val="000000"/>
                </a:solidFill>
                <a:latin typeface="Calibri" panose="020F0502020204030204" pitchFamily="34" charset="0"/>
                <a:cs typeface="Calibri" panose="020F0502020204030204" pitchFamily="34" charset="0"/>
              </a:rPr>
              <a:t> Results </a:t>
            </a:r>
            <a:r>
              <a:rPr lang="en-US" sz="1200" kern="0" dirty="0">
                <a:solidFill>
                  <a:srgbClr val="0000FF"/>
                </a:solidFill>
                <a:latin typeface="Calibri" panose="020F0502020204030204" pitchFamily="34" charset="0"/>
                <a:cs typeface="Calibri" panose="020F0502020204030204" pitchFamily="34" charset="0"/>
              </a:rPr>
              <a:t>AS</a:t>
            </a:r>
            <a:r>
              <a:rPr lang="en-US" sz="1200" kern="0" dirty="0">
                <a:solidFill>
                  <a:srgbClr val="000000"/>
                </a:solidFill>
                <a:latin typeface="Calibri" panose="020F0502020204030204" pitchFamily="34" charset="0"/>
                <a:cs typeface="Calibri" panose="020F0502020204030204" pitchFamily="34" charset="0"/>
              </a:rPr>
              <a:t> </a:t>
            </a:r>
            <a:r>
              <a:rPr lang="en-US" sz="1200" kern="0" dirty="0" smtClean="0">
                <a:solidFill>
                  <a:srgbClr val="000000"/>
                </a:solidFill>
                <a:latin typeface="Calibri" panose="020F0502020204030204" pitchFamily="34" charset="0"/>
                <a:cs typeface="Calibri" panose="020F0502020204030204" pitchFamily="34" charset="0"/>
              </a:rPr>
              <a:t>r</a:t>
            </a:r>
            <a:br>
              <a:rPr lang="en-US" sz="1200" kern="0" dirty="0" smtClean="0">
                <a:solidFill>
                  <a:srgbClr val="000000"/>
                </a:solidFill>
                <a:latin typeface="Calibri" panose="020F0502020204030204" pitchFamily="34" charset="0"/>
                <a:cs typeface="Calibri" panose="020F0502020204030204" pitchFamily="34" charset="0"/>
              </a:rPr>
            </a:br>
            <a:r>
              <a:rPr lang="en-US" sz="1200" kern="0" dirty="0" smtClean="0">
                <a:solidFill>
                  <a:srgbClr val="000000"/>
                </a:solidFill>
                <a:latin typeface="Calibri" panose="020F0502020204030204" pitchFamily="34" charset="0"/>
                <a:cs typeface="Calibri" panose="020F0502020204030204" pitchFamily="34" charset="0"/>
              </a:rPr>
              <a:t> </a:t>
            </a:r>
            <a:r>
              <a:rPr lang="en-US" sz="1200" kern="0" dirty="0">
                <a:solidFill>
                  <a:srgbClr val="0000FF"/>
                </a:solidFill>
                <a:latin typeface="Calibri" panose="020F0502020204030204" pitchFamily="34" charset="0"/>
                <a:cs typeface="Calibri" panose="020F0502020204030204" pitchFamily="34" charset="0"/>
              </a:rPr>
              <a:t>WHERE</a:t>
            </a:r>
            <a:r>
              <a:rPr lang="en-US" sz="1200" kern="0" dirty="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r</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PatientID</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p</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PatientID</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AND</a:t>
            </a:r>
            <a:r>
              <a:rPr lang="en-US" sz="1200" kern="0" dirty="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r</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ConceptID</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FF0000"/>
                </a:solidFill>
                <a:latin typeface="Calibri" panose="020F0502020204030204" pitchFamily="34" charset="0"/>
                <a:cs typeface="Calibri" panose="020F0502020204030204" pitchFamily="34" charset="0"/>
              </a:rPr>
              <a:t>'C0366781'</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AND</a:t>
            </a:r>
            <a:r>
              <a:rPr lang="en-US" sz="1200" kern="0" dirty="0">
                <a:solidFill>
                  <a:srgbClr val="000000"/>
                </a:solidFill>
                <a:latin typeface="Calibri" panose="020F0502020204030204" pitchFamily="34" charset="0"/>
                <a:cs typeface="Calibri" panose="020F0502020204030204" pitchFamily="34" charset="0"/>
              </a:rPr>
              <a:t> </a:t>
            </a:r>
            <a:r>
              <a:rPr lang="en-US" sz="1200" kern="0" dirty="0" err="1">
                <a:solidFill>
                  <a:srgbClr val="000000"/>
                </a:solidFill>
                <a:latin typeface="Calibri" panose="020F0502020204030204" pitchFamily="34" charset="0"/>
                <a:cs typeface="Calibri" panose="020F0502020204030204" pitchFamily="34" charset="0"/>
              </a:rPr>
              <a:t>r</a:t>
            </a:r>
            <a:r>
              <a:rPr lang="en-US" sz="1200" kern="0" dirty="0" err="1">
                <a:solidFill>
                  <a:srgbClr val="808080"/>
                </a:solidFill>
                <a:latin typeface="Calibri" panose="020F0502020204030204" pitchFamily="34" charset="0"/>
                <a:cs typeface="Calibri" panose="020F0502020204030204" pitchFamily="34" charset="0"/>
              </a:rPr>
              <a:t>.</a:t>
            </a:r>
            <a:r>
              <a:rPr lang="en-US" sz="1200" kern="0" dirty="0" err="1">
                <a:solidFill>
                  <a:srgbClr val="000000"/>
                </a:solidFill>
                <a:latin typeface="Calibri" panose="020F0502020204030204" pitchFamily="34" charset="0"/>
                <a:cs typeface="Calibri" panose="020F0502020204030204" pitchFamily="34" charset="0"/>
              </a:rPr>
              <a:t>OrderNumericValue</a:t>
            </a:r>
            <a:r>
              <a:rPr lang="en-US" sz="1200" kern="0" dirty="0">
                <a:solidFill>
                  <a:srgbClr val="000000"/>
                </a:solidFill>
                <a:latin typeface="Calibri" panose="020F0502020204030204" pitchFamily="34" charset="0"/>
                <a:cs typeface="Calibri" panose="020F0502020204030204" pitchFamily="34" charset="0"/>
              </a:rPr>
              <a:t> </a:t>
            </a:r>
            <a:r>
              <a:rPr lang="en-US" sz="1200" kern="0" dirty="0">
                <a:solidFill>
                  <a:srgbClr val="808080"/>
                </a:solidFill>
                <a:latin typeface="Calibri" panose="020F0502020204030204" pitchFamily="34" charset="0"/>
                <a:cs typeface="Calibri" panose="020F0502020204030204" pitchFamily="34" charset="0"/>
              </a:rPr>
              <a:t>&gt;</a:t>
            </a:r>
            <a:r>
              <a:rPr lang="en-US" sz="1200" kern="0" dirty="0">
                <a:solidFill>
                  <a:srgbClr val="000000"/>
                </a:solidFill>
                <a:latin typeface="Calibri" panose="020F0502020204030204" pitchFamily="34" charset="0"/>
                <a:cs typeface="Calibri" panose="020F0502020204030204" pitchFamily="34" charset="0"/>
              </a:rPr>
              <a:t> 10</a:t>
            </a:r>
            <a:r>
              <a:rPr lang="en-US" sz="1200" kern="0" dirty="0">
                <a:solidFill>
                  <a:srgbClr val="808080"/>
                </a:solidFill>
                <a:latin typeface="Calibri" panose="020F0502020204030204" pitchFamily="34" charset="0"/>
                <a:cs typeface="Calibri" panose="020F0502020204030204" pitchFamily="34" charset="0"/>
              </a:rPr>
              <a:t>)</a:t>
            </a:r>
            <a:endParaRPr lang="en-US" sz="12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967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6416" y="361950"/>
            <a:ext cx="10639168" cy="692150"/>
          </a:xfrm>
        </p:spPr>
        <p:txBody>
          <a:bodyPr>
            <a:normAutofit fontScale="90000"/>
          </a:bodyPr>
          <a:lstStyle/>
          <a:p>
            <a:pPr algn="ctr"/>
            <a:r>
              <a:rPr lang="en-US" dirty="0" smtClean="0"/>
              <a:t>Sample Population Query – Clarity </a:t>
            </a:r>
            <a:r>
              <a:rPr lang="en-US" sz="2200" dirty="0" smtClean="0"/>
              <a:t>(6,175 chars w/o comments)</a:t>
            </a:r>
            <a:endParaRPr lang="en-US" dirty="0"/>
          </a:p>
        </p:txBody>
      </p:sp>
      <p:sp>
        <p:nvSpPr>
          <p:cNvPr id="3" name="Content Placeholder 2"/>
          <p:cNvSpPr>
            <a:spLocks noGrp="1"/>
          </p:cNvSpPr>
          <p:nvPr>
            <p:ph idx="4294967295"/>
          </p:nvPr>
        </p:nvSpPr>
        <p:spPr>
          <a:xfrm>
            <a:off x="362465" y="1121333"/>
            <a:ext cx="11409405" cy="4941716"/>
          </a:xfrm>
        </p:spPr>
        <p:txBody>
          <a:bodyPr numCol="3">
            <a:noAutofit/>
          </a:bodyPr>
          <a:lstStyle/>
          <a:p>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PATIENT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p</a:t>
            </a:r>
          </a:p>
          <a:p>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smtClean="0">
                <a:solidFill>
                  <a:srgbClr val="000000"/>
                </a:solidFill>
                <a:latin typeface="Consolas" panose="020B0609020204030204" pitchFamily="49" charset="0"/>
              </a:rPr>
              <a:t/>
            </a:r>
            <a:br>
              <a:rPr lang="en-US" sz="800" dirty="0" smtClean="0">
                <a:solidFill>
                  <a:srgbClr val="000000"/>
                </a:solidFill>
                <a:latin typeface="Consolas" panose="020B0609020204030204" pitchFamily="49" charset="0"/>
              </a:rPr>
            </a:br>
            <a:r>
              <a:rPr lang="en-US" sz="800" dirty="0" smtClean="0">
                <a:solidFill>
                  <a:srgbClr val="008000"/>
                </a:solidFill>
                <a:latin typeface="Consolas" panose="020B0609020204030204" pitchFamily="49" charset="0"/>
              </a:rPr>
              <a:t>--</a:t>
            </a:r>
            <a:r>
              <a:rPr lang="en-US" sz="800" dirty="0">
                <a:solidFill>
                  <a:srgbClr val="008000"/>
                </a:solidFill>
                <a:latin typeface="Consolas" panose="020B0609020204030204" pitchFamily="49" charset="0"/>
              </a:rPr>
              <a:t>Exclude test patients (still doesn't account for unmarked test </a:t>
            </a:r>
            <a:r>
              <a:rPr lang="en-US" sz="800" dirty="0" smtClean="0">
                <a:solidFill>
                  <a:srgbClr val="008000"/>
                </a:solidFill>
                <a:latin typeface="Consolas" panose="020B0609020204030204" pitchFamily="49" charset="0"/>
              </a:rPr>
              <a:t>patients)</a:t>
            </a:r>
            <a:br>
              <a:rPr lang="en-US" sz="800" dirty="0" smtClean="0">
                <a:solidFill>
                  <a:srgbClr val="008000"/>
                </a:solidFill>
                <a:latin typeface="Consolas" panose="020B0609020204030204" pitchFamily="49" charset="0"/>
              </a:rPr>
            </a:br>
            <a:r>
              <a:rPr lang="en-US" sz="800" dirty="0" smtClean="0">
                <a:solidFill>
                  <a:srgbClr val="808080"/>
                </a:solidFill>
                <a:latin typeface="Consolas" panose="020B0609020204030204" pitchFamily="49" charset="0"/>
              </a:rPr>
              <a:t>NOT</a:t>
            </a:r>
            <a:r>
              <a:rPr lang="en-US" sz="800" dirty="0" smtClean="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PATIENT_3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p1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p1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PAT_ID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p1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IS_TEST_PAT_YN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'Y</a:t>
            </a:r>
            <a:r>
              <a:rPr lang="en-US" sz="800" dirty="0" smtClean="0">
                <a:solidFill>
                  <a:srgbClr val="FF0000"/>
                </a:solidFill>
                <a:latin typeface="Consolas" panose="020B0609020204030204" pitchFamily="49" charset="0"/>
              </a:rPr>
              <a:t>'</a:t>
            </a:r>
            <a:r>
              <a:rPr lang="en-US" sz="800" dirty="0" smtClean="0">
                <a:solidFill>
                  <a:srgbClr val="808080"/>
                </a:solidFill>
                <a:latin typeface="Consolas" panose="020B0609020204030204" pitchFamily="49" charset="0"/>
              </a:rPr>
              <a:t>)</a:t>
            </a:r>
            <a:endParaRPr lang="en-US" sz="800" dirty="0" smtClean="0">
              <a:solidFill>
                <a:srgbClr val="000000"/>
              </a:solidFill>
              <a:latin typeface="Consolas" panose="020B0609020204030204" pitchFamily="49" charset="0"/>
            </a:endParaRPr>
          </a:p>
          <a:p>
            <a:r>
              <a:rPr lang="en-US" sz="800" dirty="0" smtClean="0">
                <a:solidFill>
                  <a:srgbClr val="808080"/>
                </a:solidFill>
                <a:latin typeface="Consolas" panose="020B0609020204030204" pitchFamily="49" charset="0"/>
              </a:rPr>
              <a:t>AND</a:t>
            </a:r>
            <a:endParaRPr lang="en-US" sz="800" dirty="0" smtClean="0">
              <a:solidFill>
                <a:srgbClr val="000000"/>
              </a:solidFill>
              <a:latin typeface="Consolas" panose="020B0609020204030204" pitchFamily="49" charset="0"/>
            </a:endParaRPr>
          </a:p>
          <a:p>
            <a:r>
              <a:rPr lang="en-US" sz="800" dirty="0" smtClean="0">
                <a:solidFill>
                  <a:srgbClr val="008000"/>
                </a:solidFill>
                <a:latin typeface="Consolas" panose="020B0609020204030204" pitchFamily="49" charset="0"/>
              </a:rPr>
              <a:t>--</a:t>
            </a:r>
            <a:r>
              <a:rPr lang="en-US" sz="800" dirty="0">
                <a:solidFill>
                  <a:srgbClr val="008000"/>
                </a:solidFill>
                <a:latin typeface="Consolas" panose="020B0609020204030204" pitchFamily="49" charset="0"/>
              </a:rPr>
              <a:t>Have to join 1.9 billion row ORDER_RESULTS with 950+ million ORDER_PROC because ORDER_RESULTS.PAT_ID is deprecated </a:t>
            </a:r>
          </a:p>
          <a:p>
            <a:r>
              <a:rPr lang="en-US" sz="800" dirty="0" smtClean="0">
                <a:solidFill>
                  <a:srgbClr val="008000"/>
                </a:solidFill>
                <a:latin typeface="Consolas" panose="020B0609020204030204" pitchFamily="49" charset="0"/>
              </a:rPr>
              <a:t/>
            </a:r>
            <a:br>
              <a:rPr lang="en-US" sz="800" dirty="0" smtClean="0">
                <a:solidFill>
                  <a:srgbClr val="008000"/>
                </a:solidFill>
                <a:latin typeface="Consolas" panose="020B0609020204030204" pitchFamily="49" charset="0"/>
              </a:rPr>
            </a:br>
            <a:r>
              <a:rPr lang="en-US" sz="800" dirty="0" smtClean="0">
                <a:solidFill>
                  <a:srgbClr val="808080"/>
                </a:solidFill>
                <a:latin typeface="Consolas" panose="020B0609020204030204" pitchFamily="49" charset="0"/>
              </a:rPr>
              <a:t>EXISTS</a:t>
            </a:r>
            <a:r>
              <a:rPr lang="en-US" sz="800" dirty="0" smtClean="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ORDER_RESULTS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[or]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ORDER_PROC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op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[or]</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ORDER_PROC_ID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ORDER_PROC_ID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[or]</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COMPONENT_ID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COMPONENT_ID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CLARITY_COMPONENT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cc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cc</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NAME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smtClean="0">
                <a:solidFill>
                  <a:srgbClr val="FF0000"/>
                </a:solidFill>
                <a:latin typeface="Consolas" panose="020B0609020204030204" pitchFamily="49" charset="0"/>
              </a:rPr>
              <a:t>'%A1C%'</a:t>
            </a:r>
            <a:r>
              <a:rPr lang="en-US" sz="800" dirty="0" smtClean="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EXTERNAL_NAME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smtClean="0">
                <a:solidFill>
                  <a:srgbClr val="FF0000"/>
                </a:solidFill>
                <a:latin typeface="Consolas" panose="020B0609020204030204" pitchFamily="49" charset="0"/>
              </a:rPr>
              <a:t>'%A1C%'</a:t>
            </a:r>
            <a:r>
              <a:rPr lang="en-US" sz="800" dirty="0" smtClean="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COMMON_NAME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smtClean="0">
                <a:solidFill>
                  <a:srgbClr val="FF0000"/>
                </a:solidFill>
                <a:latin typeface="Consolas" panose="020B0609020204030204" pitchFamily="49" charset="0"/>
              </a:rPr>
              <a:t>'%A1C%'</a:t>
            </a:r>
            <a:r>
              <a:rPr lang="en-US" sz="800" dirty="0" smtClean="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BASE_NAME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smtClean="0">
                <a:solidFill>
                  <a:srgbClr val="FF0000"/>
                </a:solidFill>
                <a:latin typeface="Consolas" panose="020B0609020204030204" pitchFamily="49" charset="0"/>
              </a:rPr>
              <a:t>'%A1C%'</a:t>
            </a:r>
            <a:r>
              <a:rPr lang="en-US" sz="800" dirty="0" smtClean="0">
                <a:solidFill>
                  <a:srgbClr val="808080"/>
                </a:solidFill>
                <a:latin typeface="Consolas" panose="020B0609020204030204" pitchFamily="49" charset="0"/>
              </a:rPr>
              <a:t>)</a:t>
            </a:r>
            <a:r>
              <a:rPr lang="en-US" sz="800" dirty="0" smtClean="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[or]</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ORD_NUM_VALUE </a:t>
            </a:r>
            <a:r>
              <a:rPr lang="en-US" sz="800" dirty="0">
                <a:solidFill>
                  <a:srgbClr val="808080"/>
                </a:solidFill>
                <a:latin typeface="Consolas" panose="020B0609020204030204" pitchFamily="49" charset="0"/>
              </a:rPr>
              <a:t>&gt;</a:t>
            </a:r>
            <a:r>
              <a:rPr lang="en-US" sz="800" dirty="0">
                <a:solidFill>
                  <a:srgbClr val="000000"/>
                </a:solidFill>
                <a:latin typeface="Consolas" panose="020B0609020204030204" pitchFamily="49" charset="0"/>
              </a:rPr>
              <a:t> 10</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endParaRPr lang="en-US" sz="800" dirty="0" smtClean="0">
              <a:solidFill>
                <a:srgbClr val="000000"/>
              </a:solidFill>
              <a:latin typeface="Consolas" panose="020B0609020204030204" pitchFamily="49" charset="0"/>
            </a:endParaRPr>
          </a:p>
          <a:p>
            <a:r>
              <a:rPr lang="en-US" sz="800" dirty="0" smtClean="0">
                <a:solidFill>
                  <a:srgbClr val="808080"/>
                </a:solidFill>
                <a:latin typeface="Consolas" panose="020B0609020204030204" pitchFamily="49" charset="0"/>
              </a:rPr>
              <a:t>EXISTS</a:t>
            </a:r>
            <a:r>
              <a:rPr lang="en-US" sz="800" dirty="0" smtClean="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ORDER_MED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om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om</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om</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MEDICATION_ID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cm</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MEDICATION_ID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Staging</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dbo</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CLARITY_MEDICATION</a:t>
            </a:r>
            <a:r>
              <a:rPr lang="en-US" sz="800" dirty="0">
                <a:solidFill>
                  <a:srgbClr val="000000"/>
                </a:solidFill>
                <a:latin typeface="Consolas" panose="020B0609020204030204" pitchFamily="49" charset="0"/>
              </a:rPr>
              <a:t> cm </a:t>
            </a:r>
            <a:r>
              <a:rPr lang="en-US" sz="800" dirty="0">
                <a:solidFill>
                  <a:srgbClr val="808080"/>
                </a:solidFill>
                <a:latin typeface="Consolas" panose="020B0609020204030204" pitchFamily="49" charset="0"/>
              </a:rPr>
              <a:t>LEFT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OUTER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Staging</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dbo</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ZC_PHARM_CLASS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zpc</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cm</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PHARM_CLASS_C</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zpc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PHARM_CLASS_C</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LEFT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OUTER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Staging</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dbo</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ZC_PHARM_SUBCLASS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zps</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cm</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PHARM_SUBCLASS_C</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zps</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PHARM_SUBCLASS_C</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zpc</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NAME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'%GLP-1%'</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zps</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NAME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'%GLP-1%'</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n-US" sz="800" dirty="0">
                <a:solidFill>
                  <a:srgbClr val="008000"/>
                </a:solidFill>
                <a:latin typeface="Consolas" panose="020B0609020204030204" pitchFamily="49" charset="0"/>
              </a:rPr>
              <a:t>--Check for diabetes diagnosis (doesn't include billing, ORIS, free text admit dx, free text </a:t>
            </a:r>
            <a:r>
              <a:rPr lang="en-US" sz="800" dirty="0" err="1">
                <a:solidFill>
                  <a:srgbClr val="008000"/>
                </a:solidFill>
                <a:latin typeface="Consolas" panose="020B0609020204030204" pitchFamily="49" charset="0"/>
              </a:rPr>
              <a:t>Optime</a:t>
            </a:r>
            <a:r>
              <a:rPr lang="en-US" sz="800" dirty="0">
                <a:solidFill>
                  <a:srgbClr val="008000"/>
                </a:solidFill>
                <a:latin typeface="Consolas" panose="020B0609020204030204" pitchFamily="49" charset="0"/>
              </a:rPr>
              <a:t> dx, free text ER complaint)</a:t>
            </a:r>
            <a:endParaRPr lang="en-US" sz="800" dirty="0">
              <a:solidFill>
                <a:srgbClr val="000000"/>
              </a:solidFill>
              <a:latin typeface="Consolas" panose="020B0609020204030204" pitchFamily="49" charset="0"/>
            </a:endParaRPr>
          </a:p>
          <a:p>
            <a:r>
              <a:rPr lang="en-US" sz="800" dirty="0">
                <a:solidFill>
                  <a:srgbClr val="808080"/>
                </a:solidFill>
                <a:latin typeface="Consolas" panose="020B0609020204030204" pitchFamily="49" charset="0"/>
              </a:rPr>
              <a:t>AND</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PAT_ENC_DX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ped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ped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ped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HSP_ADMIT_DIAG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had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MEDICAL_HX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mh</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mh</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mh</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CLM_DIAGNOSIS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cd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PAT_ENC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pe</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CLAIM_ID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pe</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CLAIM_ID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pe</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CLM_OTHER_DXS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cod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PAT_ENC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pe</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cod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CLAIM_ID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pe</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CLAIM_ID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pe</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cod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OTHER_DX_ID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FOL_DIAGNOSIS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fd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FOL_INFO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fi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fd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FOL_ID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fi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FOL_ID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fi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PATIENT_ID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fd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DIAGNOSIS_ID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HH_PAT_IP_DX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hpid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hpid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hpid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INPATIENT_DX_ID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HSP_ACCT_ADMIT_DX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HSP_ACCT_PAT_CSN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ADMIT_DX_ID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HSP_ACCT_DX_LIST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HSP_ACCT_PAT_CSN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HSP_ACCT_ECDDX_ALT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HSP_ACCT_PAT_CSN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ACCT_ID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ECD_DX_ALT_ID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HSP_ACCT_EXTINJ_CD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HSP_ACCT_PAT_CSN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EXT_INJURY_DX_ID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HSP_ACCT_FINDX_ALT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HSP_ACCT_PAT_CSN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ACCT_ID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FIN_DX_ALT_ID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HSP_TX_DIAG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HSP_ACCT_PAT_CSN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HSP_ACCOUNT_ID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hapc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haad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OR_CASE_DX_CODE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ocdc</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OR_CASE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oc</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ocdc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OR_CASE_ID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OR_CASE_ID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ocdc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OR_LOG_DIAG_CODES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ocdc</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OR_LOG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ocdc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LOG_ID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ol</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LOG_ID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ol</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ocdc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DX_CODES_ID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PROBLEM_LIST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pl</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pl</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OR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EXISTS</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1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UNIV_CHG_LN_DX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ucld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INNER</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JOIN</a:t>
            </a:r>
            <a:r>
              <a:rPr lang="en-US" sz="800" dirty="0">
                <a:solidFill>
                  <a:srgbClr val="000000"/>
                </a:solidFill>
                <a:latin typeface="Consolas" panose="020B0609020204030204" pitchFamily="49" charset="0"/>
              </a:rPr>
              <a:t> CLARITY_UCL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cu </a:t>
            </a:r>
            <a:r>
              <a:rPr lang="en-US" sz="800" dirty="0">
                <a:solidFill>
                  <a:srgbClr val="0000FF"/>
                </a:solidFill>
                <a:latin typeface="Consolas" panose="020B0609020204030204" pitchFamily="49" charset="0"/>
              </a:rPr>
              <a:t>ON</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ucld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UCL_ID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UCL_ID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cu</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PATIENT_ID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p</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PAT_ID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ucld</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DIAGNOSIS_ID</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IN</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EDG_CURRENT_ICD9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'250%'</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UNION</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ALL</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DX_ID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EDG_CURRENT_ICD10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WHERE</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eci</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CODE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LIKE</a:t>
            </a:r>
            <a:r>
              <a:rPr lang="en-US" sz="800" dirty="0">
                <a:solidFill>
                  <a:srgbClr val="000000"/>
                </a:solidFill>
                <a:latin typeface="Consolas" panose="020B0609020204030204" pitchFamily="49" charset="0"/>
              </a:rPr>
              <a:t> </a:t>
            </a:r>
            <a:r>
              <a:rPr lang="en-US" sz="800" dirty="0">
                <a:solidFill>
                  <a:srgbClr val="FF0000"/>
                </a:solidFill>
                <a:latin typeface="Consolas" panose="020B0609020204030204" pitchFamily="49" charset="0"/>
              </a:rPr>
              <a:t>'E1[01]%'</a:t>
            </a:r>
            <a:r>
              <a:rPr lang="en-US" sz="800" dirty="0">
                <a:solidFill>
                  <a:srgbClr val="808080"/>
                </a:solidFill>
                <a:latin typeface="Consolas" panose="020B0609020204030204" pitchFamily="49" charset="0"/>
              </a:rPr>
              <a:t>)))</a:t>
            </a:r>
            <a:endParaRPr lang="en-US" sz="7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75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6416" y="361950"/>
            <a:ext cx="10639168" cy="692150"/>
          </a:xfrm>
        </p:spPr>
        <p:txBody>
          <a:bodyPr>
            <a:normAutofit fontScale="90000"/>
          </a:bodyPr>
          <a:lstStyle/>
          <a:p>
            <a:pPr algn="ctr"/>
            <a:r>
              <a:rPr lang="en-US" dirty="0" smtClean="0"/>
              <a:t>Sample Population Query – EDV</a:t>
            </a:r>
            <a:endParaRPr lang="en-US" dirty="0"/>
          </a:p>
        </p:txBody>
      </p:sp>
      <p:sp>
        <p:nvSpPr>
          <p:cNvPr id="4" name="TextBox 3"/>
          <p:cNvSpPr txBox="1"/>
          <p:nvPr/>
        </p:nvSpPr>
        <p:spPr>
          <a:xfrm>
            <a:off x="3702908" y="1664042"/>
            <a:ext cx="4786184" cy="1815882"/>
          </a:xfrm>
          <a:prstGeom prst="rect">
            <a:avLst/>
          </a:prstGeom>
          <a:noFill/>
        </p:spPr>
        <p:txBody>
          <a:bodyPr wrap="square" rtlCol="0">
            <a:spAutoFit/>
          </a:bodyPr>
          <a:lstStyle/>
          <a:p>
            <a:pPr algn="ctr"/>
            <a:r>
              <a:rPr lang="en-US" sz="2800" dirty="0" smtClean="0"/>
              <a:t>???</a:t>
            </a:r>
          </a:p>
          <a:p>
            <a:pPr algn="ctr"/>
            <a:r>
              <a:rPr lang="en-US" sz="2800" dirty="0" smtClean="0"/>
              <a:t>Didn’t know you could make Clarity more difficult to understand</a:t>
            </a:r>
            <a:endParaRPr lang="en-US" sz="2800" dirty="0"/>
          </a:p>
        </p:txBody>
      </p:sp>
    </p:spTree>
    <p:extLst>
      <p:ext uri="{BB962C8B-B14F-4D97-AF65-F5344CB8AC3E}">
        <p14:creationId xmlns:p14="http://schemas.microsoft.com/office/powerpoint/2010/main" val="132726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165100"/>
            <a:ext cx="10058400" cy="715963"/>
          </a:xfrm>
        </p:spPr>
        <p:txBody>
          <a:bodyPr/>
          <a:lstStyle/>
          <a:p>
            <a:r>
              <a:rPr lang="en-US" dirty="0" smtClean="0"/>
              <a:t>EDV</a:t>
            </a:r>
            <a:endParaRPr lang="en-US" dirty="0"/>
          </a:p>
        </p:txBody>
      </p:sp>
      <p:pic>
        <p:nvPicPr>
          <p:cNvPr id="1026" name="Picture 2" descr="Image result for designer engineer tree cartoon"/>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t="7088" b="8653"/>
          <a:stretch/>
        </p:blipFill>
        <p:spPr bwMode="auto">
          <a:xfrm>
            <a:off x="1486930" y="799070"/>
            <a:ext cx="9218140" cy="549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28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integrated data</a:t>
            </a:r>
            <a:endParaRPr lang="en-US" dirty="0"/>
          </a:p>
        </p:txBody>
      </p:sp>
      <p:sp>
        <p:nvSpPr>
          <p:cNvPr id="3" name="Content Placeholder 2"/>
          <p:cNvSpPr>
            <a:spLocks noGrp="1"/>
          </p:cNvSpPr>
          <p:nvPr>
            <p:ph idx="1"/>
          </p:nvPr>
        </p:nvSpPr>
        <p:spPr/>
        <p:txBody>
          <a:bodyPr numCol="2">
            <a:normAutofit fontScale="70000" lnSpcReduction="20000"/>
          </a:bodyPr>
          <a:lstStyle/>
          <a:p>
            <a:r>
              <a:rPr lang="en-US" dirty="0" smtClean="0"/>
              <a:t>Patient-Level</a:t>
            </a:r>
          </a:p>
          <a:p>
            <a:pPr lvl="1"/>
            <a:r>
              <a:rPr lang="en-US" dirty="0" smtClean="0"/>
              <a:t>Charge-level billing data</a:t>
            </a:r>
          </a:p>
          <a:p>
            <a:pPr lvl="1"/>
            <a:r>
              <a:rPr lang="en-US" dirty="0" smtClean="0"/>
              <a:t>ARKS/PHDS (</a:t>
            </a:r>
            <a:r>
              <a:rPr lang="en-US" dirty="0" err="1" smtClean="0"/>
              <a:t>intraop</a:t>
            </a:r>
            <a:r>
              <a:rPr lang="en-US" dirty="0" smtClean="0"/>
              <a:t> anesthesia)</a:t>
            </a:r>
          </a:p>
          <a:p>
            <a:pPr lvl="1"/>
            <a:r>
              <a:rPr lang="en-US" dirty="0" smtClean="0"/>
              <a:t>Blood &amp; ICU data marts</a:t>
            </a:r>
            <a:endParaRPr lang="en-US" dirty="0" smtClean="0"/>
          </a:p>
          <a:p>
            <a:pPr lvl="1"/>
            <a:r>
              <a:rPr lang="en-US" dirty="0" err="1" smtClean="0"/>
              <a:t>HealthQuest</a:t>
            </a:r>
            <a:endParaRPr lang="en-US" dirty="0" smtClean="0"/>
          </a:p>
          <a:p>
            <a:pPr lvl="1"/>
            <a:r>
              <a:rPr lang="en-US" dirty="0" smtClean="0"/>
              <a:t>Critical care transport log</a:t>
            </a:r>
          </a:p>
          <a:p>
            <a:pPr lvl="1"/>
            <a:r>
              <a:rPr lang="en-US" dirty="0" err="1" smtClean="0"/>
              <a:t>Polysmith</a:t>
            </a:r>
            <a:r>
              <a:rPr lang="en-US" dirty="0" smtClean="0"/>
              <a:t> (sleep studies)</a:t>
            </a:r>
          </a:p>
          <a:p>
            <a:pPr lvl="1"/>
            <a:r>
              <a:rPr lang="en-US" dirty="0" err="1" smtClean="0"/>
              <a:t>Provation</a:t>
            </a:r>
            <a:r>
              <a:rPr lang="en-US" dirty="0" smtClean="0"/>
              <a:t> (GI scope studies)</a:t>
            </a:r>
          </a:p>
          <a:p>
            <a:pPr lvl="1"/>
            <a:r>
              <a:rPr lang="en-US" dirty="0" smtClean="0"/>
              <a:t>Cancer staging</a:t>
            </a:r>
          </a:p>
          <a:p>
            <a:pPr lvl="1"/>
            <a:r>
              <a:rPr lang="en-US" dirty="0" smtClean="0"/>
              <a:t>Death indices</a:t>
            </a:r>
          </a:p>
          <a:p>
            <a:pPr lvl="2"/>
            <a:r>
              <a:rPr lang="en-US" dirty="0" smtClean="0"/>
              <a:t>SSDI (through 2013)</a:t>
            </a:r>
          </a:p>
          <a:p>
            <a:pPr lvl="2"/>
            <a:r>
              <a:rPr lang="en-US" dirty="0" smtClean="0"/>
              <a:t>Ohio Death Index (through 2017)</a:t>
            </a:r>
          </a:p>
          <a:p>
            <a:pPr lvl="3"/>
            <a:r>
              <a:rPr lang="en-US" dirty="0" smtClean="0"/>
              <a:t>Addressed truncation of SSN since 2015 via probabilistic matching</a:t>
            </a:r>
          </a:p>
          <a:p>
            <a:pPr lvl="2"/>
            <a:r>
              <a:rPr lang="en-US" dirty="0" smtClean="0"/>
              <a:t>In progress</a:t>
            </a:r>
          </a:p>
          <a:p>
            <a:pPr lvl="3"/>
            <a:r>
              <a:rPr lang="en-US" dirty="0" smtClean="0"/>
              <a:t>Florida death index</a:t>
            </a:r>
          </a:p>
          <a:p>
            <a:pPr lvl="3"/>
            <a:r>
              <a:rPr lang="en-US" dirty="0" smtClean="0"/>
              <a:t>National death index monthly updates – via Enterprise analytics</a:t>
            </a:r>
          </a:p>
          <a:p>
            <a:pPr lvl="4"/>
            <a:r>
              <a:rPr lang="en-US" dirty="0" smtClean="0"/>
              <a:t>Working with external auditor as of February 2019</a:t>
            </a:r>
          </a:p>
          <a:p>
            <a:pPr lvl="1"/>
            <a:r>
              <a:rPr lang="en-US" dirty="0" smtClean="0"/>
              <a:t>Key-value pair parsed free-text notes/reports</a:t>
            </a:r>
          </a:p>
          <a:p>
            <a:endParaRPr lang="en-US" dirty="0" smtClean="0"/>
          </a:p>
          <a:p>
            <a:r>
              <a:rPr lang="en-US" dirty="0" smtClean="0"/>
              <a:t>Coding</a:t>
            </a:r>
            <a:endParaRPr lang="en-US" dirty="0"/>
          </a:p>
          <a:p>
            <a:pPr lvl="1"/>
            <a:r>
              <a:rPr lang="en-US" dirty="0"/>
              <a:t>Various ICD9/ICD10 crosswalks – CMS, CCF, AHRQ, </a:t>
            </a:r>
            <a:r>
              <a:rPr lang="en-US" dirty="0" smtClean="0"/>
              <a:t>UMLS</a:t>
            </a:r>
          </a:p>
          <a:p>
            <a:pPr lvl="1"/>
            <a:r>
              <a:rPr lang="en-US" dirty="0" smtClean="0"/>
              <a:t>CMS ICD10 to DRG</a:t>
            </a:r>
          </a:p>
          <a:p>
            <a:pPr lvl="1"/>
            <a:r>
              <a:rPr lang="en-US" dirty="0" smtClean="0"/>
              <a:t>Compiled list of &gt;100,000 abbreviations &amp; acronyms</a:t>
            </a:r>
          </a:p>
          <a:p>
            <a:pPr lvl="1"/>
            <a:r>
              <a:rPr lang="en-US" dirty="0" smtClean="0"/>
              <a:t>GPRO, HEIDS, NLM, NQF, USHIK value sets</a:t>
            </a:r>
          </a:p>
          <a:p>
            <a:r>
              <a:rPr lang="en-US" dirty="0"/>
              <a:t>Census &amp; Wikipedia lists of common first and last names for test patient </a:t>
            </a:r>
            <a:r>
              <a:rPr lang="en-US" dirty="0" smtClean="0"/>
              <a:t>identification</a:t>
            </a:r>
          </a:p>
          <a:p>
            <a:r>
              <a:rPr lang="en-US" dirty="0" smtClean="0"/>
              <a:t>10 million unique patient addresses geocoded</a:t>
            </a:r>
          </a:p>
          <a:p>
            <a:pPr lvl="1"/>
            <a:r>
              <a:rPr lang="en-US" dirty="0" smtClean="0"/>
              <a:t>6.5 million patients</a:t>
            </a:r>
          </a:p>
          <a:p>
            <a:r>
              <a:rPr lang="en-US" dirty="0" smtClean="0"/>
              <a:t>150,000 geocoded healthcare facilities</a:t>
            </a:r>
          </a:p>
          <a:p>
            <a:pPr lvl="1"/>
            <a:r>
              <a:rPr lang="en-US" dirty="0" smtClean="0"/>
              <a:t>213,000 patients with facility address</a:t>
            </a:r>
          </a:p>
          <a:p>
            <a:r>
              <a:rPr lang="en-US" dirty="0" smtClean="0"/>
              <a:t>Block group-level American Community Survey data</a:t>
            </a:r>
          </a:p>
          <a:p>
            <a:r>
              <a:rPr lang="en-US" dirty="0" smtClean="0"/>
              <a:t>Direct import/export of </a:t>
            </a:r>
            <a:r>
              <a:rPr lang="en-US" dirty="0" err="1" smtClean="0"/>
              <a:t>REDCap</a:t>
            </a:r>
            <a:r>
              <a:rPr lang="en-US" dirty="0" smtClean="0"/>
              <a:t> data</a:t>
            </a:r>
            <a:endParaRPr lang="en-US" dirty="0"/>
          </a:p>
          <a:p>
            <a:pPr lvl="3"/>
            <a:endParaRPr lang="en-US" dirty="0" smtClean="0"/>
          </a:p>
          <a:p>
            <a:endParaRPr lang="en-US" dirty="0" smtClean="0"/>
          </a:p>
          <a:p>
            <a:pPr lvl="1"/>
            <a:endParaRPr lang="en-US" dirty="0"/>
          </a:p>
        </p:txBody>
      </p:sp>
    </p:spTree>
    <p:extLst>
      <p:ext uri="{BB962C8B-B14F-4D97-AF65-F5344CB8AC3E}">
        <p14:creationId xmlns:p14="http://schemas.microsoft.com/office/powerpoint/2010/main" val="326459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29" end="29"/>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numCol="2">
            <a:normAutofit fontScale="92500" lnSpcReduction="10000"/>
          </a:bodyPr>
          <a:lstStyle/>
          <a:p>
            <a:r>
              <a:rPr lang="en-US" dirty="0" smtClean="0"/>
              <a:t>More robust and inclusive population definitions</a:t>
            </a:r>
          </a:p>
          <a:p>
            <a:pPr lvl="1"/>
            <a:r>
              <a:rPr lang="en-US" dirty="0" smtClean="0"/>
              <a:t>Both with use of UMLS and combination of data sources</a:t>
            </a:r>
          </a:p>
          <a:p>
            <a:pPr lvl="1"/>
            <a:r>
              <a:rPr lang="en-US" dirty="0" smtClean="0"/>
              <a:t>Don’t need lists of codes/medication names anymore</a:t>
            </a:r>
          </a:p>
          <a:p>
            <a:r>
              <a:rPr lang="en-US" dirty="0" smtClean="0"/>
              <a:t>More accurate data</a:t>
            </a:r>
          </a:p>
          <a:p>
            <a:pPr lvl="1"/>
            <a:r>
              <a:rPr lang="en-US" dirty="0" smtClean="0"/>
              <a:t>Test patients removed</a:t>
            </a:r>
          </a:p>
          <a:p>
            <a:pPr lvl="1"/>
            <a:r>
              <a:rPr lang="en-US" dirty="0" smtClean="0"/>
              <a:t>Erroneous orders removed</a:t>
            </a:r>
          </a:p>
          <a:p>
            <a:pPr lvl="1"/>
            <a:r>
              <a:rPr lang="en-US" dirty="0" smtClean="0"/>
              <a:t>Proper labs identified</a:t>
            </a:r>
          </a:p>
          <a:p>
            <a:pPr lvl="1"/>
            <a:r>
              <a:rPr lang="en-US" dirty="0" smtClean="0"/>
              <a:t>Bad data removed</a:t>
            </a:r>
          </a:p>
          <a:p>
            <a:pPr lvl="2"/>
            <a:r>
              <a:rPr lang="en-US" dirty="0" smtClean="0"/>
              <a:t>Patient address 1 </a:t>
            </a:r>
            <a:r>
              <a:rPr lang="en-US" dirty="0"/>
              <a:t>– </a:t>
            </a:r>
            <a:r>
              <a:rPr lang="en-US" dirty="0" smtClean="0"/>
              <a:t>"</a:t>
            </a:r>
            <a:r>
              <a:rPr lang="en-US" dirty="0"/>
              <a:t>FASHION POLICE!!! POPPED COLLARS- Okay unless you are a member the Jersey Shore, no one (including them) should be doing this, and especially men over 14… This was a fad of the early 80's and made a very quick return in the early 2000's, and as fast as it came back and it left. So, to the gentlemen (and significant others of these guys popping collars). Please be reminded, "THIS FAD IS OVER, like yesterday!"</a:t>
            </a:r>
            <a:endParaRPr lang="en-US" dirty="0" smtClean="0"/>
          </a:p>
          <a:p>
            <a:r>
              <a:rPr lang="en-US" dirty="0"/>
              <a:t>Live query exploration</a:t>
            </a:r>
          </a:p>
          <a:p>
            <a:r>
              <a:rPr lang="en-US" dirty="0"/>
              <a:t>Faster completion of projects</a:t>
            </a:r>
          </a:p>
          <a:p>
            <a:pPr lvl="1"/>
            <a:r>
              <a:rPr lang="en-US" dirty="0"/>
              <a:t>10-100x faster than using Clarity</a:t>
            </a:r>
          </a:p>
          <a:p>
            <a:pPr lvl="1"/>
            <a:r>
              <a:rPr lang="en-US" dirty="0" smtClean="0"/>
              <a:t>By 1 person</a:t>
            </a:r>
          </a:p>
          <a:p>
            <a:pPr lvl="2"/>
            <a:r>
              <a:rPr lang="en-US" dirty="0" smtClean="0"/>
              <a:t>60,000 </a:t>
            </a:r>
            <a:r>
              <a:rPr lang="en-US" dirty="0"/>
              <a:t>queries in 4 years</a:t>
            </a:r>
          </a:p>
          <a:p>
            <a:pPr lvl="2"/>
            <a:r>
              <a:rPr lang="en-US" dirty="0"/>
              <a:t>&gt;1,000 data requests completed in 4 </a:t>
            </a:r>
            <a:r>
              <a:rPr lang="en-US" dirty="0" smtClean="0"/>
              <a:t>years</a:t>
            </a:r>
          </a:p>
          <a:p>
            <a:r>
              <a:rPr lang="en-US" dirty="0" smtClean="0"/>
              <a:t>Faster updating of project data</a:t>
            </a:r>
          </a:p>
          <a:p>
            <a:pPr lvl="1"/>
            <a:r>
              <a:rPr lang="en-US" dirty="0" smtClean="0"/>
              <a:t>E.g. No need to add new medications to classes</a:t>
            </a:r>
          </a:p>
          <a:p>
            <a:r>
              <a:rPr lang="en-US" dirty="0" smtClean="0"/>
              <a:t>Human readable table &amp; column names</a:t>
            </a:r>
          </a:p>
          <a:p>
            <a:pPr lvl="1"/>
            <a:r>
              <a:rPr lang="en-US" dirty="0" smtClean="0"/>
              <a:t>Including department names</a:t>
            </a:r>
          </a:p>
          <a:p>
            <a:r>
              <a:rPr lang="en-US" dirty="0" smtClean="0"/>
              <a:t>Limited need to join tables</a:t>
            </a:r>
            <a:endParaRPr lang="en-US" dirty="0"/>
          </a:p>
          <a:p>
            <a:endParaRPr lang="en-US" dirty="0"/>
          </a:p>
        </p:txBody>
      </p:sp>
    </p:spTree>
    <p:extLst>
      <p:ext uri="{BB962C8B-B14F-4D97-AF65-F5344CB8AC3E}">
        <p14:creationId xmlns:p14="http://schemas.microsoft.com/office/powerpoint/2010/main" val="48126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Publications/Highlights</a:t>
            </a:r>
            <a:endParaRPr lang="en-US" dirty="0"/>
          </a:p>
        </p:txBody>
      </p:sp>
      <p:sp>
        <p:nvSpPr>
          <p:cNvPr id="3" name="Content Placeholder 2"/>
          <p:cNvSpPr>
            <a:spLocks noGrp="1"/>
          </p:cNvSpPr>
          <p:nvPr>
            <p:ph idx="1"/>
          </p:nvPr>
        </p:nvSpPr>
        <p:spPr/>
        <p:txBody>
          <a:bodyPr/>
          <a:lstStyle/>
          <a:p>
            <a:r>
              <a:rPr lang="en-US" b="1" dirty="0" smtClean="0"/>
              <a:t>A Milinovich</a:t>
            </a:r>
            <a:r>
              <a:rPr lang="en-US" dirty="0" smtClean="0"/>
              <a:t>, MW </a:t>
            </a:r>
            <a:r>
              <a:rPr lang="en-US" dirty="0" err="1" smtClean="0"/>
              <a:t>Kattan</a:t>
            </a:r>
            <a:r>
              <a:rPr lang="en-US" dirty="0"/>
              <a:t>. Extracting and utilizing electronic health </a:t>
            </a:r>
            <a:r>
              <a:rPr lang="en-US" dirty="0" smtClean="0"/>
              <a:t>data </a:t>
            </a:r>
            <a:r>
              <a:rPr lang="en-US" dirty="0"/>
              <a:t>from Epic for research</a:t>
            </a:r>
            <a:r>
              <a:rPr lang="en-US" dirty="0" smtClean="0"/>
              <a:t>. </a:t>
            </a:r>
            <a:r>
              <a:rPr lang="en-US" i="1" dirty="0" smtClean="0"/>
              <a:t>Annals of Translational Medicine</a:t>
            </a:r>
            <a:r>
              <a:rPr lang="en-US" dirty="0" smtClean="0"/>
              <a:t>. February 2018.</a:t>
            </a:r>
          </a:p>
          <a:p>
            <a:r>
              <a:rPr lang="en-US" dirty="0" smtClean="0"/>
              <a:t>Co-authored 30 publications utilizing the outcomes data warehouse</a:t>
            </a:r>
          </a:p>
          <a:p>
            <a:r>
              <a:rPr lang="en-US" dirty="0" smtClean="0"/>
              <a:t>Countless publications based off populations/extracted data</a:t>
            </a:r>
          </a:p>
          <a:p>
            <a:r>
              <a:rPr lang="en-US" dirty="0" smtClean="0"/>
              <a:t>Readmissions prediction model</a:t>
            </a:r>
          </a:p>
          <a:p>
            <a:r>
              <a:rPr lang="en-US" dirty="0" smtClean="0"/>
              <a:t>No show prediction model</a:t>
            </a:r>
            <a:endParaRPr lang="en-US" dirty="0"/>
          </a:p>
        </p:txBody>
      </p:sp>
    </p:spTree>
    <p:extLst>
      <p:ext uri="{BB962C8B-B14F-4D97-AF65-F5344CB8AC3E}">
        <p14:creationId xmlns:p14="http://schemas.microsoft.com/office/powerpoint/2010/main" val="236523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it’s like to be a data analyst</a:t>
            </a:r>
            <a:endParaRPr lang="en-US" dirty="0"/>
          </a:p>
        </p:txBody>
      </p:sp>
      <p:pic>
        <p:nvPicPr>
          <p:cNvPr id="1026" name="Picture 2" descr="https://qph.ec.quoracdn.net/main-qimg-fffae69f5ee7c5831b5730a47477ba7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152" y="1833691"/>
            <a:ext cx="5317697" cy="31906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11546" y="6120714"/>
            <a:ext cx="5198076" cy="261610"/>
          </a:xfrm>
          <a:prstGeom prst="rect">
            <a:avLst/>
          </a:prstGeom>
          <a:noFill/>
        </p:spPr>
        <p:txBody>
          <a:bodyPr wrap="square" rtlCol="0">
            <a:spAutoFit/>
          </a:bodyPr>
          <a:lstStyle/>
          <a:p>
            <a:r>
              <a:rPr lang="en-US" sz="1100" dirty="0"/>
              <a:t>https://qph.ec.quoracdn.net/main-qimg-fffae69f5ee7c5831b5730a47477ba7b-c</a:t>
            </a:r>
          </a:p>
        </p:txBody>
      </p:sp>
      <p:sp>
        <p:nvSpPr>
          <p:cNvPr id="17" name="TextBox 16"/>
          <p:cNvSpPr txBox="1"/>
          <p:nvPr/>
        </p:nvSpPr>
        <p:spPr>
          <a:xfrm>
            <a:off x="3989709" y="3375039"/>
            <a:ext cx="869277" cy="369332"/>
          </a:xfrm>
          <a:prstGeom prst="rect">
            <a:avLst/>
          </a:prstGeom>
          <a:noFill/>
        </p:spPr>
        <p:txBody>
          <a:bodyPr wrap="none" rtlCol="0">
            <a:spAutoFit/>
          </a:bodyPr>
          <a:lstStyle/>
          <a:p>
            <a:r>
              <a:rPr lang="en-US" dirty="0" smtClean="0">
                <a:solidFill>
                  <a:schemeClr val="bg1"/>
                </a:solidFill>
              </a:rPr>
              <a:t>Analyst</a:t>
            </a:r>
            <a:endParaRPr lang="en-US" dirty="0">
              <a:solidFill>
                <a:schemeClr val="bg1"/>
              </a:solidFill>
            </a:endParaRPr>
          </a:p>
        </p:txBody>
      </p:sp>
      <p:sp>
        <p:nvSpPr>
          <p:cNvPr id="18" name="TextBox 17"/>
          <p:cNvSpPr txBox="1"/>
          <p:nvPr/>
        </p:nvSpPr>
        <p:spPr>
          <a:xfrm>
            <a:off x="6795573" y="3642481"/>
            <a:ext cx="869277" cy="369332"/>
          </a:xfrm>
          <a:prstGeom prst="rect">
            <a:avLst/>
          </a:prstGeom>
          <a:noFill/>
        </p:spPr>
        <p:txBody>
          <a:bodyPr wrap="none" rtlCol="0">
            <a:spAutoFit/>
          </a:bodyPr>
          <a:lstStyle/>
          <a:p>
            <a:r>
              <a:rPr lang="en-US" dirty="0" smtClean="0">
                <a:solidFill>
                  <a:schemeClr val="bg1"/>
                </a:solidFill>
              </a:rPr>
              <a:t>Analyst</a:t>
            </a:r>
            <a:endParaRPr lang="en-US" dirty="0">
              <a:solidFill>
                <a:schemeClr val="bg1"/>
              </a:solidFill>
            </a:endParaRPr>
          </a:p>
        </p:txBody>
      </p:sp>
      <p:grpSp>
        <p:nvGrpSpPr>
          <p:cNvPr id="6" name="Group 5"/>
          <p:cNvGrpSpPr/>
          <p:nvPr/>
        </p:nvGrpSpPr>
        <p:grpSpPr>
          <a:xfrm>
            <a:off x="5056588" y="1669486"/>
            <a:ext cx="2504520" cy="1717739"/>
            <a:chOff x="5056588" y="1669486"/>
            <a:chExt cx="2504520" cy="1717739"/>
          </a:xfrm>
        </p:grpSpPr>
        <p:sp>
          <p:nvSpPr>
            <p:cNvPr id="5" name="TextBox 4"/>
            <p:cNvSpPr txBox="1"/>
            <p:nvPr/>
          </p:nvSpPr>
          <p:spPr>
            <a:xfrm rot="18071542">
              <a:off x="6134869" y="2496064"/>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7" name="TextBox 6"/>
            <p:cNvSpPr txBox="1"/>
            <p:nvPr/>
          </p:nvSpPr>
          <p:spPr>
            <a:xfrm rot="18071542">
              <a:off x="6601269" y="2135001"/>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8" name="TextBox 7"/>
            <p:cNvSpPr txBox="1"/>
            <p:nvPr/>
          </p:nvSpPr>
          <p:spPr>
            <a:xfrm rot="18071542">
              <a:off x="6136372" y="2034565"/>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9" name="TextBox 8"/>
            <p:cNvSpPr txBox="1"/>
            <p:nvPr/>
          </p:nvSpPr>
          <p:spPr>
            <a:xfrm rot="18731832">
              <a:off x="6062002" y="2892282"/>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10" name="TextBox 9"/>
            <p:cNvSpPr txBox="1"/>
            <p:nvPr/>
          </p:nvSpPr>
          <p:spPr>
            <a:xfrm rot="18071542">
              <a:off x="7066165" y="1799233"/>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11" name="TextBox 10"/>
            <p:cNvSpPr txBox="1"/>
            <p:nvPr/>
          </p:nvSpPr>
          <p:spPr>
            <a:xfrm rot="18071542">
              <a:off x="6527505" y="1795097"/>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12" name="TextBox 11"/>
            <p:cNvSpPr txBox="1"/>
            <p:nvPr/>
          </p:nvSpPr>
          <p:spPr>
            <a:xfrm rot="2836491">
              <a:off x="5596562" y="2857127"/>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13" name="TextBox 12"/>
            <p:cNvSpPr txBox="1"/>
            <p:nvPr/>
          </p:nvSpPr>
          <p:spPr>
            <a:xfrm rot="2836491">
              <a:off x="5505075" y="2367336"/>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14" name="TextBox 13"/>
            <p:cNvSpPr txBox="1"/>
            <p:nvPr/>
          </p:nvSpPr>
          <p:spPr>
            <a:xfrm rot="2836491">
              <a:off x="5187119" y="2230623"/>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15" name="TextBox 14"/>
            <p:cNvSpPr txBox="1"/>
            <p:nvPr/>
          </p:nvSpPr>
          <p:spPr>
            <a:xfrm rot="2836491">
              <a:off x="5222862" y="1843806"/>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16" name="TextBox 15"/>
            <p:cNvSpPr txBox="1"/>
            <p:nvPr/>
          </p:nvSpPr>
          <p:spPr>
            <a:xfrm rot="2836491">
              <a:off x="4930977" y="1807975"/>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19" name="TextBox 18"/>
            <p:cNvSpPr txBox="1"/>
            <p:nvPr/>
          </p:nvSpPr>
          <p:spPr>
            <a:xfrm rot="18071542">
              <a:off x="5870181" y="2491959"/>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sp>
          <p:nvSpPr>
            <p:cNvPr id="20" name="TextBox 19"/>
            <p:cNvSpPr txBox="1"/>
            <p:nvPr/>
          </p:nvSpPr>
          <p:spPr>
            <a:xfrm rot="2836491">
              <a:off x="5505075" y="1918538"/>
              <a:ext cx="620554" cy="369332"/>
            </a:xfrm>
            <a:prstGeom prst="rect">
              <a:avLst/>
            </a:prstGeom>
            <a:noFill/>
          </p:spPr>
          <p:txBody>
            <a:bodyPr wrap="none" rtlCol="0">
              <a:spAutoFit/>
            </a:bodyPr>
            <a:lstStyle/>
            <a:p>
              <a:r>
                <a:rPr lang="en-US" dirty="0" smtClean="0">
                  <a:solidFill>
                    <a:schemeClr val="bg1"/>
                  </a:solidFill>
                </a:rPr>
                <a:t>Data</a:t>
              </a:r>
              <a:endParaRPr lang="en-US" dirty="0">
                <a:solidFill>
                  <a:schemeClr val="bg1"/>
                </a:solidFill>
              </a:endParaRPr>
            </a:p>
          </p:txBody>
        </p:sp>
      </p:grpSp>
      <p:sp>
        <p:nvSpPr>
          <p:cNvPr id="21" name="TextBox 20"/>
          <p:cNvSpPr txBox="1"/>
          <p:nvPr/>
        </p:nvSpPr>
        <p:spPr>
          <a:xfrm>
            <a:off x="5786460" y="4112325"/>
            <a:ext cx="619080" cy="369332"/>
          </a:xfrm>
          <a:prstGeom prst="rect">
            <a:avLst/>
          </a:prstGeom>
          <a:noFill/>
        </p:spPr>
        <p:txBody>
          <a:bodyPr wrap="none" rtlCol="0">
            <a:spAutoFit/>
          </a:bodyPr>
          <a:lstStyle/>
          <a:p>
            <a:r>
              <a:rPr lang="en-US" dirty="0" smtClean="0">
                <a:solidFill>
                  <a:schemeClr val="bg1"/>
                </a:solidFill>
              </a:rPr>
              <a:t>EMR</a:t>
            </a:r>
            <a:endParaRPr lang="en-US" dirty="0">
              <a:solidFill>
                <a:schemeClr val="bg1"/>
              </a:solidFill>
            </a:endParaRPr>
          </a:p>
        </p:txBody>
      </p:sp>
    </p:spTree>
    <p:extLst>
      <p:ext uri="{BB962C8B-B14F-4D97-AF65-F5344CB8AC3E}">
        <p14:creationId xmlns:p14="http://schemas.microsoft.com/office/powerpoint/2010/main" val="2881971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do it?</a:t>
            </a:r>
            <a:endParaRPr lang="en-US" dirty="0"/>
          </a:p>
        </p:txBody>
      </p:sp>
      <p:sp>
        <p:nvSpPr>
          <p:cNvPr id="4" name="Text Placeholder 3"/>
          <p:cNvSpPr>
            <a:spLocks noGrp="1"/>
          </p:cNvSpPr>
          <p:nvPr>
            <p:ph type="body" idx="1"/>
          </p:nvPr>
        </p:nvSpPr>
        <p:spPr/>
        <p:txBody>
          <a:bodyPr/>
          <a:lstStyle/>
          <a:p>
            <a:r>
              <a:rPr lang="en-US" dirty="0" smtClean="0"/>
              <a:t>Intro to the data coordinator</a:t>
            </a:r>
            <a:endParaRPr lang="en-US" dirty="0"/>
          </a:p>
        </p:txBody>
      </p:sp>
    </p:spTree>
    <p:extLst>
      <p:ext uri="{BB962C8B-B14F-4D97-AF65-F5344CB8AC3E}">
        <p14:creationId xmlns:p14="http://schemas.microsoft.com/office/powerpoint/2010/main" val="261484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do it?</a:t>
            </a:r>
          </a:p>
        </p:txBody>
      </p:sp>
      <p:sp>
        <p:nvSpPr>
          <p:cNvPr id="3" name="Content Placeholder 2"/>
          <p:cNvSpPr>
            <a:spLocks noGrp="1"/>
          </p:cNvSpPr>
          <p:nvPr>
            <p:ph sz="half" idx="1"/>
          </p:nvPr>
        </p:nvSpPr>
        <p:spPr/>
        <p:txBody>
          <a:bodyPr/>
          <a:lstStyle/>
          <a:p>
            <a:r>
              <a:rPr lang="en-US" dirty="0" smtClean="0"/>
              <a:t>SQL Server Integration Services (SSIS) ETL packages automatically generated</a:t>
            </a:r>
          </a:p>
          <a:p>
            <a:pPr lvl="1"/>
            <a:r>
              <a:rPr lang="en-US" dirty="0" smtClean="0"/>
              <a:t>Source to Staging</a:t>
            </a:r>
          </a:p>
          <a:p>
            <a:pPr lvl="1"/>
            <a:r>
              <a:rPr lang="en-US" dirty="0" smtClean="0"/>
              <a:t>Staging to Data Warehouse</a:t>
            </a:r>
            <a:endParaRPr lang="en-US" dirty="0"/>
          </a:p>
          <a:p>
            <a:r>
              <a:rPr lang="en-US" dirty="0" smtClean="0"/>
              <a:t>Automatic mapping processes run</a:t>
            </a:r>
          </a:p>
          <a:p>
            <a:pPr lvl="1"/>
            <a:r>
              <a:rPr lang="en-US" dirty="0" smtClean="0"/>
              <a:t>Coded &amp; non-coded data</a:t>
            </a:r>
          </a:p>
          <a:p>
            <a:pPr lvl="1"/>
            <a:r>
              <a:rPr lang="en-US" dirty="0" smtClean="0"/>
              <a:t>Patient matching</a:t>
            </a:r>
          </a:p>
        </p:txBody>
      </p:sp>
      <p:sp>
        <p:nvSpPr>
          <p:cNvPr id="4" name="Content Placeholder 3"/>
          <p:cNvSpPr>
            <a:spLocks noGrp="1"/>
          </p:cNvSpPr>
          <p:nvPr>
            <p:ph sz="half" idx="2"/>
          </p:nvPr>
        </p:nvSpPr>
        <p:spPr/>
        <p:txBody>
          <a:bodyPr/>
          <a:lstStyle/>
          <a:p>
            <a:r>
              <a:rPr lang="en-US" dirty="0" smtClean="0"/>
              <a:t>Full refresh of primary data weekly</a:t>
            </a:r>
          </a:p>
          <a:p>
            <a:pPr lvl="1"/>
            <a:r>
              <a:rPr lang="en-US" dirty="0" smtClean="0"/>
              <a:t>~8 hours to stage data</a:t>
            </a:r>
          </a:p>
          <a:p>
            <a:pPr lvl="2"/>
            <a:r>
              <a:rPr lang="en-US" dirty="0" smtClean="0"/>
              <a:t>4 hours data pull (100GB/hour)</a:t>
            </a:r>
          </a:p>
          <a:p>
            <a:pPr lvl="2"/>
            <a:r>
              <a:rPr lang="en-US" dirty="0" smtClean="0"/>
              <a:t>4 hours index rebuilds</a:t>
            </a:r>
          </a:p>
          <a:p>
            <a:pPr lvl="1"/>
            <a:r>
              <a:rPr lang="en-US" dirty="0" smtClean="0"/>
              <a:t>~10 hours to load to data warehouse</a:t>
            </a:r>
          </a:p>
          <a:p>
            <a:pPr lvl="2"/>
            <a:r>
              <a:rPr lang="en-US" dirty="0" smtClean="0"/>
              <a:t>Includes index rebuilds</a:t>
            </a:r>
          </a:p>
          <a:p>
            <a:pPr lvl="2"/>
            <a:r>
              <a:rPr lang="en-US" dirty="0" smtClean="0"/>
              <a:t>~5 hours for diagnoses (28 data sources)</a:t>
            </a:r>
          </a:p>
          <a:p>
            <a:pPr lvl="2"/>
            <a:endParaRPr lang="en-US" dirty="0" smtClean="0"/>
          </a:p>
        </p:txBody>
      </p:sp>
    </p:spTree>
    <p:extLst>
      <p:ext uri="{BB962C8B-B14F-4D97-AF65-F5344CB8AC3E}">
        <p14:creationId xmlns:p14="http://schemas.microsoft.com/office/powerpoint/2010/main" val="582876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990600" y="95903"/>
            <a:ext cx="10210800" cy="6666195"/>
          </a:xfrm>
          <a:prstGeom prst="rect">
            <a:avLst/>
          </a:prstGeom>
        </p:spPr>
      </p:pic>
    </p:spTree>
    <p:extLst>
      <p:ext uri="{BB962C8B-B14F-4D97-AF65-F5344CB8AC3E}">
        <p14:creationId xmlns:p14="http://schemas.microsoft.com/office/powerpoint/2010/main" val="2061320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89396" y="116541"/>
            <a:ext cx="10613209" cy="6624919"/>
          </a:xfrm>
          <a:prstGeom prst="rect">
            <a:avLst/>
          </a:prstGeom>
        </p:spPr>
      </p:pic>
    </p:spTree>
    <p:extLst>
      <p:ext uri="{BB962C8B-B14F-4D97-AF65-F5344CB8AC3E}">
        <p14:creationId xmlns:p14="http://schemas.microsoft.com/office/powerpoint/2010/main" val="901697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42682" y="43884"/>
            <a:ext cx="10506636" cy="6770233"/>
          </a:xfrm>
          <a:prstGeom prst="rect">
            <a:avLst/>
          </a:prstGeom>
        </p:spPr>
      </p:pic>
    </p:spTree>
    <p:extLst>
      <p:ext uri="{BB962C8B-B14F-4D97-AF65-F5344CB8AC3E}">
        <p14:creationId xmlns:p14="http://schemas.microsoft.com/office/powerpoint/2010/main" val="29863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3694" y="174180"/>
            <a:ext cx="10004612" cy="6509640"/>
          </a:xfrm>
          <a:prstGeom prst="rect">
            <a:avLst/>
          </a:prstGeom>
        </p:spPr>
      </p:pic>
    </p:spTree>
    <p:extLst>
      <p:ext uri="{BB962C8B-B14F-4D97-AF65-F5344CB8AC3E}">
        <p14:creationId xmlns:p14="http://schemas.microsoft.com/office/powerpoint/2010/main" val="3155514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Geocoding</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077877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Geocoding</a:t>
            </a:r>
            <a:endParaRPr lang="en-US" dirty="0"/>
          </a:p>
        </p:txBody>
      </p:sp>
      <p:sp>
        <p:nvSpPr>
          <p:cNvPr id="4" name="Text Placeholder 3"/>
          <p:cNvSpPr>
            <a:spLocks noGrp="1"/>
          </p:cNvSpPr>
          <p:nvPr>
            <p:ph type="body" idx="1"/>
          </p:nvPr>
        </p:nvSpPr>
        <p:spPr/>
        <p:txBody>
          <a:bodyPr/>
          <a:lstStyle/>
          <a:p>
            <a:r>
              <a:rPr lang="en-US" dirty="0" smtClean="0"/>
              <a:t>What is geocoding?</a:t>
            </a:r>
            <a:endParaRPr lang="en-US" dirty="0"/>
          </a:p>
        </p:txBody>
      </p:sp>
      <p:sp>
        <p:nvSpPr>
          <p:cNvPr id="3" name="Content Placeholder 2"/>
          <p:cNvSpPr>
            <a:spLocks noGrp="1"/>
          </p:cNvSpPr>
          <p:nvPr>
            <p:ph sz="half" idx="2"/>
          </p:nvPr>
        </p:nvSpPr>
        <p:spPr/>
        <p:txBody>
          <a:bodyPr/>
          <a:lstStyle/>
          <a:p>
            <a:r>
              <a:rPr lang="en-US" dirty="0" smtClean="0"/>
              <a:t>Taking an address &amp; mapping it to a latitude &amp; longitude</a:t>
            </a:r>
          </a:p>
          <a:p>
            <a:r>
              <a:rPr lang="en-US" dirty="0" smtClean="0"/>
              <a:t>Can then find the Geographic Identifier (GEOID) to tie to other data sources</a:t>
            </a:r>
            <a:endParaRPr lang="en-US" dirty="0"/>
          </a:p>
        </p:txBody>
      </p:sp>
      <p:sp>
        <p:nvSpPr>
          <p:cNvPr id="5" name="Text Placeholder 4"/>
          <p:cNvSpPr>
            <a:spLocks noGrp="1"/>
          </p:cNvSpPr>
          <p:nvPr>
            <p:ph type="body" sz="quarter" idx="3"/>
          </p:nvPr>
        </p:nvSpPr>
        <p:spPr/>
        <p:txBody>
          <a:bodyPr/>
          <a:lstStyle/>
          <a:p>
            <a:r>
              <a:rPr lang="en-US" dirty="0" smtClean="0"/>
              <a:t>Census geographic hierarchy</a:t>
            </a:r>
            <a:endParaRPr lang="en-US" dirty="0"/>
          </a:p>
        </p:txBody>
      </p:sp>
      <p:pic>
        <p:nvPicPr>
          <p:cNvPr id="2050" name="Picture 2" descr="https://www.census.gov/content/census/en/programs-surveys/acs/geography-acs/concepts-definitions/_jcr_content/par/expandablelist/section_1/image.img.full.medium.png/14430496717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920" y="2582334"/>
            <a:ext cx="4572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31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census.gov/content/census/en/programs-surveys/acs/geography-acs/concepts-definitions/_jcr_content/par/expandablelist/section_1/image.img.full.medium.png/1443049671759.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71" r="4054"/>
          <a:stretch/>
        </p:blipFill>
        <p:spPr bwMode="auto">
          <a:xfrm>
            <a:off x="3929449" y="844150"/>
            <a:ext cx="4333103" cy="32194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77946" y="4423718"/>
            <a:ext cx="2339546" cy="738664"/>
          </a:xfrm>
          <a:prstGeom prst="rect">
            <a:avLst/>
          </a:prstGeom>
          <a:noFill/>
        </p:spPr>
        <p:txBody>
          <a:bodyPr wrap="square" rtlCol="0">
            <a:spAutoFit/>
          </a:bodyPr>
          <a:lstStyle/>
          <a:p>
            <a:pPr algn="ctr"/>
            <a:r>
              <a:rPr lang="en-US" sz="1400" dirty="0" smtClean="0"/>
              <a:t>Street Segment</a:t>
            </a:r>
          </a:p>
          <a:p>
            <a:pPr algn="ctr"/>
            <a:endParaRPr lang="en-US" sz="1400" dirty="0"/>
          </a:p>
          <a:p>
            <a:pPr algn="ctr"/>
            <a:r>
              <a:rPr lang="en-US" sz="1400" dirty="0" err="1" smtClean="0"/>
              <a:t>Lat</a:t>
            </a:r>
            <a:r>
              <a:rPr lang="en-US" sz="1400" dirty="0" smtClean="0"/>
              <a:t>/Long</a:t>
            </a:r>
            <a:endParaRPr lang="en-US" sz="1400" dirty="0"/>
          </a:p>
        </p:txBody>
      </p:sp>
      <p:sp>
        <p:nvSpPr>
          <p:cNvPr id="11" name="Rectangle 10"/>
          <p:cNvSpPr/>
          <p:nvPr/>
        </p:nvSpPr>
        <p:spPr>
          <a:xfrm>
            <a:off x="3426941" y="667264"/>
            <a:ext cx="5296929" cy="3575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4"/>
          <p:cNvSpPr txBox="1">
            <a:spLocks/>
          </p:cNvSpPr>
          <p:nvPr/>
        </p:nvSpPr>
        <p:spPr>
          <a:xfrm>
            <a:off x="64255" y="2085734"/>
            <a:ext cx="3362686" cy="7362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smtClean="0"/>
              <a:t>Census geographic hierarchy</a:t>
            </a:r>
            <a:endParaRPr lang="en-US" dirty="0"/>
          </a:p>
        </p:txBody>
      </p:sp>
      <p:sp>
        <p:nvSpPr>
          <p:cNvPr id="14" name="Text Placeholder 4"/>
          <p:cNvSpPr txBox="1">
            <a:spLocks/>
          </p:cNvSpPr>
          <p:nvPr/>
        </p:nvSpPr>
        <p:spPr>
          <a:xfrm>
            <a:off x="64255" y="4568450"/>
            <a:ext cx="3362686" cy="73628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smtClean="0"/>
              <a:t>Additional granularity</a:t>
            </a:r>
            <a:endParaRPr lang="en-US" dirty="0"/>
          </a:p>
        </p:txBody>
      </p:sp>
      <p:sp>
        <p:nvSpPr>
          <p:cNvPr id="15" name="Rectangle 14"/>
          <p:cNvSpPr/>
          <p:nvPr/>
        </p:nvSpPr>
        <p:spPr>
          <a:xfrm>
            <a:off x="3426940" y="4341340"/>
            <a:ext cx="5296929" cy="11407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endCxn id="7" idx="0"/>
          </p:cNvCxnSpPr>
          <p:nvPr/>
        </p:nvCxnSpPr>
        <p:spPr>
          <a:xfrm>
            <a:off x="5947719" y="4063601"/>
            <a:ext cx="0" cy="36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47719" y="4662616"/>
            <a:ext cx="0" cy="2224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41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roximityone.com/cen2010/2/georelat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290" y="852090"/>
            <a:ext cx="4107420" cy="515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5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QHS Data Refinery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869" y="1846263"/>
            <a:ext cx="7712263" cy="4508485"/>
          </a:xfrm>
        </p:spPr>
      </p:pic>
    </p:spTree>
    <p:extLst>
      <p:ext uri="{BB962C8B-B14F-4D97-AF65-F5344CB8AC3E}">
        <p14:creationId xmlns:p14="http://schemas.microsoft.com/office/powerpoint/2010/main" val="493147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Geocoding</a:t>
            </a:r>
            <a:endParaRPr lang="en-US" dirty="0"/>
          </a:p>
        </p:txBody>
      </p:sp>
      <p:sp>
        <p:nvSpPr>
          <p:cNvPr id="4" name="Content Placeholder 3"/>
          <p:cNvSpPr>
            <a:spLocks noGrp="1"/>
          </p:cNvSpPr>
          <p:nvPr>
            <p:ph sz="half" idx="1"/>
          </p:nvPr>
        </p:nvSpPr>
        <p:spPr/>
        <p:txBody>
          <a:bodyPr/>
          <a:lstStyle/>
          <a:p>
            <a:r>
              <a:rPr lang="en-US" b="1" dirty="0" smtClean="0"/>
              <a:t>Census TIGER/LINE data are free</a:t>
            </a:r>
          </a:p>
          <a:p>
            <a:r>
              <a:rPr lang="en-US" dirty="0" smtClean="0"/>
              <a:t>231 </a:t>
            </a:r>
            <a:r>
              <a:rPr lang="en-US" dirty="0"/>
              <a:t>Red Mountain </a:t>
            </a:r>
            <a:r>
              <a:rPr lang="en-US" dirty="0" err="1"/>
              <a:t>Dr</a:t>
            </a:r>
            <a:r>
              <a:rPr lang="en-US" dirty="0"/>
              <a:t>, Cloverdale, CA 95425</a:t>
            </a:r>
          </a:p>
        </p:txBody>
      </p:sp>
      <p:sp>
        <p:nvSpPr>
          <p:cNvPr id="5" name="Content Placeholder 4"/>
          <p:cNvSpPr>
            <a:spLocks noGrp="1"/>
          </p:cNvSpPr>
          <p:nvPr>
            <p:ph sz="half" idx="2"/>
          </p:nvPr>
        </p:nvSpPr>
        <p:spPr/>
        <p:txBody>
          <a:bodyPr/>
          <a:lstStyle/>
          <a:p>
            <a:r>
              <a:rPr lang="en-US" b="1" dirty="0" smtClean="0"/>
              <a:t>Google Maps</a:t>
            </a:r>
            <a:endParaRPr lang="en-US" b="1"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758300" y="2718487"/>
            <a:ext cx="2912120" cy="3031524"/>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837405" y="2751439"/>
            <a:ext cx="3558747" cy="2965621"/>
          </a:xfrm>
          <a:prstGeom prst="rect">
            <a:avLst/>
          </a:prstGeom>
        </p:spPr>
      </p:pic>
      <p:cxnSp>
        <p:nvCxnSpPr>
          <p:cNvPr id="9" name="Straight Arrow Connector 8"/>
          <p:cNvCxnSpPr>
            <a:stCxn id="6" idx="3"/>
            <a:endCxn id="7" idx="1"/>
          </p:cNvCxnSpPr>
          <p:nvPr/>
        </p:nvCxnSpPr>
        <p:spPr>
          <a:xfrm>
            <a:off x="4670420" y="4234249"/>
            <a:ext cx="21669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07947" y="3756542"/>
            <a:ext cx="1902941" cy="369332"/>
          </a:xfrm>
          <a:prstGeom prst="rect">
            <a:avLst/>
          </a:prstGeom>
          <a:noFill/>
        </p:spPr>
        <p:txBody>
          <a:bodyPr wrap="square" rtlCol="0">
            <a:spAutoFit/>
          </a:bodyPr>
          <a:lstStyle/>
          <a:p>
            <a:r>
              <a:rPr lang="en-US" dirty="0" smtClean="0"/>
              <a:t>72 foot difference</a:t>
            </a:r>
            <a:endParaRPr lang="en-US" dirty="0"/>
          </a:p>
        </p:txBody>
      </p:sp>
      <p:sp>
        <p:nvSpPr>
          <p:cNvPr id="11" name="TextBox 10"/>
          <p:cNvSpPr txBox="1"/>
          <p:nvPr/>
        </p:nvSpPr>
        <p:spPr>
          <a:xfrm>
            <a:off x="3632887" y="4573964"/>
            <a:ext cx="4489621" cy="369332"/>
          </a:xfrm>
          <a:prstGeom prst="rect">
            <a:avLst/>
          </a:prstGeom>
          <a:noFill/>
        </p:spPr>
        <p:txBody>
          <a:bodyPr wrap="square" rtlCol="0">
            <a:spAutoFit/>
          </a:bodyPr>
          <a:lstStyle/>
          <a:p>
            <a:r>
              <a:rPr lang="en-US" dirty="0" smtClean="0">
                <a:solidFill>
                  <a:srgbClr val="FF0000"/>
                </a:solidFill>
              </a:rPr>
              <a:t>Not bad for only having start &amp; end addresses</a:t>
            </a:r>
            <a:endParaRPr lang="en-US" dirty="0">
              <a:solidFill>
                <a:srgbClr val="FF0000"/>
              </a:solidFill>
            </a:endParaRPr>
          </a:p>
        </p:txBody>
      </p:sp>
    </p:spTree>
    <p:extLst>
      <p:ext uri="{BB962C8B-B14F-4D97-AF65-F5344CB8AC3E}">
        <p14:creationId xmlns:p14="http://schemas.microsoft.com/office/powerpoint/2010/main" val="364127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Geocoding</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q"/>
            </a:pPr>
            <a:r>
              <a:rPr lang="en-US" dirty="0" smtClean="0"/>
              <a:t>What can we do with it?</a:t>
            </a:r>
          </a:p>
          <a:p>
            <a:pPr lvl="1">
              <a:buFont typeface="Wingdings" panose="05000000000000000000" pitchFamily="2" charset="2"/>
              <a:buChar char="q"/>
            </a:pPr>
            <a:r>
              <a:rPr lang="en-US" dirty="0" smtClean="0"/>
              <a:t>Get block-level American Community Survey data</a:t>
            </a:r>
          </a:p>
          <a:p>
            <a:pPr lvl="1">
              <a:buFont typeface="Wingdings" panose="05000000000000000000" pitchFamily="2" charset="2"/>
              <a:buChar char="q"/>
            </a:pPr>
            <a:r>
              <a:rPr lang="en-US" dirty="0" smtClean="0"/>
              <a:t>Distance calculations</a:t>
            </a:r>
          </a:p>
          <a:p>
            <a:pPr lvl="1">
              <a:buFont typeface="Wingdings" panose="05000000000000000000" pitchFamily="2" charset="2"/>
              <a:buChar char="q"/>
            </a:pPr>
            <a:r>
              <a:rPr lang="en-US" dirty="0" smtClean="0"/>
              <a:t>Combine with EPA and weather data</a:t>
            </a:r>
          </a:p>
          <a:p>
            <a:pPr lvl="1">
              <a:buFont typeface="Wingdings" panose="05000000000000000000" pitchFamily="2" charset="2"/>
              <a:buChar char="q"/>
            </a:pPr>
            <a:r>
              <a:rPr lang="en-US" dirty="0" smtClean="0"/>
              <a:t>Identify patients living in healthcare facilities</a:t>
            </a:r>
          </a:p>
          <a:p>
            <a:endParaRPr lang="en-US" dirty="0"/>
          </a:p>
        </p:txBody>
      </p:sp>
    </p:spTree>
    <p:extLst>
      <p:ext uri="{BB962C8B-B14F-4D97-AF65-F5344CB8AC3E}">
        <p14:creationId xmlns:p14="http://schemas.microsoft.com/office/powerpoint/2010/main" val="39176968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Calculations</a:t>
            </a:r>
            <a:endParaRPr lang="en-US" dirty="0"/>
          </a:p>
        </p:txBody>
      </p:sp>
      <p:sp>
        <p:nvSpPr>
          <p:cNvPr id="3" name="Content Placeholder 2"/>
          <p:cNvSpPr>
            <a:spLocks noGrp="1"/>
          </p:cNvSpPr>
          <p:nvPr>
            <p:ph idx="1"/>
          </p:nvPr>
        </p:nvSpPr>
        <p:spPr/>
        <p:txBody>
          <a:bodyPr/>
          <a:lstStyle/>
          <a:p>
            <a:pPr lvl="1"/>
            <a:r>
              <a:rPr lang="en-US" dirty="0" smtClean="0"/>
              <a:t>Match patients across multiple systems</a:t>
            </a:r>
          </a:p>
          <a:p>
            <a:pPr lvl="1"/>
            <a:r>
              <a:rPr lang="en-US" dirty="0" smtClean="0"/>
              <a:t>Match providers across multiple systems</a:t>
            </a:r>
          </a:p>
          <a:p>
            <a:pPr lvl="1"/>
            <a:r>
              <a:rPr lang="en-US" dirty="0" smtClean="0"/>
              <a:t>Match </a:t>
            </a:r>
            <a:r>
              <a:rPr lang="en-US" dirty="0" err="1" smtClean="0"/>
              <a:t>uncoded</a:t>
            </a:r>
            <a:r>
              <a:rPr lang="en-US" dirty="0" smtClean="0"/>
              <a:t> data to coded data</a:t>
            </a:r>
          </a:p>
          <a:p>
            <a:pPr lvl="1"/>
            <a:r>
              <a:rPr lang="en-US" dirty="0" smtClean="0"/>
              <a:t>Match misspelled address to correct addresses</a:t>
            </a:r>
          </a:p>
          <a:p>
            <a:pPr lvl="1"/>
            <a:r>
              <a:rPr lang="en-US" dirty="0" smtClean="0"/>
              <a:t>Validate coded terms</a:t>
            </a:r>
          </a:p>
          <a:p>
            <a:pPr lvl="2"/>
            <a:r>
              <a:rPr lang="en-US" dirty="0" smtClean="0"/>
              <a:t>Helpful when terms are coded to less succinct codes or obsolete codes</a:t>
            </a:r>
          </a:p>
          <a:p>
            <a:pPr lvl="1"/>
            <a:endParaRPr lang="en-US" dirty="0"/>
          </a:p>
          <a:p>
            <a:pPr lvl="1"/>
            <a:r>
              <a:rPr lang="en-US" dirty="0" smtClean="0"/>
              <a:t>Utilize</a:t>
            </a:r>
          </a:p>
          <a:p>
            <a:pPr lvl="2"/>
            <a:r>
              <a:rPr lang="en-US" dirty="0" err="1"/>
              <a:t>Levenshtein</a:t>
            </a:r>
            <a:r>
              <a:rPr lang="en-US" dirty="0"/>
              <a:t> edit </a:t>
            </a:r>
            <a:r>
              <a:rPr lang="en-US" dirty="0" smtClean="0"/>
              <a:t>distance</a:t>
            </a:r>
          </a:p>
          <a:p>
            <a:pPr lvl="2"/>
            <a:r>
              <a:rPr lang="en-US" dirty="0" err="1" smtClean="0"/>
              <a:t>Jaccard</a:t>
            </a:r>
            <a:r>
              <a:rPr lang="en-US" dirty="0" smtClean="0"/>
              <a:t> </a:t>
            </a:r>
            <a:r>
              <a:rPr lang="en-US" dirty="0"/>
              <a:t>similarity </a:t>
            </a:r>
            <a:r>
              <a:rPr lang="en-US" dirty="0" smtClean="0"/>
              <a:t>coefficient</a:t>
            </a:r>
          </a:p>
          <a:p>
            <a:pPr lvl="2"/>
            <a:r>
              <a:rPr lang="en-US" dirty="0" err="1" smtClean="0"/>
              <a:t>Jaro</a:t>
            </a:r>
            <a:r>
              <a:rPr lang="en-US" dirty="0" smtClean="0"/>
              <a:t>-Winkler distance</a:t>
            </a:r>
          </a:p>
          <a:p>
            <a:pPr lvl="2"/>
            <a:r>
              <a:rPr lang="en-US" dirty="0" smtClean="0"/>
              <a:t>Longest </a:t>
            </a:r>
            <a:r>
              <a:rPr lang="en-US" dirty="0"/>
              <a:t>common subsequence algorithms </a:t>
            </a:r>
          </a:p>
        </p:txBody>
      </p:sp>
      <p:pic>
        <p:nvPicPr>
          <p:cNvPr id="1026" name="Picture 2" descr="(source: https://i0.wp.com/www.ideserve.co.in/learn/img/editDistance_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0732" y="3517557"/>
            <a:ext cx="4171950" cy="2552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47399" y="3039851"/>
            <a:ext cx="3138616" cy="369332"/>
          </a:xfrm>
          <a:prstGeom prst="rect">
            <a:avLst/>
          </a:prstGeom>
          <a:noFill/>
        </p:spPr>
        <p:txBody>
          <a:bodyPr wrap="square" rtlCol="0">
            <a:spAutoFit/>
          </a:bodyPr>
          <a:lstStyle/>
          <a:p>
            <a:pPr algn="ctr"/>
            <a:r>
              <a:rPr lang="en-US" dirty="0" smtClean="0"/>
              <a:t>Simple edit distance</a:t>
            </a:r>
            <a:endParaRPr lang="en-US" dirty="0"/>
          </a:p>
        </p:txBody>
      </p:sp>
      <p:sp>
        <p:nvSpPr>
          <p:cNvPr id="5" name="TextBox 4"/>
          <p:cNvSpPr txBox="1"/>
          <p:nvPr/>
        </p:nvSpPr>
        <p:spPr>
          <a:xfrm>
            <a:off x="7031852" y="6070257"/>
            <a:ext cx="4720281" cy="276999"/>
          </a:xfrm>
          <a:prstGeom prst="rect">
            <a:avLst/>
          </a:prstGeom>
          <a:noFill/>
        </p:spPr>
        <p:txBody>
          <a:bodyPr wrap="square" rtlCol="0">
            <a:spAutoFit/>
          </a:bodyPr>
          <a:lstStyle/>
          <a:p>
            <a:pPr algn="ctr"/>
            <a:r>
              <a:rPr lang="en-US" sz="1200" dirty="0"/>
              <a:t>http://www.ideserve.co.in/learn/img/editDistance_0.gif</a:t>
            </a:r>
          </a:p>
        </p:txBody>
      </p:sp>
    </p:spTree>
    <p:extLst>
      <p:ext uri="{BB962C8B-B14F-4D97-AF65-F5344CB8AC3E}">
        <p14:creationId xmlns:p14="http://schemas.microsoft.com/office/powerpoint/2010/main" val="2824797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Leveraging Regular Expressions for Information Extraction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4976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Content Placeholder 2"/>
          <p:cNvSpPr>
            <a:spLocks noGrp="1"/>
          </p:cNvSpPr>
          <p:nvPr>
            <p:ph idx="1"/>
          </p:nvPr>
        </p:nvSpPr>
        <p:spPr/>
        <p:txBody>
          <a:bodyPr/>
          <a:lstStyle/>
          <a:p>
            <a:r>
              <a:rPr lang="en-US" dirty="0" smtClean="0"/>
              <a:t>“A sequence of characters that define a search pattern”</a:t>
            </a:r>
          </a:p>
          <a:p>
            <a:r>
              <a:rPr lang="en-US" dirty="0" smtClean="0"/>
              <a:t>Match any letter from A-Z</a:t>
            </a:r>
          </a:p>
          <a:p>
            <a:pPr lvl="1"/>
            <a:r>
              <a:rPr lang="en-US" dirty="0" smtClean="0"/>
              <a:t>([A-</a:t>
            </a:r>
            <a:r>
              <a:rPr lang="en-US" dirty="0" err="1" smtClean="0"/>
              <a:t>Za</a:t>
            </a:r>
            <a:r>
              <a:rPr lang="en-US" dirty="0" smtClean="0"/>
              <a:t>-z])</a:t>
            </a:r>
          </a:p>
          <a:p>
            <a:r>
              <a:rPr lang="en-US" dirty="0" smtClean="0"/>
              <a:t>Match at least 2 spaces and a capital letter preceded by a period</a:t>
            </a:r>
          </a:p>
          <a:p>
            <a:pPr lvl="1"/>
            <a:r>
              <a:rPr lang="en-US" dirty="0" smtClean="0"/>
              <a:t>(?&lt;=\.)\s{2,}(?=[A-Z])</a:t>
            </a:r>
          </a:p>
          <a:p>
            <a:r>
              <a:rPr lang="en-US" dirty="0" smtClean="0"/>
              <a:t>Overly complicated key + value pair extraction</a:t>
            </a:r>
          </a:p>
          <a:p>
            <a:pPr lvl="1"/>
            <a:r>
              <a:rPr lang="pl-PL" dirty="0" smtClean="0"/>
              <a:t>(?&lt;=^|([\w\()\.\-\s]+[\s]{1}[\w\.\()\-/#]+|[\w\()\.\-/#]+){2,})(?&lt;![0-9\s]+)(?:\s*(?:[:])\s*)([A-Za-z0-9\/:\s%,\.\-]+(?&lt;!:))(?:[\s]|$|\|)</a:t>
            </a:r>
            <a:endParaRPr lang="en-US" dirty="0"/>
          </a:p>
        </p:txBody>
      </p:sp>
    </p:spTree>
    <p:extLst>
      <p:ext uri="{BB962C8B-B14F-4D97-AF65-F5344CB8AC3E}">
        <p14:creationId xmlns:p14="http://schemas.microsoft.com/office/powerpoint/2010/main" val="137564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Parsing</a:t>
            </a:r>
            <a:endParaRPr lang="en-US" dirty="0"/>
          </a:p>
        </p:txBody>
      </p:sp>
      <p:sp>
        <p:nvSpPr>
          <p:cNvPr id="3" name="Content Placeholder 2"/>
          <p:cNvSpPr>
            <a:spLocks noGrp="1"/>
          </p:cNvSpPr>
          <p:nvPr>
            <p:ph idx="1"/>
          </p:nvPr>
        </p:nvSpPr>
        <p:spPr/>
        <p:txBody>
          <a:bodyPr/>
          <a:lstStyle/>
          <a:p>
            <a:r>
              <a:rPr lang="en-US" dirty="0" smtClean="0"/>
              <a:t>Tons of useful information in notes &amp; order results</a:t>
            </a:r>
          </a:p>
          <a:p>
            <a:r>
              <a:rPr lang="en-US" dirty="0" smtClean="0"/>
              <a:t>Information not recorded anywhere else discretely</a:t>
            </a:r>
          </a:p>
          <a:p>
            <a:r>
              <a:rPr lang="en-US" dirty="0" smtClean="0"/>
              <a:t>Legacy &amp; other systems only import data into Epic as notes</a:t>
            </a:r>
          </a:p>
          <a:p>
            <a:r>
              <a:rPr lang="en-US" dirty="0" smtClean="0"/>
              <a:t>&gt;40 million free text order results</a:t>
            </a:r>
          </a:p>
          <a:p>
            <a:r>
              <a:rPr lang="en-US" dirty="0" smtClean="0"/>
              <a:t>&gt;150 million free text notes</a:t>
            </a:r>
          </a:p>
          <a:p>
            <a:r>
              <a:rPr lang="en-US" dirty="0" smtClean="0"/>
              <a:t>Want to pull out key + value pairs</a:t>
            </a:r>
          </a:p>
          <a:p>
            <a:endParaRPr lang="en-US" dirty="0"/>
          </a:p>
        </p:txBody>
      </p:sp>
    </p:spTree>
    <p:extLst>
      <p:ext uri="{BB962C8B-B14F-4D97-AF65-F5344CB8AC3E}">
        <p14:creationId xmlns:p14="http://schemas.microsoft.com/office/powerpoint/2010/main" val="546570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8459" y="279400"/>
            <a:ext cx="10058400" cy="749300"/>
          </a:xfrm>
        </p:spPr>
        <p:txBody>
          <a:bodyPr/>
          <a:lstStyle/>
          <a:p>
            <a:r>
              <a:rPr lang="en-US" dirty="0" smtClean="0"/>
              <a:t>Note Parsing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26940707"/>
              </p:ext>
            </p:extLst>
          </p:nvPr>
        </p:nvGraphicFramePr>
        <p:xfrm>
          <a:off x="368643" y="1478177"/>
          <a:ext cx="4902200" cy="4000500"/>
        </p:xfrm>
        <a:graphic>
          <a:graphicData uri="http://schemas.openxmlformats.org/drawingml/2006/table">
            <a:tbl>
              <a:tblPr>
                <a:tableStyleId>{0505E3EF-67EA-436B-97B2-0124C06EBD24}</a:tableStyleId>
              </a:tblPr>
              <a:tblGrid>
                <a:gridCol w="4902200"/>
              </a:tblGrid>
              <a:tr h="190500">
                <a:tc>
                  <a:txBody>
                    <a:bodyPr/>
                    <a:lstStyle/>
                    <a:p>
                      <a:pPr algn="l" fontAlgn="b"/>
                      <a:r>
                        <a:rPr lang="en-US" sz="1100" u="none" strike="noStrike" dirty="0">
                          <a:effectLst/>
                        </a:rPr>
                        <a:t>PROCEDURE REASON: Limb ischemia</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RESULT:</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COLOR AND DUPLEX DOPPLER ANALYSIS BILATERAL LOWER EXTREMITIES ARTERIAL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Technique: Color and duplex Doppler analysis of the arteries of the lower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extremities was performed.</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a:effectLst/>
                        </a:rPr>
                        <a:t>Limitations to the exam: None</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Findings:</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Aorta and common iliac arteries not visualized</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RIGHT LOWER EXTREMITY: (cm/sec)</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a:effectLst/>
                        </a:rPr>
                        <a:t>Right external iliac artery: 113</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Right common femoral artery: 125</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Right profunda femoris artery: 86</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Discussion: Nonvisualization of the SFA with the exception of a small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segment visualized in the midportion. Delayed upstroke low resistance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type flow in the right profunda femoris artery. A portion of the mid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right SFA is visualized. Delayed upstroke low resistance in the right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popliteal artery suggesting reconstitution from collaterals . Similar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delayed upstroke noted this was to present to the right posterior tibial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artery which is seen patent to the distal leg and the left anterior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tibial artery which is also seen patent to the distal leg. Right peroneal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a:effectLst/>
                        </a:rPr>
                        <a:t>artery cannot be visualized</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00453650"/>
              </p:ext>
            </p:extLst>
          </p:nvPr>
        </p:nvGraphicFramePr>
        <p:xfrm>
          <a:off x="5911122" y="1270600"/>
          <a:ext cx="6000791" cy="4616456"/>
        </p:xfrm>
        <a:graphic>
          <a:graphicData uri="http://schemas.openxmlformats.org/drawingml/2006/table">
            <a:tbl>
              <a:tblPr>
                <a:tableStyleId>{16D9F66E-5EB9-4882-86FB-DCBF35E3C3E4}</a:tableStyleId>
              </a:tblPr>
              <a:tblGrid>
                <a:gridCol w="1651794"/>
                <a:gridCol w="1416516"/>
                <a:gridCol w="2932481"/>
              </a:tblGrid>
              <a:tr h="181306">
                <a:tc>
                  <a:txBody>
                    <a:bodyPr/>
                    <a:lstStyle/>
                    <a:p>
                      <a:pPr algn="l" fontAlgn="b"/>
                      <a:r>
                        <a:rPr lang="en-US" sz="1000" b="1" u="none" strike="noStrike" dirty="0">
                          <a:effectLst/>
                        </a:rPr>
                        <a:t>Section</a:t>
                      </a:r>
                      <a:endParaRPr lang="en-US" sz="1000" b="1"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b="1" u="none" strike="noStrike" dirty="0" err="1">
                          <a:effectLst/>
                        </a:rPr>
                        <a:t>ObservationName</a:t>
                      </a:r>
                      <a:endParaRPr lang="en-US" sz="1000" b="1"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b="1" u="none" strike="noStrike" dirty="0" err="1">
                          <a:effectLst/>
                        </a:rPr>
                        <a:t>ObservationValue</a:t>
                      </a:r>
                      <a:endParaRPr lang="en-US" sz="1000" b="1" i="0" u="none" strike="noStrike" dirty="0">
                        <a:solidFill>
                          <a:srgbClr val="000000"/>
                        </a:solidFill>
                        <a:effectLst/>
                        <a:latin typeface="Calibri" panose="020F0502020204030204" pitchFamily="34" charset="0"/>
                      </a:endParaRPr>
                    </a:p>
                  </a:txBody>
                  <a:tcPr marL="9065" marR="9065" marT="9065" marB="0" anchor="b"/>
                </a:tc>
              </a:tr>
              <a:tr h="181306">
                <a:tc>
                  <a:txBody>
                    <a:bodyPr/>
                    <a:lstStyle/>
                    <a:p>
                      <a:pPr algn="l" fontAlgn="b"/>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PROCEDURE REASON</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Limb ischemia</a:t>
                      </a:r>
                      <a:endParaRPr lang="en-US" sz="1000" b="0" i="0" u="none" strike="noStrike">
                        <a:solidFill>
                          <a:srgbClr val="000000"/>
                        </a:solidFill>
                        <a:effectLst/>
                        <a:latin typeface="Calibri" panose="020F0502020204030204" pitchFamily="34" charset="0"/>
                      </a:endParaRPr>
                    </a:p>
                  </a:txBody>
                  <a:tcPr marL="9065" marR="9065" marT="9065" marB="0" anchor="b"/>
                </a:tc>
              </a:tr>
              <a:tr h="362611">
                <a:tc>
                  <a:txBody>
                    <a:bodyPr/>
                    <a:lstStyle/>
                    <a:p>
                      <a:pPr algn="l" fontAlgn="b"/>
                      <a:r>
                        <a:rPr lang="en-US" sz="1000" u="none" strike="noStrike">
                          <a:effectLst/>
                        </a:rPr>
                        <a:t>RESULT</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dirty="0">
                          <a:effectLst/>
                        </a:rPr>
                        <a:t>Observation</a:t>
                      </a:r>
                      <a:endParaRPr lang="en-US" sz="1000" b="0"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dirty="0">
                          <a:effectLst/>
                        </a:rPr>
                        <a:t>COLOR AND DUPLEX DOPPLER ANALYSIS BILATERAL LOWER EXTREMITIES ARTERIAL</a:t>
                      </a:r>
                      <a:endParaRPr lang="en-US" sz="1000" b="0" i="0" u="none" strike="noStrike" dirty="0">
                        <a:solidFill>
                          <a:srgbClr val="000000"/>
                        </a:solidFill>
                        <a:effectLst/>
                        <a:latin typeface="Calibri" panose="020F0502020204030204" pitchFamily="34" charset="0"/>
                      </a:endParaRPr>
                    </a:p>
                  </a:txBody>
                  <a:tcPr marL="9065" marR="9065" marT="9065" marB="0" anchor="b"/>
                </a:tc>
              </a:tr>
              <a:tr h="362611">
                <a:tc>
                  <a:txBody>
                    <a:bodyPr/>
                    <a:lstStyle/>
                    <a:p>
                      <a:pPr algn="l" fontAlgn="b"/>
                      <a:r>
                        <a:rPr lang="en-US" sz="1000" u="none" strike="noStrike">
                          <a:effectLst/>
                        </a:rPr>
                        <a:t>Technique</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Technique</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Color and duplex Doppler analysis of the arteries of the lower extremities was performed.</a:t>
                      </a:r>
                      <a:endParaRPr lang="en-US" sz="1000" b="0" i="0" u="none" strike="noStrike">
                        <a:solidFill>
                          <a:srgbClr val="000000"/>
                        </a:solidFill>
                        <a:effectLst/>
                        <a:latin typeface="Calibri" panose="020F0502020204030204" pitchFamily="34" charset="0"/>
                      </a:endParaRPr>
                    </a:p>
                  </a:txBody>
                  <a:tcPr marL="9065" marR="9065" marT="9065" marB="0" anchor="b"/>
                </a:tc>
              </a:tr>
              <a:tr h="181306">
                <a:tc>
                  <a:txBody>
                    <a:bodyPr/>
                    <a:lstStyle/>
                    <a:p>
                      <a:pPr algn="l" fontAlgn="b"/>
                      <a:r>
                        <a:rPr lang="en-US" sz="1000" u="none" strike="noStrike">
                          <a:effectLst/>
                        </a:rPr>
                        <a:t>Technique</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Limitations to the exam</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None</a:t>
                      </a:r>
                      <a:endParaRPr lang="en-US" sz="1000" b="0" i="0" u="none" strike="noStrike">
                        <a:solidFill>
                          <a:srgbClr val="000000"/>
                        </a:solidFill>
                        <a:effectLst/>
                        <a:latin typeface="Calibri" panose="020F0502020204030204" pitchFamily="34" charset="0"/>
                      </a:endParaRPr>
                    </a:p>
                  </a:txBody>
                  <a:tcPr marL="9065" marR="9065" marT="9065" marB="0" anchor="b"/>
                </a:tc>
              </a:tr>
              <a:tr h="181306">
                <a:tc>
                  <a:txBody>
                    <a:bodyPr/>
                    <a:lstStyle/>
                    <a:p>
                      <a:pPr algn="l" fontAlgn="b"/>
                      <a:r>
                        <a:rPr lang="en-US" sz="1000" u="none" strike="noStrike">
                          <a:effectLst/>
                        </a:rPr>
                        <a:t>Findings</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Findings</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Aorta and common iliac arteries not visualized</a:t>
                      </a:r>
                      <a:endParaRPr lang="en-US" sz="1000" b="0" i="0" u="none" strike="noStrike">
                        <a:solidFill>
                          <a:srgbClr val="000000"/>
                        </a:solidFill>
                        <a:effectLst/>
                        <a:latin typeface="Calibri" panose="020F0502020204030204" pitchFamily="34" charset="0"/>
                      </a:endParaRPr>
                    </a:p>
                  </a:txBody>
                  <a:tcPr marL="9065" marR="9065" marT="9065" marB="0" anchor="b"/>
                </a:tc>
              </a:tr>
              <a:tr h="181306">
                <a:tc>
                  <a:txBody>
                    <a:bodyPr/>
                    <a:lstStyle/>
                    <a:p>
                      <a:pPr algn="l" fontAlgn="b"/>
                      <a:r>
                        <a:rPr lang="en-US" sz="1000" u="none" strike="noStrike">
                          <a:effectLst/>
                        </a:rPr>
                        <a:t>Findings</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Observation</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RIGHT LOWER EXTREMITY: (cm/sec)</a:t>
                      </a:r>
                      <a:endParaRPr lang="en-US" sz="1000" b="0" i="0" u="none" strike="noStrike">
                        <a:solidFill>
                          <a:srgbClr val="000000"/>
                        </a:solidFill>
                        <a:effectLst/>
                        <a:latin typeface="Calibri" panose="020F0502020204030204" pitchFamily="34" charset="0"/>
                      </a:endParaRPr>
                    </a:p>
                  </a:txBody>
                  <a:tcPr marL="9065" marR="9065" marT="9065" marB="0" anchor="b"/>
                </a:tc>
              </a:tr>
              <a:tr h="181306">
                <a:tc>
                  <a:txBody>
                    <a:bodyPr/>
                    <a:lstStyle/>
                    <a:p>
                      <a:pPr algn="l" fontAlgn="b"/>
                      <a:r>
                        <a:rPr lang="en-US" sz="1000" u="none" strike="noStrike" dirty="0">
                          <a:effectLst/>
                        </a:rPr>
                        <a:t>RIGHT LOWER </a:t>
                      </a:r>
                      <a:r>
                        <a:rPr lang="en-US" sz="1000" u="none" strike="noStrike" dirty="0" smtClean="0">
                          <a:effectLst/>
                        </a:rPr>
                        <a:t>EXTREMITY</a:t>
                      </a:r>
                      <a:endParaRPr lang="en-US" sz="1000" b="0"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Right external iliac artery</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113</a:t>
                      </a:r>
                      <a:endParaRPr lang="en-US" sz="1000" b="0" i="0" u="none" strike="noStrike">
                        <a:solidFill>
                          <a:srgbClr val="000000"/>
                        </a:solidFill>
                        <a:effectLst/>
                        <a:latin typeface="Calibri" panose="020F0502020204030204" pitchFamily="34" charset="0"/>
                      </a:endParaRPr>
                    </a:p>
                  </a:txBody>
                  <a:tcPr marL="9065" marR="9065" marT="9065" marB="0" anchor="b"/>
                </a:tc>
              </a:tr>
              <a:tr h="181306">
                <a:tc>
                  <a:txBody>
                    <a:bodyPr/>
                    <a:lstStyle/>
                    <a:p>
                      <a:pPr algn="l" fontAlgn="b"/>
                      <a:r>
                        <a:rPr lang="en-US" sz="1000" u="none" strike="noStrike" dirty="0">
                          <a:effectLst/>
                        </a:rPr>
                        <a:t>RIGHT LOWER </a:t>
                      </a:r>
                      <a:r>
                        <a:rPr lang="en-US" sz="1000" u="none" strike="noStrike" dirty="0" smtClean="0">
                          <a:effectLst/>
                        </a:rPr>
                        <a:t>EXTREMITY</a:t>
                      </a:r>
                      <a:endParaRPr lang="en-US" sz="1000" b="0"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Right common femoral artery</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125</a:t>
                      </a:r>
                      <a:endParaRPr lang="en-US" sz="1000" b="0" i="0" u="none" strike="noStrike">
                        <a:solidFill>
                          <a:srgbClr val="000000"/>
                        </a:solidFill>
                        <a:effectLst/>
                        <a:latin typeface="Calibri" panose="020F0502020204030204" pitchFamily="34" charset="0"/>
                      </a:endParaRPr>
                    </a:p>
                  </a:txBody>
                  <a:tcPr marL="9065" marR="9065" marT="9065" marB="0" anchor="b"/>
                </a:tc>
              </a:tr>
              <a:tr h="181306">
                <a:tc>
                  <a:txBody>
                    <a:bodyPr/>
                    <a:lstStyle/>
                    <a:p>
                      <a:pPr algn="l" fontAlgn="b"/>
                      <a:r>
                        <a:rPr lang="en-US" sz="1000" u="none" strike="noStrike" dirty="0">
                          <a:effectLst/>
                        </a:rPr>
                        <a:t>RIGHT LOWER </a:t>
                      </a:r>
                      <a:r>
                        <a:rPr lang="en-US" sz="1000" u="none" strike="noStrike" dirty="0" smtClean="0">
                          <a:effectLst/>
                        </a:rPr>
                        <a:t>EXTREMITY</a:t>
                      </a:r>
                      <a:endParaRPr lang="en-US" sz="1000" b="0"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Right profunda femoris artery</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86</a:t>
                      </a:r>
                      <a:endParaRPr lang="en-US" sz="1000" b="0" i="0" u="none" strike="noStrike">
                        <a:solidFill>
                          <a:srgbClr val="000000"/>
                        </a:solidFill>
                        <a:effectLst/>
                        <a:latin typeface="Calibri" panose="020F0502020204030204" pitchFamily="34" charset="0"/>
                      </a:endParaRPr>
                    </a:p>
                  </a:txBody>
                  <a:tcPr marL="9065" marR="9065" marT="9065" marB="0" anchor="b"/>
                </a:tc>
              </a:tr>
              <a:tr h="3626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smtClean="0">
                          <a:effectLst/>
                        </a:rPr>
                        <a:t>RIGHT LOWER EXTREMITY</a:t>
                      </a:r>
                      <a:endParaRPr lang="en-US" sz="1000" b="0" i="0" u="none" strike="noStrike" dirty="0" smtClean="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Discussion</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Nonvisualization of the SFA with the exception of a small segment visualized in the midportion.</a:t>
                      </a:r>
                      <a:endParaRPr lang="en-US" sz="1000" b="0" i="0" u="none" strike="noStrike">
                        <a:solidFill>
                          <a:srgbClr val="000000"/>
                        </a:solidFill>
                        <a:effectLst/>
                        <a:latin typeface="Calibri" panose="020F0502020204030204" pitchFamily="34" charset="0"/>
                      </a:endParaRPr>
                    </a:p>
                  </a:txBody>
                  <a:tcPr marL="9065" marR="9065" marT="9065" marB="0" anchor="b"/>
                </a:tc>
              </a:tr>
              <a:tr h="362611">
                <a:tc>
                  <a:txBody>
                    <a:bodyPr/>
                    <a:lstStyle/>
                    <a:p>
                      <a:pPr algn="l" fontAlgn="b"/>
                      <a:r>
                        <a:rPr lang="en-US" sz="1000" u="none" strike="noStrike" dirty="0" smtClean="0">
                          <a:effectLst/>
                        </a:rPr>
                        <a:t>RIGHT LOWER EXTREMITY</a:t>
                      </a:r>
                      <a:endParaRPr lang="en-US" sz="1000" b="0"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Discussion</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Delayed upstroke low resistance type flow in the right profunda femoris artery.</a:t>
                      </a:r>
                      <a:endParaRPr lang="en-US" sz="1000" b="0" i="0" u="none" strike="noStrike">
                        <a:solidFill>
                          <a:srgbClr val="000000"/>
                        </a:solidFill>
                        <a:effectLst/>
                        <a:latin typeface="Calibri" panose="020F0502020204030204" pitchFamily="34" charset="0"/>
                      </a:endParaRPr>
                    </a:p>
                  </a:txBody>
                  <a:tcPr marL="9065" marR="9065" marT="9065" marB="0" anchor="b"/>
                </a:tc>
              </a:tr>
              <a:tr h="181306">
                <a:tc>
                  <a:txBody>
                    <a:bodyPr/>
                    <a:lstStyle/>
                    <a:p>
                      <a:pPr algn="l" fontAlgn="b"/>
                      <a:r>
                        <a:rPr lang="en-US" sz="1000" u="none" strike="noStrike" dirty="0" smtClean="0">
                          <a:effectLst/>
                        </a:rPr>
                        <a:t>RIGHT LOWER EXTREMITY</a:t>
                      </a:r>
                      <a:endParaRPr lang="en-US" sz="1000" b="0"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Discussion</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A portion of the mid right SFA is visualized.</a:t>
                      </a:r>
                      <a:endParaRPr lang="en-US" sz="1000" b="0" i="0" u="none" strike="noStrike">
                        <a:solidFill>
                          <a:srgbClr val="000000"/>
                        </a:solidFill>
                        <a:effectLst/>
                        <a:latin typeface="Calibri" panose="020F0502020204030204" pitchFamily="34" charset="0"/>
                      </a:endParaRPr>
                    </a:p>
                  </a:txBody>
                  <a:tcPr marL="9065" marR="9065" marT="9065" marB="0" anchor="b"/>
                </a:tc>
              </a:tr>
              <a:tr h="362611">
                <a:tc>
                  <a:txBody>
                    <a:bodyPr/>
                    <a:lstStyle/>
                    <a:p>
                      <a:pPr algn="l" fontAlgn="b"/>
                      <a:r>
                        <a:rPr lang="en-US" sz="1000" u="none" strike="noStrike" dirty="0" smtClean="0">
                          <a:effectLst/>
                        </a:rPr>
                        <a:t>RIGHT LOWER EXTREMITY</a:t>
                      </a:r>
                      <a:endParaRPr lang="en-US" sz="1000" b="0"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Discussion</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Delayed upstroke low resistance in the right popliteal artery suggesting reconstitution from collaterals .</a:t>
                      </a:r>
                      <a:endParaRPr lang="en-US" sz="1000" b="0" i="0" u="none" strike="noStrike">
                        <a:solidFill>
                          <a:srgbClr val="000000"/>
                        </a:solidFill>
                        <a:effectLst/>
                        <a:latin typeface="Calibri" panose="020F0502020204030204" pitchFamily="34" charset="0"/>
                      </a:endParaRPr>
                    </a:p>
                  </a:txBody>
                  <a:tcPr marL="9065" marR="9065" marT="9065" marB="0" anchor="b"/>
                </a:tc>
              </a:tr>
              <a:tr h="725223">
                <a:tc>
                  <a:txBody>
                    <a:bodyPr/>
                    <a:lstStyle/>
                    <a:p>
                      <a:pPr algn="l" fontAlgn="b"/>
                      <a:r>
                        <a:rPr lang="en-US" sz="1000" u="none" strike="noStrike" dirty="0" smtClean="0">
                          <a:effectLst/>
                        </a:rPr>
                        <a:t>RIGHT LOWER EXTREMITY</a:t>
                      </a:r>
                      <a:endParaRPr lang="en-US" sz="1000" b="0"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Discussion</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Similar delayed upstroke noted this was to present to the right posterior tibial artery which is seen patent to the distal leg and the left anterior tibial artery which is also seen patent to the distal leg.</a:t>
                      </a:r>
                      <a:endParaRPr lang="en-US" sz="1000" b="0" i="0" u="none" strike="noStrike">
                        <a:solidFill>
                          <a:srgbClr val="000000"/>
                        </a:solidFill>
                        <a:effectLst/>
                        <a:latin typeface="Calibri" panose="020F0502020204030204" pitchFamily="34" charset="0"/>
                      </a:endParaRPr>
                    </a:p>
                  </a:txBody>
                  <a:tcPr marL="9065" marR="9065" marT="9065" marB="0" anchor="b"/>
                </a:tc>
              </a:tr>
              <a:tr h="181306">
                <a:tc>
                  <a:txBody>
                    <a:bodyPr/>
                    <a:lstStyle/>
                    <a:p>
                      <a:pPr algn="l" fontAlgn="b"/>
                      <a:r>
                        <a:rPr lang="en-US" sz="1000" u="none" strike="noStrike" dirty="0" smtClean="0">
                          <a:effectLst/>
                        </a:rPr>
                        <a:t>RIGHT LOWER EXTREMITY</a:t>
                      </a:r>
                      <a:endParaRPr lang="en-US" sz="1000" b="0" i="0" u="none" strike="noStrike" dirty="0">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a:effectLst/>
                        </a:rPr>
                        <a:t>Discussion</a:t>
                      </a:r>
                      <a:endParaRPr lang="en-US" sz="1000" b="0" i="0" u="none" strike="noStrike">
                        <a:solidFill>
                          <a:srgbClr val="000000"/>
                        </a:solidFill>
                        <a:effectLst/>
                        <a:latin typeface="Calibri" panose="020F0502020204030204" pitchFamily="34" charset="0"/>
                      </a:endParaRPr>
                    </a:p>
                  </a:txBody>
                  <a:tcPr marL="9065" marR="9065" marT="9065" marB="0" anchor="b"/>
                </a:tc>
                <a:tc>
                  <a:txBody>
                    <a:bodyPr/>
                    <a:lstStyle/>
                    <a:p>
                      <a:pPr algn="l" fontAlgn="b"/>
                      <a:r>
                        <a:rPr lang="en-US" sz="1000" u="none" strike="noStrike" dirty="0">
                          <a:effectLst/>
                        </a:rPr>
                        <a:t>Right peroneal artery cannot be visualized.</a:t>
                      </a:r>
                      <a:endParaRPr lang="en-US" sz="1000" b="0" i="0" u="none" strike="noStrike" dirty="0">
                        <a:solidFill>
                          <a:srgbClr val="000000"/>
                        </a:solidFill>
                        <a:effectLst/>
                        <a:latin typeface="Calibri" panose="020F0502020204030204" pitchFamily="34" charset="0"/>
                      </a:endParaRPr>
                    </a:p>
                  </a:txBody>
                  <a:tcPr marL="9065" marR="9065" marT="9065" marB="0" anchor="b"/>
                </a:tc>
              </a:tr>
            </a:tbl>
          </a:graphicData>
        </a:graphic>
      </p:graphicFrame>
      <p:sp>
        <p:nvSpPr>
          <p:cNvPr id="6" name="Right Arrow 5"/>
          <p:cNvSpPr/>
          <p:nvPr/>
        </p:nvSpPr>
        <p:spPr>
          <a:xfrm>
            <a:off x="5395784" y="2973859"/>
            <a:ext cx="428367" cy="37894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51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Parsing</a:t>
            </a:r>
            <a:endParaRPr lang="en-US" dirty="0"/>
          </a:p>
        </p:txBody>
      </p:sp>
      <p:sp>
        <p:nvSpPr>
          <p:cNvPr id="3" name="Content Placeholder 2"/>
          <p:cNvSpPr>
            <a:spLocks noGrp="1"/>
          </p:cNvSpPr>
          <p:nvPr>
            <p:ph idx="1"/>
          </p:nvPr>
        </p:nvSpPr>
        <p:spPr/>
        <p:txBody>
          <a:bodyPr numCol="1">
            <a:normAutofit/>
          </a:bodyPr>
          <a:lstStyle/>
          <a:p>
            <a:r>
              <a:rPr lang="en-US" dirty="0" smtClean="0"/>
              <a:t>What can we parse?</a:t>
            </a:r>
          </a:p>
          <a:p>
            <a:pPr lvl="1"/>
            <a:r>
              <a:rPr lang="en-US" dirty="0" smtClean="0"/>
              <a:t>Note parser is generic enough for any note or procedure type</a:t>
            </a:r>
          </a:p>
          <a:p>
            <a:pPr lvl="1"/>
            <a:r>
              <a:rPr lang="en-US" dirty="0" smtClean="0"/>
              <a:t>Some tweaking needed for very specific procedures</a:t>
            </a:r>
          </a:p>
          <a:p>
            <a:r>
              <a:rPr lang="en-US" dirty="0" smtClean="0"/>
              <a:t>What have we parsed so far?</a:t>
            </a:r>
          </a:p>
        </p:txBody>
      </p:sp>
      <p:sp>
        <p:nvSpPr>
          <p:cNvPr id="4" name="TextBox 3"/>
          <p:cNvSpPr txBox="1"/>
          <p:nvPr/>
        </p:nvSpPr>
        <p:spPr>
          <a:xfrm>
            <a:off x="996778" y="3344562"/>
            <a:ext cx="10560908" cy="2834640"/>
          </a:xfrm>
          <a:prstGeom prst="rect">
            <a:avLst/>
          </a:prstGeom>
          <a:noFill/>
        </p:spPr>
        <p:txBody>
          <a:bodyPr wrap="square" numCol="2" rtlCol="0">
            <a:spAutoFit/>
          </a:bodyPr>
          <a:lstStyle/>
          <a:p>
            <a:pPr marL="742950" lvl="1" indent="-285750">
              <a:buFont typeface="Arial" panose="020B0604020202020204" pitchFamily="34" charset="0"/>
              <a:buChar char="•"/>
            </a:pPr>
            <a:r>
              <a:rPr lang="en-US" dirty="0" smtClean="0"/>
              <a:t>EKGs</a:t>
            </a:r>
          </a:p>
          <a:p>
            <a:pPr marL="742950" lvl="1" indent="-285750">
              <a:buFont typeface="Arial" panose="020B0604020202020204" pitchFamily="34" charset="0"/>
              <a:buChar char="•"/>
            </a:pPr>
            <a:r>
              <a:rPr lang="en-US" dirty="0" err="1" smtClean="0"/>
              <a:t>Echos</a:t>
            </a:r>
            <a:endParaRPr lang="en-US" dirty="0" smtClean="0"/>
          </a:p>
          <a:p>
            <a:pPr marL="742950" lvl="1" indent="-285750">
              <a:buFont typeface="Arial" panose="020B0604020202020204" pitchFamily="34" charset="0"/>
              <a:buChar char="•"/>
            </a:pPr>
            <a:r>
              <a:rPr lang="en-US" dirty="0" smtClean="0"/>
              <a:t>Surgical pathology results</a:t>
            </a:r>
          </a:p>
          <a:p>
            <a:pPr marL="742950" lvl="1" indent="-285750">
              <a:buFont typeface="Arial" panose="020B0604020202020204" pitchFamily="34" charset="0"/>
              <a:buChar char="•"/>
            </a:pPr>
            <a:r>
              <a:rPr lang="en-US" dirty="0" smtClean="0"/>
              <a:t>Pulse volume recording/</a:t>
            </a:r>
            <a:r>
              <a:rPr lang="en-US" dirty="0" err="1" smtClean="0"/>
              <a:t>dopplers</a:t>
            </a:r>
            <a:endParaRPr lang="en-US" dirty="0" smtClean="0"/>
          </a:p>
          <a:p>
            <a:pPr marL="742950" lvl="1" indent="-285750">
              <a:buFont typeface="Arial" panose="020B0604020202020204" pitchFamily="34" charset="0"/>
              <a:buChar char="•"/>
            </a:pPr>
            <a:r>
              <a:rPr lang="en-US" dirty="0" err="1" smtClean="0"/>
              <a:t>Mammographies</a:t>
            </a:r>
            <a:endParaRPr lang="en-US" dirty="0" smtClean="0"/>
          </a:p>
          <a:p>
            <a:pPr marL="742950" lvl="1" indent="-285750">
              <a:buFont typeface="Arial" panose="020B0604020202020204" pitchFamily="34" charset="0"/>
              <a:buChar char="•"/>
            </a:pPr>
            <a:r>
              <a:rPr lang="en-US" dirty="0" smtClean="0"/>
              <a:t>Endoscopies</a:t>
            </a:r>
          </a:p>
          <a:p>
            <a:pPr marL="742950" lvl="1" indent="-285750">
              <a:buFont typeface="Arial" panose="020B0604020202020204" pitchFamily="34" charset="0"/>
              <a:buChar char="•"/>
            </a:pPr>
            <a:r>
              <a:rPr lang="en-US" dirty="0" smtClean="0"/>
              <a:t>Cardiac </a:t>
            </a:r>
            <a:r>
              <a:rPr lang="en-US" dirty="0" err="1" smtClean="0"/>
              <a:t>caths</a:t>
            </a:r>
            <a:endParaRPr lang="en-US" dirty="0" smtClean="0"/>
          </a:p>
          <a:p>
            <a:pPr marL="742950" lvl="1" indent="-285750">
              <a:buFont typeface="Arial" panose="020B0604020202020204" pitchFamily="34" charset="0"/>
              <a:buChar char="•"/>
            </a:pPr>
            <a:r>
              <a:rPr lang="en-US" dirty="0" smtClean="0"/>
              <a:t>Colonoscopies</a:t>
            </a:r>
          </a:p>
          <a:p>
            <a:pPr marL="742950" lvl="1" indent="-285750">
              <a:buFont typeface="Arial" panose="020B0604020202020204" pitchFamily="34" charset="0"/>
              <a:buChar char="•"/>
            </a:pPr>
            <a:r>
              <a:rPr lang="en-US" dirty="0" smtClean="0"/>
              <a:t>PFTs</a:t>
            </a:r>
          </a:p>
          <a:p>
            <a:pPr marL="742950" lvl="1" indent="-285750">
              <a:buFont typeface="Arial" panose="020B0604020202020204" pitchFamily="34" charset="0"/>
              <a:buChar char="•"/>
            </a:pPr>
            <a:r>
              <a:rPr lang="en-US" dirty="0" smtClean="0"/>
              <a:t>Sleep studies</a:t>
            </a:r>
          </a:p>
          <a:p>
            <a:pPr marL="742950" lvl="1" indent="-285750">
              <a:buFont typeface="Arial" panose="020B0604020202020204" pitchFamily="34" charset="0"/>
              <a:buChar char="•"/>
            </a:pPr>
            <a:r>
              <a:rPr lang="en-US" dirty="0" smtClean="0"/>
              <a:t>ABI/TBIs</a:t>
            </a:r>
          </a:p>
          <a:p>
            <a:pPr marL="742950" lvl="1" indent="-285750">
              <a:buFont typeface="Arial" panose="020B0604020202020204" pitchFamily="34" charset="0"/>
              <a:buChar char="•"/>
            </a:pPr>
            <a:r>
              <a:rPr lang="en-US" dirty="0" smtClean="0"/>
              <a:t>GI imaging</a:t>
            </a:r>
          </a:p>
          <a:p>
            <a:pPr marL="742950" lvl="1" indent="-285750">
              <a:buFont typeface="Arial" panose="020B0604020202020204" pitchFamily="34" charset="0"/>
              <a:buChar char="•"/>
            </a:pPr>
            <a:r>
              <a:rPr lang="en-US" dirty="0" smtClean="0"/>
              <a:t>Renal scans</a:t>
            </a:r>
          </a:p>
          <a:p>
            <a:pPr marL="742950" lvl="1" indent="-285750">
              <a:buFont typeface="Arial" panose="020B0604020202020204" pitchFamily="34" charset="0"/>
              <a:buChar char="•"/>
            </a:pPr>
            <a:r>
              <a:rPr lang="en-US" dirty="0" smtClean="0"/>
              <a:t>Autopsies</a:t>
            </a:r>
          </a:p>
          <a:p>
            <a:pPr marL="742950" lvl="1" indent="-285750">
              <a:buFont typeface="Arial" panose="020B0604020202020204" pitchFamily="34" charset="0"/>
              <a:buChar char="•"/>
            </a:pPr>
            <a:r>
              <a:rPr lang="en-US" dirty="0" smtClean="0"/>
              <a:t>Mohs surgeries</a:t>
            </a:r>
          </a:p>
          <a:p>
            <a:pPr marL="742950" lvl="1" indent="-285750">
              <a:buFont typeface="Arial" panose="020B0604020202020204" pitchFamily="34" charset="0"/>
              <a:buChar char="•"/>
            </a:pPr>
            <a:r>
              <a:rPr lang="en-US" dirty="0" smtClean="0"/>
              <a:t>POP-Q</a:t>
            </a:r>
          </a:p>
          <a:p>
            <a:pPr marL="742950" lvl="1" indent="-285750">
              <a:buFont typeface="Arial" panose="020B0604020202020204" pitchFamily="34" charset="0"/>
              <a:buChar char="•"/>
            </a:pPr>
            <a:r>
              <a:rPr lang="en-US" dirty="0" smtClean="0"/>
              <a:t>LVEFs</a:t>
            </a:r>
          </a:p>
          <a:p>
            <a:endParaRPr lang="en-US" dirty="0"/>
          </a:p>
        </p:txBody>
      </p:sp>
    </p:spTree>
    <p:extLst>
      <p:ext uri="{BB962C8B-B14F-4D97-AF65-F5344CB8AC3E}">
        <p14:creationId xmlns:p14="http://schemas.microsoft.com/office/powerpoint/2010/main" val="28926188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Leveraging Natural Language Processing for Information Extraction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2946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natural language processing?</a:t>
            </a:r>
            <a:endParaRPr lang="en-US" dirty="0"/>
          </a:p>
        </p:txBody>
      </p:sp>
      <p:sp>
        <p:nvSpPr>
          <p:cNvPr id="3" name="Content Placeholder 2"/>
          <p:cNvSpPr>
            <a:spLocks noGrp="1"/>
          </p:cNvSpPr>
          <p:nvPr>
            <p:ph idx="1"/>
          </p:nvPr>
        </p:nvSpPr>
        <p:spPr/>
        <p:txBody>
          <a:bodyPr/>
          <a:lstStyle/>
          <a:p>
            <a:r>
              <a:rPr lang="en-US" dirty="0" smtClean="0"/>
              <a:t>Interaction between human language and computers</a:t>
            </a:r>
          </a:p>
          <a:p>
            <a:r>
              <a:rPr lang="en-US" dirty="0" smtClean="0"/>
              <a:t>Turns plain text into annotated &amp; meaningful data (ideally)</a:t>
            </a:r>
          </a:p>
          <a:p>
            <a:r>
              <a:rPr lang="en-US" dirty="0" smtClean="0"/>
              <a:t>Rich set of tools available many programming languages – R, python, Java</a:t>
            </a:r>
          </a:p>
          <a:p>
            <a:r>
              <a:rPr lang="en-US" dirty="0" smtClean="0"/>
              <a:t>Trained via various machine learning techniques using pre-annotated data</a:t>
            </a:r>
          </a:p>
          <a:p>
            <a:pPr lvl="1"/>
            <a:r>
              <a:rPr lang="en-US" dirty="0" smtClean="0"/>
              <a:t>Can be trained on generic or domain specific text</a:t>
            </a:r>
          </a:p>
          <a:p>
            <a:pPr lvl="1"/>
            <a:r>
              <a:rPr lang="en-US" dirty="0" err="1" smtClean="0"/>
              <a:t>OpenNLP</a:t>
            </a:r>
            <a:r>
              <a:rPr lang="en-US" dirty="0" smtClean="0"/>
              <a:t> uses maximum entropy &amp; perceptron classification </a:t>
            </a:r>
            <a:endParaRPr lang="en-US" dirty="0"/>
          </a:p>
        </p:txBody>
      </p:sp>
    </p:spTree>
    <p:extLst>
      <p:ext uri="{BB962C8B-B14F-4D97-AF65-F5344CB8AC3E}">
        <p14:creationId xmlns:p14="http://schemas.microsoft.com/office/powerpoint/2010/main" val="243813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Clinical Data Transformation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87398711"/>
              </p:ext>
            </p:extLst>
          </p:nvPr>
        </p:nvGraphicFramePr>
        <p:xfrm>
          <a:off x="-696986"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Magnetic Disk 8"/>
          <p:cNvSpPr/>
          <p:nvPr/>
        </p:nvSpPr>
        <p:spPr>
          <a:xfrm>
            <a:off x="8288323" y="2650921"/>
            <a:ext cx="2265028" cy="296131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Outcomes </a:t>
            </a:r>
          </a:p>
          <a:p>
            <a:pPr algn="ctr"/>
            <a:r>
              <a:rPr lang="en-US" dirty="0" smtClean="0"/>
              <a:t>Data Warehouse</a:t>
            </a:r>
            <a:endParaRPr lang="en-US" dirty="0"/>
          </a:p>
        </p:txBody>
      </p:sp>
    </p:spTree>
    <p:extLst>
      <p:ext uri="{BB962C8B-B14F-4D97-AF65-F5344CB8AC3E}">
        <p14:creationId xmlns:p14="http://schemas.microsoft.com/office/powerpoint/2010/main" val="2303264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Functions</a:t>
            </a:r>
            <a:endParaRPr lang="en-US" dirty="0"/>
          </a:p>
        </p:txBody>
      </p:sp>
      <p:sp>
        <p:nvSpPr>
          <p:cNvPr id="3" name="Content Placeholder 2"/>
          <p:cNvSpPr>
            <a:spLocks noGrp="1"/>
          </p:cNvSpPr>
          <p:nvPr>
            <p:ph idx="1"/>
          </p:nvPr>
        </p:nvSpPr>
        <p:spPr/>
        <p:txBody>
          <a:bodyPr/>
          <a:lstStyle/>
          <a:p>
            <a:r>
              <a:rPr lang="en-US" dirty="0"/>
              <a:t>Dependency </a:t>
            </a:r>
            <a:r>
              <a:rPr lang="en-US" dirty="0" smtClean="0"/>
              <a:t>Annotation</a:t>
            </a:r>
          </a:p>
          <a:p>
            <a:pPr lvl="1"/>
            <a:r>
              <a:rPr lang="en-US" dirty="0"/>
              <a:t>“Dr. </a:t>
            </a:r>
            <a:r>
              <a:rPr lang="en-US" dirty="0" err="1"/>
              <a:t>Acula</a:t>
            </a:r>
            <a:r>
              <a:rPr lang="en-US" dirty="0"/>
              <a:t> prescribed 2.5 mg of Zofran for the patient.”</a:t>
            </a:r>
          </a:p>
          <a:p>
            <a:pPr lvl="1"/>
            <a:endParaRPr lang="en-US" dirty="0"/>
          </a:p>
          <a:p>
            <a:endParaRPr lang="en-US"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484692" y="3472526"/>
            <a:ext cx="11222616" cy="1468192"/>
          </a:xfrm>
          <a:prstGeom prst="rect">
            <a:avLst/>
          </a:prstGeom>
        </p:spPr>
      </p:pic>
    </p:spTree>
    <p:extLst>
      <p:ext uri="{BB962C8B-B14F-4D97-AF65-F5344CB8AC3E}">
        <p14:creationId xmlns:p14="http://schemas.microsoft.com/office/powerpoint/2010/main" val="3216422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it?</a:t>
            </a:r>
            <a:endParaRPr lang="en-US" dirty="0"/>
          </a:p>
        </p:txBody>
      </p:sp>
      <p:sp>
        <p:nvSpPr>
          <p:cNvPr id="3" name="Content Placeholder 2"/>
          <p:cNvSpPr>
            <a:spLocks noGrp="1"/>
          </p:cNvSpPr>
          <p:nvPr>
            <p:ph idx="1"/>
          </p:nvPr>
        </p:nvSpPr>
        <p:spPr/>
        <p:txBody>
          <a:bodyPr>
            <a:normAutofit/>
          </a:bodyPr>
          <a:lstStyle/>
          <a:p>
            <a:r>
              <a:rPr lang="en-US" dirty="0"/>
              <a:t>Phrase </a:t>
            </a:r>
            <a:r>
              <a:rPr lang="en-US" dirty="0" smtClean="0"/>
              <a:t>chunking</a:t>
            </a:r>
          </a:p>
          <a:p>
            <a:pPr lvl="1"/>
            <a:r>
              <a:rPr lang="en-US" dirty="0" smtClean="0"/>
              <a:t>[Dr</a:t>
            </a:r>
            <a:r>
              <a:rPr lang="en-US" dirty="0"/>
              <a:t>. </a:t>
            </a:r>
            <a:r>
              <a:rPr lang="en-US" dirty="0" err="1" smtClean="0"/>
              <a:t>Acula</a:t>
            </a:r>
            <a:r>
              <a:rPr lang="en-US" dirty="0" smtClean="0"/>
              <a:t>] {NP} [prescribed] {VP} [2.5 </a:t>
            </a:r>
            <a:r>
              <a:rPr lang="en-US" dirty="0"/>
              <a:t>mg </a:t>
            </a:r>
            <a:r>
              <a:rPr lang="en-US" dirty="0" smtClean="0"/>
              <a:t>[of] {PP} [Zofran] {NP} [for] {PP} [the </a:t>
            </a:r>
            <a:r>
              <a:rPr lang="en-US" dirty="0"/>
              <a:t>patient</a:t>
            </a:r>
            <a:r>
              <a:rPr lang="en-US" dirty="0" smtClean="0"/>
              <a:t>.] {NP} ] {NP}</a:t>
            </a:r>
          </a:p>
          <a:p>
            <a:r>
              <a:rPr lang="en-US" dirty="0" smtClean="0"/>
              <a:t>Named </a:t>
            </a:r>
            <a:r>
              <a:rPr lang="en-US" dirty="0"/>
              <a:t>entity </a:t>
            </a:r>
            <a:r>
              <a:rPr lang="en-US" dirty="0" smtClean="0"/>
              <a:t>recognition</a:t>
            </a:r>
          </a:p>
          <a:p>
            <a:pPr lvl="1"/>
            <a:r>
              <a:rPr lang="en-US" dirty="0" smtClean="0"/>
              <a:t>Dr. </a:t>
            </a:r>
            <a:r>
              <a:rPr lang="en-US" dirty="0" err="1" smtClean="0"/>
              <a:t>Acula</a:t>
            </a:r>
            <a:r>
              <a:rPr lang="en-US" dirty="0" smtClean="0"/>
              <a:t> = PERSON</a:t>
            </a:r>
          </a:p>
          <a:p>
            <a:pPr lvl="1"/>
            <a:r>
              <a:rPr lang="en-US" dirty="0" smtClean="0"/>
              <a:t>Prescribed = ACTIVITY</a:t>
            </a:r>
          </a:p>
          <a:p>
            <a:pPr lvl="1"/>
            <a:r>
              <a:rPr lang="en-US" dirty="0" smtClean="0"/>
              <a:t>Zofran = MEDICATION</a:t>
            </a:r>
          </a:p>
          <a:p>
            <a:r>
              <a:rPr lang="en-US" dirty="0" smtClean="0"/>
              <a:t>Polarity/negation</a:t>
            </a:r>
          </a:p>
          <a:p>
            <a:pPr lvl="1"/>
            <a:r>
              <a:rPr lang="en-US" dirty="0" smtClean="0"/>
              <a:t>“Patient did not have cancer” = No cancer</a:t>
            </a:r>
            <a:endParaRPr lang="en-US" dirty="0"/>
          </a:p>
          <a:p>
            <a:r>
              <a:rPr lang="en-US" dirty="0" smtClean="0"/>
              <a:t>Conditionality</a:t>
            </a:r>
          </a:p>
          <a:p>
            <a:pPr lvl="1"/>
            <a:r>
              <a:rPr lang="en-US" dirty="0" smtClean="0"/>
              <a:t>“If pain gets worse, give patient fentanyl.” = Conditional statement</a:t>
            </a:r>
          </a:p>
          <a:p>
            <a:pPr marL="0" indent="0">
              <a:buNone/>
            </a:pPr>
            <a:endParaRPr lang="en-US" dirty="0"/>
          </a:p>
          <a:p>
            <a:endParaRPr lang="en-US" dirty="0"/>
          </a:p>
        </p:txBody>
      </p:sp>
    </p:spTree>
    <p:extLst>
      <p:ext uri="{BB962C8B-B14F-4D97-AF65-F5344CB8AC3E}">
        <p14:creationId xmlns:p14="http://schemas.microsoft.com/office/powerpoint/2010/main" val="12333683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with it?</a:t>
            </a:r>
          </a:p>
        </p:txBody>
      </p:sp>
      <p:sp>
        <p:nvSpPr>
          <p:cNvPr id="3" name="Content Placeholder 2"/>
          <p:cNvSpPr>
            <a:spLocks noGrp="1"/>
          </p:cNvSpPr>
          <p:nvPr>
            <p:ph idx="1"/>
          </p:nvPr>
        </p:nvSpPr>
        <p:spPr/>
        <p:txBody>
          <a:bodyPr/>
          <a:lstStyle/>
          <a:p>
            <a:r>
              <a:rPr lang="en-US" dirty="0" smtClean="0"/>
              <a:t>Temporal annotation</a:t>
            </a:r>
          </a:p>
          <a:p>
            <a:pPr lvl="1"/>
            <a:r>
              <a:rPr lang="en-US" dirty="0" smtClean="0"/>
              <a:t>“Last March, patient was seen in the ED for chest pain”</a:t>
            </a:r>
          </a:p>
          <a:p>
            <a:r>
              <a:rPr lang="en-US" dirty="0" smtClean="0"/>
              <a:t>“Last March” = temporal phrase</a:t>
            </a:r>
          </a:p>
          <a:p>
            <a:r>
              <a:rPr lang="en-US" dirty="0" smtClean="0"/>
              <a:t>“6/1/2017” = note date aka reference date</a:t>
            </a:r>
          </a:p>
          <a:p>
            <a:r>
              <a:rPr lang="en-US" dirty="0" smtClean="0"/>
              <a:t>“March 2016” = calculated temporal date</a:t>
            </a:r>
          </a:p>
          <a:p>
            <a:r>
              <a:rPr lang="en-US" dirty="0" smtClean="0"/>
              <a:t>3/1/2016 – 3/31/2016 = calculated temporal range</a:t>
            </a:r>
          </a:p>
          <a:p>
            <a:r>
              <a:rPr lang="en-US" dirty="0" smtClean="0"/>
              <a:t>“3/31/2016” = calculated discrete date</a:t>
            </a:r>
          </a:p>
          <a:p>
            <a:pPr lvl="1"/>
            <a:r>
              <a:rPr lang="en-US" dirty="0" smtClean="0"/>
              <a:t>Event happened by at least the last day of the month</a:t>
            </a:r>
            <a:endParaRPr lang="en-US" dirty="0"/>
          </a:p>
        </p:txBody>
      </p:sp>
    </p:spTree>
    <p:extLst>
      <p:ext uri="{BB962C8B-B14F-4D97-AF65-F5344CB8AC3E}">
        <p14:creationId xmlns:p14="http://schemas.microsoft.com/office/powerpoint/2010/main" val="26519477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with it?</a:t>
            </a:r>
          </a:p>
        </p:txBody>
      </p:sp>
      <p:sp>
        <p:nvSpPr>
          <p:cNvPr id="3" name="Content Placeholder 2"/>
          <p:cNvSpPr>
            <a:spLocks noGrp="1"/>
          </p:cNvSpPr>
          <p:nvPr>
            <p:ph idx="1"/>
          </p:nvPr>
        </p:nvSpPr>
        <p:spPr/>
        <p:txBody>
          <a:bodyPr/>
          <a:lstStyle/>
          <a:p>
            <a:r>
              <a:rPr lang="en-US" dirty="0" smtClean="0"/>
              <a:t>Dictionary lookup</a:t>
            </a:r>
          </a:p>
          <a:p>
            <a:pPr lvl="1"/>
            <a:r>
              <a:rPr lang="en-US" dirty="0" smtClean="0"/>
              <a:t>Pre-defined dictionary of medical terms based on the </a:t>
            </a:r>
            <a:br>
              <a:rPr lang="en-US" dirty="0" smtClean="0"/>
            </a:br>
            <a:r>
              <a:rPr lang="en-US" dirty="0" smtClean="0"/>
              <a:t>	Unified Medical Language System (UMLS)</a:t>
            </a:r>
          </a:p>
          <a:p>
            <a:pPr lvl="1"/>
            <a:r>
              <a:rPr lang="en-US" dirty="0"/>
              <a:t>“Dr. </a:t>
            </a:r>
            <a:r>
              <a:rPr lang="en-US" dirty="0" err="1"/>
              <a:t>Acula</a:t>
            </a:r>
            <a:r>
              <a:rPr lang="en-US" dirty="0"/>
              <a:t> prescribed 2.5 mg of Zofran for </a:t>
            </a:r>
            <a:r>
              <a:rPr lang="en-US" dirty="0" smtClean="0"/>
              <a:t>emesis.”</a:t>
            </a:r>
          </a:p>
        </p:txBody>
      </p:sp>
      <p:sp>
        <p:nvSpPr>
          <p:cNvPr id="4" name="Content Placeholder 2"/>
          <p:cNvSpPr txBox="1">
            <a:spLocks/>
          </p:cNvSpPr>
          <p:nvPr/>
        </p:nvSpPr>
        <p:spPr>
          <a:xfrm>
            <a:off x="685800" y="3825025"/>
            <a:ext cx="10820400" cy="2393660"/>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lvl="1"/>
            <a:r>
              <a:rPr lang="en-US" dirty="0" err="1" smtClean="0"/>
              <a:t>UmlsConcept</a:t>
            </a:r>
            <a:r>
              <a:rPr lang="en-US" dirty="0"/>
              <a:t> </a:t>
            </a:r>
            <a:r>
              <a:rPr lang="en-US" dirty="0" smtClean="0"/>
              <a:t>- “emesis”</a:t>
            </a:r>
            <a:endParaRPr lang="en-US" dirty="0"/>
          </a:p>
          <a:p>
            <a:pPr lvl="2"/>
            <a:r>
              <a:rPr lang="en-US" dirty="0" err="1"/>
              <a:t>codingScheme</a:t>
            </a:r>
            <a:r>
              <a:rPr lang="en-US" dirty="0"/>
              <a:t>="ICD10CM" </a:t>
            </a:r>
          </a:p>
          <a:p>
            <a:pPr lvl="2"/>
            <a:r>
              <a:rPr lang="en-US" dirty="0"/>
              <a:t>code</a:t>
            </a:r>
            <a:r>
              <a:rPr lang="en-US" dirty="0" smtClean="0"/>
              <a:t>=“R11.10"</a:t>
            </a:r>
            <a:r>
              <a:rPr lang="en-US" dirty="0"/>
              <a:t> </a:t>
            </a:r>
          </a:p>
          <a:p>
            <a:pPr lvl="2"/>
            <a:r>
              <a:rPr lang="en-US" dirty="0"/>
              <a:t>cui</a:t>
            </a:r>
            <a:r>
              <a:rPr lang="en-US" dirty="0" smtClean="0"/>
              <a:t>="</a:t>
            </a:r>
            <a:r>
              <a:rPr lang="en-US" dirty="0"/>
              <a:t>C0042963</a:t>
            </a:r>
            <a:r>
              <a:rPr lang="en-US" dirty="0" smtClean="0"/>
              <a:t>"</a:t>
            </a:r>
            <a:r>
              <a:rPr lang="en-US" dirty="0"/>
              <a:t> </a:t>
            </a:r>
          </a:p>
          <a:p>
            <a:pPr lvl="2"/>
            <a:r>
              <a:rPr lang="en-US" dirty="0" err="1"/>
              <a:t>tui</a:t>
            </a:r>
            <a:r>
              <a:rPr lang="en-US" dirty="0"/>
              <a:t>="</a:t>
            </a:r>
            <a:r>
              <a:rPr lang="en-US" dirty="0" smtClean="0"/>
              <a:t>T184"</a:t>
            </a:r>
            <a:r>
              <a:rPr lang="en-US" dirty="0"/>
              <a:t> (Sign or </a:t>
            </a:r>
            <a:r>
              <a:rPr lang="en-US" dirty="0" smtClean="0"/>
              <a:t>Symptom)</a:t>
            </a:r>
            <a:endParaRPr lang="en-US" dirty="0"/>
          </a:p>
          <a:p>
            <a:pPr lvl="2"/>
            <a:r>
              <a:rPr lang="en-US" dirty="0" err="1"/>
              <a:t>preferredText</a:t>
            </a:r>
            <a:r>
              <a:rPr lang="en-US" dirty="0" smtClean="0"/>
              <a:t>=“Vomiting"</a:t>
            </a:r>
            <a:endParaRPr lang="en-US" dirty="0"/>
          </a:p>
          <a:p>
            <a:pPr lvl="1"/>
            <a:endParaRPr lang="en-US" dirty="0" smtClean="0"/>
          </a:p>
          <a:p>
            <a:pPr lvl="1"/>
            <a:r>
              <a:rPr lang="en-US" dirty="0" err="1" smtClean="0"/>
              <a:t>UmlsConcept</a:t>
            </a:r>
            <a:r>
              <a:rPr lang="en-US" dirty="0" smtClean="0"/>
              <a:t> - “Zofran”</a:t>
            </a:r>
          </a:p>
          <a:p>
            <a:pPr lvl="2"/>
            <a:r>
              <a:rPr lang="en-US" dirty="0" err="1" smtClean="0"/>
              <a:t>codingScheme</a:t>
            </a:r>
            <a:r>
              <a:rPr lang="en-US" dirty="0" smtClean="0"/>
              <a:t>="RXNORM" </a:t>
            </a:r>
          </a:p>
          <a:p>
            <a:pPr lvl="2"/>
            <a:r>
              <a:rPr lang="en-US" dirty="0" smtClean="0"/>
              <a:t>code="66981" </a:t>
            </a:r>
          </a:p>
          <a:p>
            <a:pPr lvl="2"/>
            <a:r>
              <a:rPr lang="en-US" dirty="0" smtClean="0"/>
              <a:t>cui="C0206046" </a:t>
            </a:r>
          </a:p>
          <a:p>
            <a:pPr lvl="2"/>
            <a:r>
              <a:rPr lang="en-US" dirty="0" err="1" smtClean="0"/>
              <a:t>tui</a:t>
            </a:r>
            <a:r>
              <a:rPr lang="en-US" dirty="0"/>
              <a:t>="T121“ </a:t>
            </a:r>
            <a:r>
              <a:rPr lang="en-US" dirty="0" smtClean="0"/>
              <a:t>(Pharmacologic Substance)</a:t>
            </a:r>
          </a:p>
          <a:p>
            <a:pPr lvl="2"/>
            <a:r>
              <a:rPr lang="en-US" dirty="0" err="1" smtClean="0"/>
              <a:t>preferredText</a:t>
            </a:r>
            <a:r>
              <a:rPr lang="en-US" dirty="0" smtClean="0"/>
              <a:t>="Zofran"</a:t>
            </a:r>
            <a:endParaRPr lang="en-US" dirty="0"/>
          </a:p>
        </p:txBody>
      </p:sp>
    </p:spTree>
    <p:extLst>
      <p:ext uri="{BB962C8B-B14F-4D97-AF65-F5344CB8AC3E}">
        <p14:creationId xmlns:p14="http://schemas.microsoft.com/office/powerpoint/2010/main" val="42927205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with it?</a:t>
            </a:r>
          </a:p>
        </p:txBody>
      </p:sp>
      <p:sp>
        <p:nvSpPr>
          <p:cNvPr id="3" name="Content Placeholder 2"/>
          <p:cNvSpPr>
            <a:spLocks noGrp="1"/>
          </p:cNvSpPr>
          <p:nvPr>
            <p:ph idx="1"/>
          </p:nvPr>
        </p:nvSpPr>
        <p:spPr/>
        <p:txBody>
          <a:bodyPr numCol="2">
            <a:normAutofit/>
          </a:bodyPr>
          <a:lstStyle/>
          <a:p>
            <a:r>
              <a:rPr lang="en-US" dirty="0" smtClean="0"/>
              <a:t>Additional Annotators</a:t>
            </a:r>
          </a:p>
          <a:p>
            <a:pPr lvl="1"/>
            <a:r>
              <a:rPr lang="en-US" dirty="0" smtClean="0"/>
              <a:t>Negation</a:t>
            </a:r>
          </a:p>
          <a:p>
            <a:pPr lvl="2"/>
            <a:r>
              <a:rPr lang="en-US" dirty="0" smtClean="0"/>
              <a:t>“Patient does not have colon cancer.”</a:t>
            </a:r>
          </a:p>
          <a:p>
            <a:pPr lvl="3"/>
            <a:r>
              <a:rPr lang="en-US" dirty="0" smtClean="0"/>
              <a:t>Colon cancer = negative</a:t>
            </a:r>
          </a:p>
          <a:p>
            <a:pPr lvl="2"/>
            <a:r>
              <a:rPr lang="en-US" dirty="0" smtClean="0"/>
              <a:t>“She didn’t have nausea, vomiting or diarrhea.”</a:t>
            </a:r>
          </a:p>
          <a:p>
            <a:pPr lvl="3"/>
            <a:r>
              <a:rPr lang="en-US" dirty="0" smtClean="0"/>
              <a:t>Nausea = negative</a:t>
            </a:r>
          </a:p>
          <a:p>
            <a:pPr lvl="3"/>
            <a:r>
              <a:rPr lang="en-US" dirty="0" smtClean="0"/>
              <a:t>Vomiting = negative</a:t>
            </a:r>
          </a:p>
          <a:p>
            <a:pPr lvl="3"/>
            <a:r>
              <a:rPr lang="en-US" dirty="0" smtClean="0"/>
              <a:t>Diarrhea = negative</a:t>
            </a:r>
          </a:p>
          <a:p>
            <a:pPr lvl="1"/>
            <a:r>
              <a:rPr lang="en-US" dirty="0" smtClean="0"/>
              <a:t>Conditionality</a:t>
            </a:r>
          </a:p>
          <a:p>
            <a:pPr lvl="2"/>
            <a:r>
              <a:rPr lang="en-US" dirty="0" smtClean="0"/>
              <a:t>“If patient has hypoglycemia, give them D50.”</a:t>
            </a:r>
          </a:p>
          <a:p>
            <a:pPr lvl="3"/>
            <a:r>
              <a:rPr lang="en-US" dirty="0" smtClean="0"/>
              <a:t>Hypoglycemia = conditional</a:t>
            </a:r>
          </a:p>
          <a:p>
            <a:pPr lvl="1"/>
            <a:endParaRPr lang="en-US" dirty="0" smtClean="0"/>
          </a:p>
          <a:p>
            <a:pPr lvl="1"/>
            <a:endParaRPr lang="en-US" dirty="0"/>
          </a:p>
          <a:p>
            <a:pPr lvl="1"/>
            <a:endParaRPr lang="en-US" dirty="0" smtClean="0"/>
          </a:p>
          <a:p>
            <a:pPr lvl="1"/>
            <a:r>
              <a:rPr lang="en-US" dirty="0" smtClean="0"/>
              <a:t>Measurements</a:t>
            </a:r>
          </a:p>
          <a:p>
            <a:pPr lvl="2"/>
            <a:r>
              <a:rPr lang="en-US" dirty="0" smtClean="0"/>
              <a:t>“Patient’s ejection fraction is 35%.”</a:t>
            </a:r>
          </a:p>
          <a:p>
            <a:pPr lvl="3"/>
            <a:r>
              <a:rPr lang="en-US" dirty="0" smtClean="0"/>
              <a:t>Measure name = ejection fraction</a:t>
            </a:r>
          </a:p>
          <a:p>
            <a:pPr lvl="3"/>
            <a:r>
              <a:rPr lang="en-US" dirty="0" smtClean="0"/>
              <a:t>Measure value = 35%</a:t>
            </a:r>
          </a:p>
          <a:p>
            <a:pPr lvl="1"/>
            <a:r>
              <a:rPr lang="en-US" dirty="0" smtClean="0"/>
              <a:t>History of</a:t>
            </a:r>
          </a:p>
          <a:p>
            <a:pPr lvl="2"/>
            <a:r>
              <a:rPr lang="en-US" dirty="0" smtClean="0"/>
              <a:t>“She has a history of </a:t>
            </a:r>
            <a:r>
              <a:rPr lang="en-US" dirty="0" err="1" smtClean="0"/>
              <a:t>afib</a:t>
            </a:r>
            <a:r>
              <a:rPr lang="en-US" dirty="0" smtClean="0"/>
              <a:t>.”</a:t>
            </a:r>
          </a:p>
          <a:p>
            <a:pPr lvl="3"/>
            <a:r>
              <a:rPr lang="en-US" dirty="0" smtClean="0"/>
              <a:t>Atrial fibrillation = historical</a:t>
            </a:r>
          </a:p>
          <a:p>
            <a:pPr lvl="3"/>
            <a:endParaRPr lang="en-US" dirty="0" smtClean="0"/>
          </a:p>
        </p:txBody>
      </p:sp>
    </p:spTree>
    <p:extLst>
      <p:ext uri="{BB962C8B-B14F-4D97-AF65-F5344CB8AC3E}">
        <p14:creationId xmlns:p14="http://schemas.microsoft.com/office/powerpoint/2010/main" val="2130331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done with it?</a:t>
            </a:r>
            <a:endParaRPr lang="en-US" dirty="0"/>
          </a:p>
        </p:txBody>
      </p:sp>
      <p:sp>
        <p:nvSpPr>
          <p:cNvPr id="3" name="Content Placeholder 2"/>
          <p:cNvSpPr>
            <a:spLocks noGrp="1"/>
          </p:cNvSpPr>
          <p:nvPr>
            <p:ph idx="1"/>
          </p:nvPr>
        </p:nvSpPr>
        <p:spPr/>
        <p:txBody>
          <a:bodyPr/>
          <a:lstStyle/>
          <a:p>
            <a:r>
              <a:rPr lang="en-US" dirty="0" smtClean="0"/>
              <a:t>Parse medication SIGs</a:t>
            </a:r>
          </a:p>
          <a:p>
            <a:r>
              <a:rPr lang="en-US" dirty="0" smtClean="0"/>
              <a:t>Stage Crohn’s patients at each visit</a:t>
            </a:r>
          </a:p>
          <a:p>
            <a:r>
              <a:rPr lang="en-US" dirty="0" smtClean="0"/>
              <a:t>Calculate dates of diagnosis</a:t>
            </a:r>
          </a:p>
          <a:p>
            <a:r>
              <a:rPr lang="en-US" dirty="0" smtClean="0"/>
              <a:t>Determine H. pylori test result</a:t>
            </a:r>
          </a:p>
          <a:p>
            <a:r>
              <a:rPr lang="en-US" dirty="0" smtClean="0"/>
              <a:t>Extract cause of death</a:t>
            </a:r>
          </a:p>
          <a:p>
            <a:r>
              <a:rPr lang="en-US" dirty="0" smtClean="0"/>
              <a:t>Map free-text admission diagnoses</a:t>
            </a:r>
          </a:p>
          <a:p>
            <a:r>
              <a:rPr lang="en-US" dirty="0" smtClean="0"/>
              <a:t>Categorize pseudo-categorical data</a:t>
            </a:r>
          </a:p>
          <a:p>
            <a:r>
              <a:rPr lang="en-US" dirty="0" smtClean="0"/>
              <a:t>Identify hypoglycemic events</a:t>
            </a:r>
          </a:p>
          <a:p>
            <a:r>
              <a:rPr lang="en-US" dirty="0" smtClean="0"/>
              <a:t>Extract cardiac MRI indications &amp; findings</a:t>
            </a:r>
            <a:endParaRPr lang="en-US" dirty="0"/>
          </a:p>
        </p:txBody>
      </p:sp>
    </p:spTree>
    <p:extLst>
      <p:ext uri="{BB962C8B-B14F-4D97-AF65-F5344CB8AC3E}">
        <p14:creationId xmlns:p14="http://schemas.microsoft.com/office/powerpoint/2010/main" val="28990865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With a combination of all these processes, massive time and $$$ are achieved</a:t>
            </a:r>
          </a:p>
          <a:p>
            <a:r>
              <a:rPr lang="en-US" dirty="0" smtClean="0"/>
              <a:t>Live query exploration can be done while sitting with potential clients</a:t>
            </a:r>
          </a:p>
          <a:p>
            <a:r>
              <a:rPr lang="en-US" dirty="0" smtClean="0"/>
              <a:t>Data issues are handled proactively</a:t>
            </a:r>
          </a:p>
          <a:p>
            <a:r>
              <a:rPr lang="en-US" dirty="0" smtClean="0"/>
              <a:t>Query performance can be optimized</a:t>
            </a:r>
            <a:endParaRPr lang="en-US" dirty="0"/>
          </a:p>
        </p:txBody>
      </p:sp>
    </p:spTree>
    <p:extLst>
      <p:ext uri="{BB962C8B-B14F-4D97-AF65-F5344CB8AC3E}">
        <p14:creationId xmlns:p14="http://schemas.microsoft.com/office/powerpoint/2010/main" val="141304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Data Transformation</a:t>
            </a:r>
            <a:endParaRPr lang="en-US" dirty="0"/>
          </a:p>
        </p:txBody>
      </p:sp>
      <p:sp>
        <p:nvSpPr>
          <p:cNvPr id="3" name="Content Placeholder 2"/>
          <p:cNvSpPr>
            <a:spLocks noGrp="1"/>
          </p:cNvSpPr>
          <p:nvPr>
            <p:ph idx="1"/>
          </p:nvPr>
        </p:nvSpPr>
        <p:spPr/>
        <p:txBody>
          <a:bodyPr/>
          <a:lstStyle/>
          <a:p>
            <a:r>
              <a:rPr lang="en-US" dirty="0" smtClean="0"/>
              <a:t>Map terms to Unified Medical Language System (UMLS) identifiers</a:t>
            </a:r>
            <a:endParaRPr lang="en-US" dirty="0"/>
          </a:p>
        </p:txBody>
      </p:sp>
      <p:pic>
        <p:nvPicPr>
          <p:cNvPr id="4" name="Picture 3"/>
          <p:cNvPicPr/>
          <p:nvPr/>
        </p:nvPicPr>
        <p:blipFill rotWithShape="1">
          <a:blip r:embed="rId2" cstate="email">
            <a:extLst>
              <a:ext uri="{28A0092B-C50C-407E-A947-70E740481C1C}">
                <a14:useLocalDpi xmlns:a14="http://schemas.microsoft.com/office/drawing/2010/main" val="0"/>
              </a:ext>
            </a:extLst>
          </a:blip>
          <a:srcRect/>
          <a:stretch/>
        </p:blipFill>
        <p:spPr bwMode="auto">
          <a:xfrm>
            <a:off x="2622433" y="2181992"/>
            <a:ext cx="6947133" cy="41483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2948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0923" y="100013"/>
            <a:ext cx="10058400" cy="831850"/>
          </a:xfrm>
        </p:spPr>
        <p:txBody>
          <a:bodyPr/>
          <a:lstStyle/>
          <a:p>
            <a:r>
              <a:rPr lang="en-US" dirty="0" smtClean="0"/>
              <a:t>Clinical Data Transformation</a:t>
            </a:r>
            <a:endParaRPr lang="en-US" dirty="0"/>
          </a:p>
        </p:txBody>
      </p:sp>
      <p:sp>
        <p:nvSpPr>
          <p:cNvPr id="3" name="Content Placeholder 2"/>
          <p:cNvSpPr>
            <a:spLocks noGrp="1"/>
          </p:cNvSpPr>
          <p:nvPr>
            <p:ph idx="4294967295"/>
          </p:nvPr>
        </p:nvSpPr>
        <p:spPr>
          <a:xfrm>
            <a:off x="760923" y="804863"/>
            <a:ext cx="10515600" cy="4351337"/>
          </a:xfrm>
        </p:spPr>
        <p:txBody>
          <a:bodyPr/>
          <a:lstStyle/>
          <a:p>
            <a:r>
              <a:rPr lang="en-US" dirty="0" smtClean="0"/>
              <a:t>Map terms to Unified Medical Language System (UMLS) identifiers</a:t>
            </a:r>
          </a:p>
          <a:p>
            <a:endParaRPr lang="en-US" dirty="0"/>
          </a:p>
        </p:txBody>
      </p:sp>
      <p:grpSp>
        <p:nvGrpSpPr>
          <p:cNvPr id="7" name="Group 6"/>
          <p:cNvGrpSpPr/>
          <p:nvPr/>
        </p:nvGrpSpPr>
        <p:grpSpPr>
          <a:xfrm>
            <a:off x="1023458" y="1271947"/>
            <a:ext cx="4152550" cy="2308324"/>
            <a:chOff x="1954636" y="2667698"/>
            <a:chExt cx="4355664" cy="2308324"/>
          </a:xfrm>
        </p:grpSpPr>
        <p:sp>
          <p:nvSpPr>
            <p:cNvPr id="5" name="TextBox 4"/>
            <p:cNvSpPr txBox="1"/>
            <p:nvPr/>
          </p:nvSpPr>
          <p:spPr>
            <a:xfrm>
              <a:off x="1954636" y="2667698"/>
              <a:ext cx="4355664" cy="2308324"/>
            </a:xfrm>
            <a:prstGeom prst="rect">
              <a:avLst/>
            </a:prstGeom>
            <a:noFill/>
          </p:spPr>
          <p:txBody>
            <a:bodyPr wrap="square" numCol="2" rtlCol="0">
              <a:spAutoFit/>
            </a:bodyPr>
            <a:lstStyle/>
            <a:p>
              <a:r>
                <a:rPr lang="en-US" b="1" dirty="0" smtClean="0"/>
                <a:t>REFERENCE_UNIT</a:t>
              </a:r>
            </a:p>
            <a:p>
              <a:r>
                <a:rPr lang="en-US" dirty="0" smtClean="0"/>
                <a:t>mg/dl</a:t>
              </a:r>
            </a:p>
            <a:p>
              <a:r>
                <a:rPr lang="en-US" dirty="0" err="1" smtClean="0"/>
                <a:t>mgdl</a:t>
              </a:r>
              <a:endParaRPr lang="en-US" dirty="0" smtClean="0"/>
            </a:p>
            <a:p>
              <a:r>
                <a:rPr lang="en-US" dirty="0" smtClean="0"/>
                <a:t>mg/dl (</a:t>
              </a:r>
              <a:r>
                <a:rPr lang="en-US" dirty="0" err="1" smtClean="0"/>
                <a:t>calc</a:t>
              </a:r>
              <a:r>
                <a:rPr lang="en-US" dirty="0" smtClean="0"/>
                <a:t>)</a:t>
              </a:r>
            </a:p>
            <a:p>
              <a:r>
                <a:rPr lang="en-US" dirty="0" smtClean="0"/>
                <a:t>mg/dl fasting</a:t>
              </a:r>
            </a:p>
            <a:p>
              <a:r>
                <a:rPr lang="en-US" dirty="0" smtClean="0"/>
                <a:t>mg/dl adult</a:t>
              </a:r>
            </a:p>
            <a:p>
              <a:r>
                <a:rPr lang="en-US" dirty="0" smtClean="0"/>
                <a:t>m/dl</a:t>
              </a:r>
            </a:p>
            <a:p>
              <a:r>
                <a:rPr lang="en-US" dirty="0" smtClean="0"/>
                <a:t>mg/dl</a:t>
              </a:r>
            </a:p>
            <a:p>
              <a:endParaRPr lang="en-US" dirty="0"/>
            </a:p>
            <a:p>
              <a:endParaRPr lang="en-US" dirty="0" smtClean="0"/>
            </a:p>
            <a:p>
              <a:endParaRPr lang="en-US" dirty="0"/>
            </a:p>
            <a:p>
              <a:pPr algn="r"/>
              <a:r>
                <a:rPr lang="en-US" dirty="0" smtClean="0"/>
                <a:t>C0439269 - mg/</a:t>
              </a:r>
              <a:r>
                <a:rPr lang="en-US" dirty="0" err="1" smtClean="0"/>
                <a:t>dL</a:t>
              </a:r>
              <a:endParaRPr lang="en-US" dirty="0"/>
            </a:p>
          </p:txBody>
        </p:sp>
        <p:sp>
          <p:nvSpPr>
            <p:cNvPr id="6" name="Right Arrow 5"/>
            <p:cNvSpPr/>
            <p:nvPr/>
          </p:nvSpPr>
          <p:spPr>
            <a:xfrm>
              <a:off x="3565320" y="3422708"/>
              <a:ext cx="746621" cy="46978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8" name="Group 7"/>
          <p:cNvGrpSpPr/>
          <p:nvPr/>
        </p:nvGrpSpPr>
        <p:grpSpPr>
          <a:xfrm>
            <a:off x="1023458" y="3586709"/>
            <a:ext cx="9990531" cy="2631446"/>
            <a:chOff x="1954636" y="2506650"/>
            <a:chExt cx="4355664" cy="3139321"/>
          </a:xfrm>
        </p:grpSpPr>
        <p:sp>
          <p:nvSpPr>
            <p:cNvPr id="9" name="TextBox 8"/>
            <p:cNvSpPr txBox="1"/>
            <p:nvPr/>
          </p:nvSpPr>
          <p:spPr>
            <a:xfrm>
              <a:off x="1954636" y="2506650"/>
              <a:ext cx="4355664" cy="3139321"/>
            </a:xfrm>
            <a:prstGeom prst="rect">
              <a:avLst/>
            </a:prstGeom>
            <a:noFill/>
          </p:spPr>
          <p:txBody>
            <a:bodyPr wrap="square" numCol="2" rtlCol="0">
              <a:spAutoFit/>
            </a:bodyPr>
            <a:lstStyle/>
            <a:p>
              <a:r>
                <a:rPr lang="en-US" b="1" dirty="0" smtClean="0"/>
                <a:t>DX_ID</a:t>
              </a:r>
            </a:p>
            <a:p>
              <a:r>
                <a:rPr lang="en-US" dirty="0" smtClean="0"/>
                <a:t>Type II or unspecified type diabetes mellitus without 	mention of complication, not stated as 	uncontrolled</a:t>
              </a:r>
            </a:p>
            <a:p>
              <a:r>
                <a:rPr lang="en-US" dirty="0" smtClean="0"/>
                <a:t>DM W/O COMPLICATION TYPE II</a:t>
              </a:r>
            </a:p>
            <a:p>
              <a:r>
                <a:rPr lang="en-US" dirty="0" smtClean="0"/>
                <a:t>	TYPE 2 DIABETES MELLITUS WITHOUT 	COMPLICATIONS</a:t>
              </a:r>
            </a:p>
            <a:p>
              <a:r>
                <a:rPr lang="en-US" dirty="0" smtClean="0"/>
                <a:t>DIABETES MELLITUS</a:t>
              </a:r>
            </a:p>
            <a:p>
              <a:r>
                <a:rPr lang="en-US" dirty="0" smtClean="0"/>
                <a:t>DM (DIABETES MELLITUS)</a:t>
              </a:r>
              <a:endParaRPr lang="en-US" dirty="0"/>
            </a:p>
            <a:p>
              <a:endParaRPr lang="en-US" dirty="0" smtClean="0"/>
            </a:p>
            <a:p>
              <a:endParaRPr lang="en-US" dirty="0"/>
            </a:p>
            <a:p>
              <a:r>
                <a:rPr lang="en-US" dirty="0" smtClean="0"/>
                <a:t>		C0375113 -</a:t>
              </a:r>
            </a:p>
            <a:p>
              <a:r>
                <a:rPr lang="en-US" dirty="0" smtClean="0"/>
                <a:t>		Diabetes mellitus without 			mention of complication, type II 		or unspecified type, not stated 		as uncontrolled </a:t>
              </a:r>
            </a:p>
            <a:p>
              <a:r>
                <a:rPr lang="en-US" dirty="0"/>
                <a:t>	</a:t>
              </a:r>
              <a:r>
                <a:rPr lang="en-US" dirty="0" smtClean="0"/>
                <a:t>	ICD9 = 250.00</a:t>
              </a:r>
              <a:endParaRPr lang="en-US" dirty="0"/>
            </a:p>
          </p:txBody>
        </p:sp>
        <p:sp>
          <p:nvSpPr>
            <p:cNvPr id="10" name="Right Arrow 9"/>
            <p:cNvSpPr/>
            <p:nvPr/>
          </p:nvSpPr>
          <p:spPr>
            <a:xfrm>
              <a:off x="4132468" y="3908617"/>
              <a:ext cx="746621" cy="46978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1" name="Group 10"/>
          <p:cNvGrpSpPr/>
          <p:nvPr/>
        </p:nvGrpSpPr>
        <p:grpSpPr>
          <a:xfrm>
            <a:off x="5618205" y="1278385"/>
            <a:ext cx="6128952" cy="1508105"/>
            <a:chOff x="1954636" y="2667698"/>
            <a:chExt cx="4355664" cy="1508105"/>
          </a:xfrm>
        </p:grpSpPr>
        <p:sp>
          <p:nvSpPr>
            <p:cNvPr id="12" name="TextBox 11"/>
            <p:cNvSpPr txBox="1"/>
            <p:nvPr/>
          </p:nvSpPr>
          <p:spPr>
            <a:xfrm>
              <a:off x="1954636" y="2667698"/>
              <a:ext cx="4355664" cy="1508105"/>
            </a:xfrm>
            <a:prstGeom prst="rect">
              <a:avLst/>
            </a:prstGeom>
            <a:noFill/>
          </p:spPr>
          <p:txBody>
            <a:bodyPr wrap="square" numCol="2" rtlCol="0">
              <a:spAutoFit/>
            </a:bodyPr>
            <a:lstStyle/>
            <a:p>
              <a:r>
                <a:rPr lang="en-US" sz="2000" b="1" dirty="0" smtClean="0"/>
                <a:t>Providers</a:t>
              </a:r>
              <a:endParaRPr lang="en-US" b="1" dirty="0" smtClean="0"/>
            </a:p>
            <a:p>
              <a:r>
                <a:rPr lang="en-US" b="1" dirty="0" err="1" smtClean="0"/>
                <a:t>Physician_Key</a:t>
              </a:r>
              <a:r>
                <a:rPr lang="en-US" dirty="0" smtClean="0"/>
                <a:t> - PAUL A MASCI</a:t>
              </a:r>
            </a:p>
            <a:p>
              <a:r>
                <a:rPr lang="en-US" b="1" dirty="0" smtClean="0"/>
                <a:t>PRIM_SURG_CODE</a:t>
              </a:r>
              <a:r>
                <a:rPr lang="en-US" dirty="0" smtClean="0"/>
                <a:t> - MASCI P</a:t>
              </a:r>
            </a:p>
            <a:p>
              <a:r>
                <a:rPr lang="en-US" b="1" dirty="0" smtClean="0"/>
                <a:t>PRIMARY_SURGEON</a:t>
              </a:r>
              <a:r>
                <a:rPr lang="en-US" dirty="0" smtClean="0"/>
                <a:t> - V83</a:t>
              </a:r>
            </a:p>
            <a:p>
              <a:r>
                <a:rPr lang="en-US" b="1" dirty="0" smtClean="0"/>
                <a:t>PROV_ID</a:t>
              </a:r>
              <a:r>
                <a:rPr lang="en-US" dirty="0" smtClean="0"/>
                <a:t> - MASCI, PAUL A</a:t>
              </a:r>
              <a:endParaRPr lang="en-US" dirty="0"/>
            </a:p>
            <a:p>
              <a:pPr algn="r"/>
              <a:endParaRPr lang="en-US" dirty="0" smtClean="0"/>
            </a:p>
            <a:p>
              <a:pPr algn="r"/>
              <a:endParaRPr lang="en-US" dirty="0"/>
            </a:p>
            <a:p>
              <a:pPr algn="r"/>
              <a:r>
                <a:rPr lang="en-US" dirty="0" smtClean="0"/>
                <a:t>CC005036 – </a:t>
              </a:r>
            </a:p>
            <a:p>
              <a:pPr algn="r"/>
              <a:r>
                <a:rPr lang="en-US" dirty="0" smtClean="0"/>
                <a:t>MASCI, PAUL A</a:t>
              </a:r>
              <a:endParaRPr lang="en-US" dirty="0"/>
            </a:p>
          </p:txBody>
        </p:sp>
        <p:sp>
          <p:nvSpPr>
            <p:cNvPr id="13" name="Right Arrow 12"/>
            <p:cNvSpPr/>
            <p:nvPr/>
          </p:nvSpPr>
          <p:spPr>
            <a:xfrm>
              <a:off x="4080506" y="3309969"/>
              <a:ext cx="746621" cy="46978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15" name="Straight Connector 14"/>
          <p:cNvCxnSpPr/>
          <p:nvPr/>
        </p:nvCxnSpPr>
        <p:spPr>
          <a:xfrm>
            <a:off x="5296930" y="1303099"/>
            <a:ext cx="0" cy="2099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2995" y="3580271"/>
            <a:ext cx="1188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190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Data Transformation</a:t>
            </a:r>
            <a:endParaRPr lang="en-US" dirty="0"/>
          </a:p>
        </p:txBody>
      </p:sp>
      <p:sp>
        <p:nvSpPr>
          <p:cNvPr id="3" name="Content Placeholder 2"/>
          <p:cNvSpPr>
            <a:spLocks noGrp="1"/>
          </p:cNvSpPr>
          <p:nvPr>
            <p:ph idx="1"/>
          </p:nvPr>
        </p:nvSpPr>
        <p:spPr/>
        <p:txBody>
          <a:bodyPr numCol="2">
            <a:noAutofit/>
          </a:bodyPr>
          <a:lstStyle/>
          <a:p>
            <a:pPr lvl="1"/>
            <a:r>
              <a:rPr lang="en-US" sz="1400" dirty="0" smtClean="0"/>
              <a:t>Combine tables</a:t>
            </a:r>
          </a:p>
          <a:p>
            <a:pPr lvl="2"/>
            <a:r>
              <a:rPr lang="en-US" sz="1000" dirty="0" smtClean="0"/>
              <a:t>Diagnoses</a:t>
            </a:r>
          </a:p>
          <a:p>
            <a:pPr lvl="3"/>
            <a:r>
              <a:rPr lang="en-US" sz="1050" dirty="0" smtClean="0"/>
              <a:t>28 different data sources</a:t>
            </a:r>
          </a:p>
          <a:p>
            <a:pPr lvl="3"/>
            <a:r>
              <a:rPr lang="en-US" sz="1050" dirty="0" smtClean="0"/>
              <a:t>Billing (back to 1989</a:t>
            </a:r>
            <a:r>
              <a:rPr lang="en-US" sz="1050" dirty="0" smtClean="0"/>
              <a:t>)</a:t>
            </a:r>
          </a:p>
          <a:p>
            <a:pPr lvl="3"/>
            <a:r>
              <a:rPr lang="en-US" sz="1050" dirty="0" smtClean="0"/>
              <a:t>Free text medication history dates parsed</a:t>
            </a:r>
          </a:p>
          <a:p>
            <a:pPr lvl="3"/>
            <a:r>
              <a:rPr lang="en-US" sz="1050" dirty="0" smtClean="0"/>
              <a:t>Free text admission/complaint/</a:t>
            </a:r>
            <a:r>
              <a:rPr lang="en-US" sz="1050" dirty="0" err="1" smtClean="0"/>
              <a:t>optime</a:t>
            </a:r>
            <a:r>
              <a:rPr lang="en-US" sz="1050" dirty="0" smtClean="0"/>
              <a:t> diagnoses mapped</a:t>
            </a:r>
            <a:endParaRPr lang="en-US" sz="1050" dirty="0" smtClean="0"/>
          </a:p>
          <a:p>
            <a:pPr lvl="2"/>
            <a:r>
              <a:rPr lang="en-US" sz="1000" dirty="0" smtClean="0"/>
              <a:t>Surgeries</a:t>
            </a:r>
          </a:p>
          <a:p>
            <a:pPr lvl="3"/>
            <a:r>
              <a:rPr lang="en-US" sz="1050" dirty="0" err="1" smtClean="0"/>
              <a:t>OpTime</a:t>
            </a:r>
            <a:r>
              <a:rPr lang="en-US" sz="1050" dirty="0" smtClean="0"/>
              <a:t> + ORIS (back to 1991)</a:t>
            </a:r>
          </a:p>
          <a:p>
            <a:pPr lvl="2"/>
            <a:r>
              <a:rPr lang="en-US" sz="1000" dirty="0" smtClean="0"/>
              <a:t>Other disparate tables including billing data</a:t>
            </a:r>
          </a:p>
          <a:p>
            <a:pPr lvl="1"/>
            <a:r>
              <a:rPr lang="en-US" sz="1400" dirty="0" smtClean="0"/>
              <a:t>Test patients removed</a:t>
            </a:r>
          </a:p>
          <a:p>
            <a:pPr lvl="2"/>
            <a:r>
              <a:rPr lang="en-US" sz="1000" dirty="0" smtClean="0"/>
              <a:t>9,000 patients marked as test patients (via FYI flag)</a:t>
            </a:r>
          </a:p>
          <a:p>
            <a:pPr lvl="2"/>
            <a:r>
              <a:rPr lang="en-US" sz="1000" dirty="0" smtClean="0"/>
              <a:t>10,000+ additional test patients identified</a:t>
            </a:r>
          </a:p>
          <a:p>
            <a:pPr lvl="3"/>
            <a:r>
              <a:rPr lang="en-US" sz="1000" dirty="0" smtClean="0"/>
              <a:t>Test, companies, research studies, “do not schedule”</a:t>
            </a:r>
          </a:p>
          <a:p>
            <a:pPr lvl="1"/>
            <a:r>
              <a:rPr lang="en-US" sz="1400" dirty="0" smtClean="0"/>
              <a:t>185 tables contribute to the warehouse</a:t>
            </a:r>
          </a:p>
          <a:p>
            <a:pPr lvl="1"/>
            <a:r>
              <a:rPr lang="en-US" sz="1400" dirty="0" smtClean="0"/>
              <a:t>&lt;5% of raw data is coded variables</a:t>
            </a:r>
          </a:p>
          <a:p>
            <a:pPr lvl="1"/>
            <a:r>
              <a:rPr lang="en-US" sz="1400" dirty="0" smtClean="0"/>
              <a:t>Only 9% of columns in warehouse end up being </a:t>
            </a:r>
            <a:r>
              <a:rPr lang="en-US" sz="1400" dirty="0" err="1" smtClean="0"/>
              <a:t>uncoded</a:t>
            </a:r>
            <a:endParaRPr lang="en-US" sz="1200" dirty="0" smtClean="0"/>
          </a:p>
          <a:p>
            <a:endParaRPr lang="en-US" sz="1200" dirty="0"/>
          </a:p>
          <a:p>
            <a:endParaRPr lang="en-US" sz="1200" dirty="0" smtClean="0"/>
          </a:p>
          <a:p>
            <a:pPr marL="0" indent="0">
              <a:buNone/>
            </a:pPr>
            <a:r>
              <a:rPr lang="en-US" sz="1200" dirty="0" smtClean="0"/>
              <a:t>Load </a:t>
            </a:r>
            <a:r>
              <a:rPr lang="en-US" sz="1200" dirty="0" smtClean="0"/>
              <a:t>into data warehouse</a:t>
            </a:r>
          </a:p>
          <a:p>
            <a:pPr lvl="1"/>
            <a:r>
              <a:rPr lang="en-US" sz="1100" dirty="0" smtClean="0"/>
              <a:t>Admissions</a:t>
            </a:r>
          </a:p>
          <a:p>
            <a:pPr lvl="1"/>
            <a:r>
              <a:rPr lang="en-US" sz="1100" dirty="0" smtClean="0"/>
              <a:t>Allergies</a:t>
            </a:r>
          </a:p>
          <a:p>
            <a:pPr lvl="1"/>
            <a:r>
              <a:rPr lang="en-US" sz="1100" dirty="0" smtClean="0"/>
              <a:t>Appointments</a:t>
            </a:r>
          </a:p>
          <a:p>
            <a:pPr lvl="1"/>
            <a:r>
              <a:rPr lang="en-US" sz="1100" dirty="0" smtClean="0"/>
              <a:t>Current Medications</a:t>
            </a:r>
          </a:p>
          <a:p>
            <a:pPr lvl="1"/>
            <a:r>
              <a:rPr lang="en-US" sz="1100" dirty="0" smtClean="0"/>
              <a:t>Diagnoses</a:t>
            </a:r>
          </a:p>
          <a:p>
            <a:pPr lvl="1"/>
            <a:r>
              <a:rPr lang="en-US" sz="1100" dirty="0" smtClean="0"/>
              <a:t>Encounters</a:t>
            </a:r>
          </a:p>
          <a:p>
            <a:pPr lvl="1"/>
            <a:r>
              <a:rPr lang="en-US" sz="1100" dirty="0" smtClean="0"/>
              <a:t>Flowsheets</a:t>
            </a:r>
          </a:p>
          <a:p>
            <a:pPr lvl="1"/>
            <a:r>
              <a:rPr lang="en-US" sz="1100" dirty="0" smtClean="0"/>
              <a:t>Identities + Identities History</a:t>
            </a:r>
          </a:p>
          <a:p>
            <a:pPr lvl="1"/>
            <a:r>
              <a:rPr lang="en-US" sz="1100" dirty="0" smtClean="0"/>
              <a:t>Medications</a:t>
            </a:r>
          </a:p>
          <a:p>
            <a:pPr lvl="1"/>
            <a:r>
              <a:rPr lang="en-US" sz="1100" dirty="0" smtClean="0"/>
              <a:t>Notes</a:t>
            </a:r>
          </a:p>
          <a:p>
            <a:pPr lvl="1"/>
            <a:r>
              <a:rPr lang="en-US" sz="1100" dirty="0" smtClean="0"/>
              <a:t>Patients</a:t>
            </a:r>
          </a:p>
          <a:p>
            <a:pPr lvl="1"/>
            <a:r>
              <a:rPr lang="en-US" sz="1100" dirty="0" smtClean="0"/>
              <a:t>Procedures</a:t>
            </a:r>
          </a:p>
          <a:p>
            <a:pPr lvl="1"/>
            <a:r>
              <a:rPr lang="en-US" sz="1100" dirty="0" smtClean="0"/>
              <a:t>Results</a:t>
            </a:r>
          </a:p>
          <a:p>
            <a:pPr lvl="1"/>
            <a:r>
              <a:rPr lang="en-US" sz="1100" dirty="0" smtClean="0"/>
              <a:t>Social History</a:t>
            </a:r>
          </a:p>
          <a:p>
            <a:pPr lvl="1"/>
            <a:r>
              <a:rPr lang="en-US" sz="1100" dirty="0" smtClean="0"/>
              <a:t>Surgeries</a:t>
            </a:r>
          </a:p>
          <a:p>
            <a:pPr lvl="1"/>
            <a:r>
              <a:rPr lang="en-US" sz="1100" dirty="0" smtClean="0"/>
              <a:t>Surgical History</a:t>
            </a:r>
          </a:p>
          <a:p>
            <a:pPr lvl="1"/>
            <a:r>
              <a:rPr lang="en-US" sz="1100" dirty="0" smtClean="0"/>
              <a:t>Universal Charge Line</a:t>
            </a:r>
            <a:endParaRPr lang="en-US" sz="1100" dirty="0"/>
          </a:p>
        </p:txBody>
      </p:sp>
    </p:spTree>
    <p:extLst>
      <p:ext uri="{BB962C8B-B14F-4D97-AF65-F5344CB8AC3E}">
        <p14:creationId xmlns:p14="http://schemas.microsoft.com/office/powerpoint/2010/main" val="3931181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Data Transformation</a:t>
            </a:r>
            <a:endParaRPr lang="en-US" dirty="0"/>
          </a:p>
        </p:txBody>
      </p:sp>
      <p:sp>
        <p:nvSpPr>
          <p:cNvPr id="3" name="Content Placeholder 2"/>
          <p:cNvSpPr>
            <a:spLocks noGrp="1"/>
          </p:cNvSpPr>
          <p:nvPr>
            <p:ph idx="1"/>
          </p:nvPr>
        </p:nvSpPr>
        <p:spPr/>
        <p:txBody>
          <a:bodyPr/>
          <a:lstStyle/>
          <a:p>
            <a:r>
              <a:rPr lang="en-US" dirty="0" smtClean="0"/>
              <a:t>Data Volumes</a:t>
            </a:r>
          </a:p>
          <a:p>
            <a:pPr lvl="1"/>
            <a:r>
              <a:rPr lang="en-US" dirty="0" smtClean="0"/>
              <a:t>6.8 million terms mapped to UMLS concepts</a:t>
            </a:r>
          </a:p>
          <a:p>
            <a:pPr lvl="2"/>
            <a:r>
              <a:rPr lang="en-US" dirty="0" smtClean="0"/>
              <a:t>&gt;35 billion individual data points</a:t>
            </a:r>
          </a:p>
          <a:p>
            <a:pPr lvl="1"/>
            <a:r>
              <a:rPr lang="en-US" dirty="0" smtClean="0"/>
              <a:t>5.8 billion flowsheets</a:t>
            </a:r>
          </a:p>
          <a:p>
            <a:pPr lvl="1"/>
            <a:r>
              <a:rPr lang="en-US" dirty="0" smtClean="0"/>
              <a:t>1.7 billion lab results</a:t>
            </a:r>
          </a:p>
          <a:p>
            <a:pPr lvl="1"/>
            <a:r>
              <a:rPr lang="en-US" dirty="0" smtClean="0"/>
              <a:t>1.5 billion diagnoses</a:t>
            </a:r>
          </a:p>
          <a:p>
            <a:pPr lvl="1"/>
            <a:r>
              <a:rPr lang="en-US" dirty="0" smtClean="0"/>
              <a:t>&gt;150 million notes</a:t>
            </a:r>
          </a:p>
          <a:p>
            <a:pPr lvl="1"/>
            <a:r>
              <a:rPr lang="en-US" dirty="0" smtClean="0"/>
              <a:t>500,000 custom UMLS concepts</a:t>
            </a:r>
          </a:p>
          <a:p>
            <a:pPr lvl="1"/>
            <a:r>
              <a:rPr lang="en-US" dirty="0" smtClean="0"/>
              <a:t>&gt;100,000 abbreviations</a:t>
            </a:r>
          </a:p>
          <a:p>
            <a:pPr lvl="1"/>
            <a:r>
              <a:rPr lang="en-US" dirty="0" smtClean="0"/>
              <a:t>200 million blood pressures</a:t>
            </a:r>
          </a:p>
          <a:p>
            <a:pPr lvl="1"/>
            <a:r>
              <a:rPr lang="en-US" dirty="0" smtClean="0"/>
              <a:t>150 million heart rates</a:t>
            </a:r>
            <a:endParaRPr lang="en-US" dirty="0"/>
          </a:p>
        </p:txBody>
      </p:sp>
    </p:spTree>
    <p:extLst>
      <p:ext uri="{BB962C8B-B14F-4D97-AF65-F5344CB8AC3E}">
        <p14:creationId xmlns:p14="http://schemas.microsoft.com/office/powerpoint/2010/main" val="1069538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UMLS Atoms (aka synonyms)</a:t>
            </a:r>
            <a:endParaRPr lang="en-US" dirty="0"/>
          </a:p>
        </p:txBody>
      </p:sp>
      <p:sp>
        <p:nvSpPr>
          <p:cNvPr id="3" name="Content Placeholder 2"/>
          <p:cNvSpPr>
            <a:spLocks noGrp="1"/>
          </p:cNvSpPr>
          <p:nvPr>
            <p:ph idx="1"/>
          </p:nvPr>
        </p:nvSpPr>
        <p:spPr/>
        <p:txBody>
          <a:bodyPr/>
          <a:lstStyle/>
          <a:p>
            <a:r>
              <a:rPr lang="en-US" dirty="0" smtClean="0"/>
              <a:t>Combines disparate medical vocabularies into single terms</a:t>
            </a:r>
          </a:p>
          <a:p>
            <a:r>
              <a:rPr lang="en-US" dirty="0" smtClean="0"/>
              <a:t>C0085580 = Essential Hypertension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38399341"/>
              </p:ext>
            </p:extLst>
          </p:nvPr>
        </p:nvGraphicFramePr>
        <p:xfrm>
          <a:off x="3522448" y="2652582"/>
          <a:ext cx="5147104" cy="3560464"/>
        </p:xfrm>
        <a:graphic>
          <a:graphicData uri="http://schemas.openxmlformats.org/drawingml/2006/table">
            <a:tbl>
              <a:tblPr>
                <a:tableStyleId>{5C22544A-7EE6-4342-B048-85BDC9FD1C3A}</a:tableStyleId>
              </a:tblPr>
              <a:tblGrid>
                <a:gridCol w="1701522"/>
                <a:gridCol w="751506"/>
                <a:gridCol w="2694076"/>
              </a:tblGrid>
              <a:tr h="222529">
                <a:tc>
                  <a:txBody>
                    <a:bodyPr/>
                    <a:lstStyle/>
                    <a:p>
                      <a:pPr algn="l" fontAlgn="b"/>
                      <a:r>
                        <a:rPr lang="en-US" sz="1100" b="1" u="none" strike="noStrike" dirty="0" smtClean="0">
                          <a:effectLst/>
                        </a:rPr>
                        <a:t>Vocabulary</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a:effectLst/>
                        </a:rPr>
                        <a:t>Code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Description</a:t>
                      </a:r>
                      <a:endParaRPr lang="en-US" sz="1100" b="1" i="0" u="none" strike="noStrike" dirty="0">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CCS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CCS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ICD10CM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 (primary)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ICD9CM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ICD9CM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401.9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Hypertension NOS</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ICD9CM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401.9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Unspecified essential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NCI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C3478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155296003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194757006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194760004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 hypertension NOS</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59621000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Essential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59621000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Idiopathic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59621000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Primary hypertension</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59621000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Primary hypertension, NOS</a:t>
                      </a:r>
                      <a:endParaRPr lang="en-US" sz="1100" b="0" i="0" u="none" strike="noStrike">
                        <a:solidFill>
                          <a:srgbClr val="000000"/>
                        </a:solidFill>
                        <a:effectLst/>
                        <a:latin typeface="Calibri" panose="020F0502020204030204" pitchFamily="34" charset="0"/>
                      </a:endParaRPr>
                    </a:p>
                  </a:txBody>
                  <a:tcPr marL="9525" marR="9525" marT="9525" marB="0" anchor="b"/>
                </a:tc>
              </a:tr>
              <a:tr h="222529">
                <a:tc>
                  <a:txBody>
                    <a:bodyPr/>
                    <a:lstStyle/>
                    <a:p>
                      <a:pPr algn="l" fontAlgn="b"/>
                      <a:r>
                        <a:rPr lang="en-US" sz="1100" u="none" strike="noStrike">
                          <a:effectLst/>
                        </a:rPr>
                        <a:t>SNOMEDCT_US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59621000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Systemic primary arterial hypertension</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777051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2224</TotalTime>
  <Words>2472</Words>
  <Application>Microsoft Office PowerPoint</Application>
  <PresentationFormat>Widescreen</PresentationFormat>
  <Paragraphs>634</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Consolas</vt:lpstr>
      <vt:lpstr>Wingdings</vt:lpstr>
      <vt:lpstr>Retrospect</vt:lpstr>
      <vt:lpstr>Distilling Crude EHR Data</vt:lpstr>
      <vt:lpstr>What it’s like to be a data analyst</vt:lpstr>
      <vt:lpstr>QHS Data Refinery</vt:lpstr>
      <vt:lpstr>Clinical Data Transformation</vt:lpstr>
      <vt:lpstr>Clinical Data Transformation</vt:lpstr>
      <vt:lpstr>Clinical Data Transformation</vt:lpstr>
      <vt:lpstr>Clinical Data Transformation</vt:lpstr>
      <vt:lpstr>Clinical Data Transformation</vt:lpstr>
      <vt:lpstr>UMLS Atoms (aka synonyms)</vt:lpstr>
      <vt:lpstr>UMLS Relationships</vt:lpstr>
      <vt:lpstr>UMLS Hierarchies</vt:lpstr>
      <vt:lpstr>UMLS – Sample Population</vt:lpstr>
      <vt:lpstr>Sample Population Query – UMLS (581 chars w/o comments)</vt:lpstr>
      <vt:lpstr>Sample Population Query – Clarity (6,175 chars w/o comments)</vt:lpstr>
      <vt:lpstr>Sample Population Query – EDV</vt:lpstr>
      <vt:lpstr>EDV</vt:lpstr>
      <vt:lpstr>Other integrated data</vt:lpstr>
      <vt:lpstr>Benefits</vt:lpstr>
      <vt:lpstr>Publications/Highlights</vt:lpstr>
      <vt:lpstr>How do we do it?</vt:lpstr>
      <vt:lpstr>How do we do it?</vt:lpstr>
      <vt:lpstr>PowerPoint Presentation</vt:lpstr>
      <vt:lpstr>PowerPoint Presentation</vt:lpstr>
      <vt:lpstr>PowerPoint Presentation</vt:lpstr>
      <vt:lpstr>PowerPoint Presentation</vt:lpstr>
      <vt:lpstr>Geocoding</vt:lpstr>
      <vt:lpstr>Geocoding</vt:lpstr>
      <vt:lpstr>PowerPoint Presentation</vt:lpstr>
      <vt:lpstr>PowerPoint Presentation</vt:lpstr>
      <vt:lpstr>Geocoding</vt:lpstr>
      <vt:lpstr>Geocoding</vt:lpstr>
      <vt:lpstr>Similarity Calculations</vt:lpstr>
      <vt:lpstr>Leveraging Regular Expressions for Information Extraction</vt:lpstr>
      <vt:lpstr>Regular Expressions</vt:lpstr>
      <vt:lpstr>Note Parsing</vt:lpstr>
      <vt:lpstr>Note Parsing Example</vt:lpstr>
      <vt:lpstr>Note Parsing</vt:lpstr>
      <vt:lpstr>Leveraging Natural Language Processing for Information Extraction</vt:lpstr>
      <vt:lpstr>What is natural language processing?</vt:lpstr>
      <vt:lpstr>NLP Functions</vt:lpstr>
      <vt:lpstr>What can we do with it?</vt:lpstr>
      <vt:lpstr>What can we do with it?</vt:lpstr>
      <vt:lpstr>What can we do with it?</vt:lpstr>
      <vt:lpstr>What can we do with it?</vt:lpstr>
      <vt:lpstr>What have we done with it?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Data Transformation</dc:title>
  <dc:creator>Milinovich, Alex</dc:creator>
  <cp:lastModifiedBy>Milinovich, Alex</cp:lastModifiedBy>
  <cp:revision>112</cp:revision>
  <dcterms:created xsi:type="dcterms:W3CDTF">2017-09-20T14:24:55Z</dcterms:created>
  <dcterms:modified xsi:type="dcterms:W3CDTF">2019-02-28T16:39:16Z</dcterms:modified>
</cp:coreProperties>
</file>