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slide" Target="slides/slide2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8ca7619738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8ca7619738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8ca7619738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8ca7619738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8ca7619738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8ca7619738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8ca7619738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8ca7619738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8ca7619738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8ca7619738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8ca7619738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8ca7619738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8ca7619738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8ca7619738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8ca7619738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8ca7619738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8ca7619738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8ca7619738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8ca7619738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8ca7619738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8d0a07054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8d0a07054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8ca7619738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8ca7619738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8ca7619738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8ca7619738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8ca7619738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8ca7619738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8d0a07054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8d0a07054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8d0a070541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8d0a070541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8d0a070541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8d0a070541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8ca761973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8ca761973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8ca761973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8ca761973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8ca7619738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8ca7619738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8ca7619738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8ca7619738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8ca7619738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8ca7619738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8ca7619738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8ca7619738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8ca7619738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8ca7619738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Agile Retrospective</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Cody Belanger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Tester: what are their responsibilities?</a:t>
            </a:r>
            <a:endParaRPr/>
          </a:p>
        </p:txBody>
      </p:sp>
      <p:sp>
        <p:nvSpPr>
          <p:cNvPr id="105" name="Google Shape;105;p22"/>
          <p:cNvSpPr txBox="1"/>
          <p:nvPr>
            <p:ph idx="1" type="body"/>
          </p:nvPr>
        </p:nvSpPr>
        <p:spPr>
          <a:xfrm>
            <a:off x="311700" y="1152475"/>
            <a:ext cx="8520600" cy="39378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0"/>
              </a:spcAft>
              <a:buNone/>
            </a:pPr>
            <a:r>
              <a:rPr lang="en"/>
              <a:t>The tester, well, tests! They take code from the developers and run unit tests on as much of it as they can, making sure all functionality on the vision board works as intended. As issue arise, they reach out to the team members to support or to fix the affected parts of code.</a:t>
            </a:r>
            <a:endParaRPr/>
          </a:p>
          <a:p>
            <a:pPr indent="-334327" lvl="0" marL="457200" rtl="0" algn="l">
              <a:lnSpc>
                <a:spcPct val="200000"/>
              </a:lnSpc>
              <a:spcBef>
                <a:spcPts val="1200"/>
              </a:spcBef>
              <a:spcAft>
                <a:spcPts val="0"/>
              </a:spcAft>
              <a:buSzPct val="100000"/>
              <a:buChar char="❖"/>
            </a:pPr>
            <a:r>
              <a:rPr lang="en"/>
              <a:t>Tests code given to the by the development team to ensure it works as intended</a:t>
            </a:r>
            <a:endParaRPr/>
          </a:p>
          <a:p>
            <a:pPr indent="-334327" lvl="0" marL="457200" rtl="0" algn="l">
              <a:lnSpc>
                <a:spcPct val="200000"/>
              </a:lnSpc>
              <a:spcBef>
                <a:spcPts val="0"/>
              </a:spcBef>
              <a:spcAft>
                <a:spcPts val="0"/>
              </a:spcAft>
              <a:buSzPct val="100000"/>
              <a:buChar char="❖"/>
            </a:pPr>
            <a:r>
              <a:rPr lang="en"/>
              <a:t>If the fix is very small, might fix problems themselves, but usually will </a:t>
            </a:r>
            <a:r>
              <a:rPr lang="en"/>
              <a:t>send</a:t>
            </a:r>
            <a:r>
              <a:rPr lang="en"/>
              <a:t> back to dev team with notes</a:t>
            </a:r>
            <a:endParaRPr/>
          </a:p>
          <a:p>
            <a:pPr indent="-334327" lvl="0" marL="457200" rtl="0" algn="l">
              <a:lnSpc>
                <a:spcPct val="200000"/>
              </a:lnSpc>
              <a:spcBef>
                <a:spcPts val="0"/>
              </a:spcBef>
              <a:spcAft>
                <a:spcPts val="0"/>
              </a:spcAft>
              <a:buSzPct val="100000"/>
              <a:buChar char="❖"/>
            </a:pPr>
            <a:r>
              <a:rPr lang="en"/>
              <a:t>Tries to ensure all possible cases are tested for, though this is easier said than done.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3"/>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Agile Development</a:t>
            </a:r>
            <a:endParaRPr/>
          </a:p>
          <a:p>
            <a:pPr indent="0" lvl="0" marL="0" rtl="0" algn="l">
              <a:spcBef>
                <a:spcPts val="0"/>
              </a:spcBef>
              <a:spcAft>
                <a:spcPts val="0"/>
              </a:spcAft>
              <a:buNone/>
            </a:pPr>
            <a:r>
              <a:rPr i="1" lang="en" sz="3100"/>
              <a:t>&amp; its phases in the SDLC</a:t>
            </a:r>
            <a:endParaRPr i="1" sz="31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Phase One: Concept</a:t>
            </a:r>
            <a:endParaRPr/>
          </a:p>
        </p:txBody>
      </p:sp>
      <p:sp>
        <p:nvSpPr>
          <p:cNvPr id="116" name="Google Shape;116;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0" algn="l">
              <a:lnSpc>
                <a:spcPct val="200000"/>
              </a:lnSpc>
              <a:spcBef>
                <a:spcPts val="0"/>
              </a:spcBef>
              <a:spcAft>
                <a:spcPts val="0"/>
              </a:spcAft>
              <a:buSzPts val="1800"/>
              <a:buChar char="❖"/>
            </a:pPr>
            <a:r>
              <a:rPr lang="en"/>
              <a:t>Client meets with Product Owner</a:t>
            </a:r>
            <a:endParaRPr/>
          </a:p>
          <a:p>
            <a:pPr indent="-342900" lvl="0" marL="457200" rtl="0" algn="l">
              <a:lnSpc>
                <a:spcPct val="200000"/>
              </a:lnSpc>
              <a:spcBef>
                <a:spcPts val="0"/>
              </a:spcBef>
              <a:spcAft>
                <a:spcPts val="0"/>
              </a:spcAft>
              <a:buSzPts val="1800"/>
              <a:buChar char="❖"/>
            </a:pPr>
            <a:r>
              <a:rPr lang="en"/>
              <a:t>They Discuss various </a:t>
            </a:r>
            <a:r>
              <a:rPr lang="en"/>
              <a:t>requirements</a:t>
            </a:r>
            <a:r>
              <a:rPr lang="en"/>
              <a:t> such as:</a:t>
            </a:r>
            <a:endParaRPr/>
          </a:p>
          <a:p>
            <a:pPr indent="-317500" lvl="1" marL="914400" rtl="0" algn="l">
              <a:lnSpc>
                <a:spcPct val="200000"/>
              </a:lnSpc>
              <a:spcBef>
                <a:spcPts val="0"/>
              </a:spcBef>
              <a:spcAft>
                <a:spcPts val="0"/>
              </a:spcAft>
              <a:buSzPts val="1400"/>
              <a:buChar char="➢"/>
            </a:pPr>
            <a:r>
              <a:rPr lang="en"/>
              <a:t>Functionality</a:t>
            </a:r>
            <a:endParaRPr/>
          </a:p>
          <a:p>
            <a:pPr indent="-317500" lvl="1" marL="914400" rtl="0" algn="l">
              <a:lnSpc>
                <a:spcPct val="200000"/>
              </a:lnSpc>
              <a:spcBef>
                <a:spcPts val="0"/>
              </a:spcBef>
              <a:spcAft>
                <a:spcPts val="0"/>
              </a:spcAft>
              <a:buSzPts val="1400"/>
              <a:buChar char="➢"/>
            </a:pPr>
            <a:r>
              <a:rPr lang="en"/>
              <a:t>Cost</a:t>
            </a:r>
            <a:endParaRPr/>
          </a:p>
          <a:p>
            <a:pPr indent="-317500" lvl="1" marL="914400" rtl="0" algn="l">
              <a:lnSpc>
                <a:spcPct val="200000"/>
              </a:lnSpc>
              <a:spcBef>
                <a:spcPts val="0"/>
              </a:spcBef>
              <a:spcAft>
                <a:spcPts val="0"/>
              </a:spcAft>
              <a:buSzPts val="1400"/>
              <a:buChar char="➢"/>
            </a:pPr>
            <a:r>
              <a:rPr lang="en"/>
              <a:t>Timeline</a:t>
            </a:r>
            <a:endParaRPr/>
          </a:p>
          <a:p>
            <a:pPr indent="-317500" lvl="1" marL="914400" rtl="0" algn="l">
              <a:lnSpc>
                <a:spcPct val="200000"/>
              </a:lnSpc>
              <a:spcBef>
                <a:spcPts val="0"/>
              </a:spcBef>
              <a:spcAft>
                <a:spcPts val="0"/>
              </a:spcAft>
              <a:buSzPts val="1400"/>
              <a:buChar char="➢"/>
            </a:pPr>
            <a:r>
              <a:rPr lang="en"/>
              <a:t>Absolute requirements, functionality that MUST exist</a:t>
            </a:r>
            <a:endParaRPr/>
          </a:p>
          <a:p>
            <a:pPr indent="-317500" lvl="1" marL="914400" rtl="0" algn="l">
              <a:lnSpc>
                <a:spcPct val="200000"/>
              </a:lnSpc>
              <a:spcBef>
                <a:spcPts val="0"/>
              </a:spcBef>
              <a:spcAft>
                <a:spcPts val="0"/>
              </a:spcAft>
              <a:buSzPts val="1400"/>
              <a:buChar char="➢"/>
            </a:pPr>
            <a:r>
              <a:rPr lang="en"/>
              <a:t>- They agree on specific requirements and timelines</a:t>
            </a:r>
            <a:endParaRPr/>
          </a:p>
          <a:p>
            <a:pPr indent="-317500" lvl="1" marL="914400" rtl="0" algn="l">
              <a:lnSpc>
                <a:spcPct val="200000"/>
              </a:lnSpc>
              <a:spcBef>
                <a:spcPts val="0"/>
              </a:spcBef>
              <a:spcAft>
                <a:spcPts val="0"/>
              </a:spcAft>
              <a:buSzPts val="1400"/>
              <a:buChar char="➢"/>
            </a:pPr>
            <a:r>
              <a:rPr lang="en"/>
              <a:t>- The product Owner then goes to the Scrum Master and discusses functionality and timeline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Phase Two: Inception</a:t>
            </a:r>
            <a:endParaRPr/>
          </a:p>
        </p:txBody>
      </p:sp>
      <p:sp>
        <p:nvSpPr>
          <p:cNvPr id="122" name="Google Shape;122;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a:bodyPr>
          <a:lstStyle/>
          <a:p>
            <a:pPr indent="-334327" lvl="0" marL="457200" rtl="0" algn="l">
              <a:lnSpc>
                <a:spcPct val="200000"/>
              </a:lnSpc>
              <a:spcBef>
                <a:spcPts val="0"/>
              </a:spcBef>
              <a:spcAft>
                <a:spcPts val="0"/>
              </a:spcAft>
              <a:buSzPct val="100000"/>
              <a:buChar char="❖"/>
            </a:pPr>
            <a:r>
              <a:rPr lang="en"/>
              <a:t>The Product Owner will start to assemble a team, the Scrum Master, Developers, Testers, and anyone else they may need for the </a:t>
            </a:r>
            <a:r>
              <a:rPr lang="en"/>
              <a:t>development</a:t>
            </a:r>
            <a:r>
              <a:rPr lang="en"/>
              <a:t> of the software</a:t>
            </a:r>
            <a:endParaRPr/>
          </a:p>
          <a:p>
            <a:pPr indent="-334327" lvl="0" marL="457200" rtl="0" algn="l">
              <a:lnSpc>
                <a:spcPct val="200000"/>
              </a:lnSpc>
              <a:spcBef>
                <a:spcPts val="0"/>
              </a:spcBef>
              <a:spcAft>
                <a:spcPts val="0"/>
              </a:spcAft>
              <a:buSzPct val="100000"/>
              <a:buChar char="❖"/>
            </a:pPr>
            <a:r>
              <a:rPr lang="en"/>
              <a:t>Team starts to make basic outlines based on stories the Product Owner has gathered from the initial meeting</a:t>
            </a:r>
            <a:endParaRPr/>
          </a:p>
          <a:p>
            <a:pPr indent="-334327" lvl="0" marL="457200" rtl="0" algn="l">
              <a:lnSpc>
                <a:spcPct val="200000"/>
              </a:lnSpc>
              <a:spcBef>
                <a:spcPts val="0"/>
              </a:spcBef>
              <a:spcAft>
                <a:spcPts val="0"/>
              </a:spcAft>
              <a:buSzPct val="100000"/>
              <a:buChar char="❖"/>
            </a:pPr>
            <a:r>
              <a:rPr lang="en"/>
              <a:t>Product Owner may reach out to client for </a:t>
            </a:r>
            <a:r>
              <a:rPr lang="en"/>
              <a:t>additional</a:t>
            </a:r>
            <a:r>
              <a:rPr lang="en"/>
              <a:t> clarification or requirements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Phase Three: Iteration</a:t>
            </a:r>
            <a:endParaRPr/>
          </a:p>
        </p:txBody>
      </p:sp>
      <p:sp>
        <p:nvSpPr>
          <p:cNvPr id="128" name="Google Shape;128;p26"/>
          <p:cNvSpPr txBox="1"/>
          <p:nvPr>
            <p:ph idx="1" type="body"/>
          </p:nvPr>
        </p:nvSpPr>
        <p:spPr>
          <a:xfrm>
            <a:off x="311700" y="1152475"/>
            <a:ext cx="8520600" cy="3907500"/>
          </a:xfrm>
          <a:prstGeom prst="rect">
            <a:avLst/>
          </a:prstGeom>
        </p:spPr>
        <p:txBody>
          <a:bodyPr anchorCtr="0" anchor="t" bIns="91425" lIns="91425" spcFirstLastPara="1" rIns="91425" wrap="square" tIns="91425">
            <a:normAutofit fontScale="85000" lnSpcReduction="20000"/>
          </a:bodyPr>
          <a:lstStyle/>
          <a:p>
            <a:pPr indent="-325755" lvl="0" marL="457200" rtl="0" algn="l">
              <a:lnSpc>
                <a:spcPct val="200000"/>
              </a:lnSpc>
              <a:spcBef>
                <a:spcPts val="0"/>
              </a:spcBef>
              <a:spcAft>
                <a:spcPts val="0"/>
              </a:spcAft>
              <a:buSzPct val="100000"/>
              <a:buChar char="❖"/>
            </a:pPr>
            <a:r>
              <a:rPr lang="en"/>
              <a:t>Stage where actual development starts</a:t>
            </a:r>
            <a:endParaRPr/>
          </a:p>
          <a:p>
            <a:pPr indent="-325755" lvl="0" marL="457200" rtl="0" algn="l">
              <a:lnSpc>
                <a:spcPct val="200000"/>
              </a:lnSpc>
              <a:spcBef>
                <a:spcPts val="0"/>
              </a:spcBef>
              <a:spcAft>
                <a:spcPts val="0"/>
              </a:spcAft>
              <a:buSzPct val="100000"/>
              <a:buChar char="❖"/>
            </a:pPr>
            <a:r>
              <a:rPr lang="en"/>
              <a:t>Code is written to satisfy story requirements, team will still create outlines before actual code is written</a:t>
            </a:r>
            <a:endParaRPr/>
          </a:p>
          <a:p>
            <a:pPr indent="-325755" lvl="0" marL="457200" rtl="0" algn="l">
              <a:lnSpc>
                <a:spcPct val="200000"/>
              </a:lnSpc>
              <a:spcBef>
                <a:spcPts val="0"/>
              </a:spcBef>
              <a:spcAft>
                <a:spcPts val="0"/>
              </a:spcAft>
              <a:buSzPct val="100000"/>
              <a:buChar char="❖"/>
            </a:pPr>
            <a:r>
              <a:rPr lang="en"/>
              <a:t>Code is sent to testers, who will check the code for errors or logical issues</a:t>
            </a:r>
            <a:endParaRPr/>
          </a:p>
          <a:p>
            <a:pPr indent="-325755" lvl="0" marL="457200" rtl="0" algn="l">
              <a:lnSpc>
                <a:spcPct val="200000"/>
              </a:lnSpc>
              <a:spcBef>
                <a:spcPts val="0"/>
              </a:spcBef>
              <a:spcAft>
                <a:spcPts val="0"/>
              </a:spcAft>
              <a:buSzPct val="100000"/>
              <a:buChar char="❖"/>
            </a:pPr>
            <a:r>
              <a:rPr lang="en"/>
              <a:t>Goes back and forth between Developers and Testers, this is the ‘iterative’ part, as they are making smaller, more frequent changes rather than waiting for large portions to be coded</a:t>
            </a:r>
            <a:endParaRPr/>
          </a:p>
          <a:p>
            <a:pPr indent="-325755" lvl="0" marL="457200" rtl="0" algn="l">
              <a:lnSpc>
                <a:spcPct val="200000"/>
              </a:lnSpc>
              <a:spcBef>
                <a:spcPts val="0"/>
              </a:spcBef>
              <a:spcAft>
                <a:spcPts val="0"/>
              </a:spcAft>
              <a:buSzPct val="100000"/>
              <a:buChar char="❖"/>
            </a:pPr>
            <a:r>
              <a:rPr lang="en"/>
              <a:t>Client is contacted and shown progress, to ensure they feel the product is what they want</a:t>
            </a:r>
            <a:endParaRPr/>
          </a:p>
          <a:p>
            <a:pPr indent="-325755" lvl="0" marL="457200" rtl="0" algn="l">
              <a:lnSpc>
                <a:spcPct val="200000"/>
              </a:lnSpc>
              <a:spcBef>
                <a:spcPts val="0"/>
              </a:spcBef>
              <a:spcAft>
                <a:spcPts val="0"/>
              </a:spcAft>
              <a:buSzPct val="100000"/>
              <a:buChar char="❖"/>
            </a:pPr>
            <a:r>
              <a:rPr lang="en"/>
              <a:t>This will go on for the entire sprint, either until that specific sprint is done, or the project is complete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Phase Four: Release</a:t>
            </a:r>
            <a:endParaRPr/>
          </a:p>
        </p:txBody>
      </p:sp>
      <p:sp>
        <p:nvSpPr>
          <p:cNvPr id="134" name="Google Shape;134;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200000"/>
              </a:lnSpc>
              <a:spcBef>
                <a:spcPts val="0"/>
              </a:spcBef>
              <a:spcAft>
                <a:spcPts val="0"/>
              </a:spcAft>
              <a:buSzPts val="1800"/>
              <a:buChar char="❖"/>
            </a:pPr>
            <a:r>
              <a:rPr lang="en"/>
              <a:t>Software is </a:t>
            </a:r>
            <a:r>
              <a:rPr lang="en"/>
              <a:t>rigorously</a:t>
            </a:r>
            <a:r>
              <a:rPr lang="en"/>
              <a:t> tested to ensure no major issues or missing functionality</a:t>
            </a:r>
            <a:endParaRPr/>
          </a:p>
          <a:p>
            <a:pPr indent="-342900" lvl="0" marL="457200" rtl="0" algn="l">
              <a:lnSpc>
                <a:spcPct val="200000"/>
              </a:lnSpc>
              <a:spcBef>
                <a:spcPts val="0"/>
              </a:spcBef>
              <a:spcAft>
                <a:spcPts val="0"/>
              </a:spcAft>
              <a:buSzPts val="1800"/>
              <a:buChar char="❖"/>
            </a:pPr>
            <a:r>
              <a:rPr lang="en"/>
              <a:t>This is the stage when client is happy with software, and </a:t>
            </a:r>
            <a:r>
              <a:rPr lang="en"/>
              <a:t>it's</a:t>
            </a:r>
            <a:r>
              <a:rPr lang="en"/>
              <a:t> ready to be shipped</a:t>
            </a:r>
            <a:endParaRPr/>
          </a:p>
          <a:p>
            <a:pPr indent="-342900" lvl="0" marL="457200" rtl="0" algn="l">
              <a:lnSpc>
                <a:spcPct val="200000"/>
              </a:lnSpc>
              <a:spcBef>
                <a:spcPts val="0"/>
              </a:spcBef>
              <a:spcAft>
                <a:spcPts val="0"/>
              </a:spcAft>
              <a:buSzPts val="1800"/>
              <a:buChar char="❖"/>
            </a:pPr>
            <a:r>
              <a:rPr lang="en"/>
              <a:t>Software is released (if public) or sent to client (if enterprise) for mass use</a:t>
            </a:r>
            <a:endParaRPr/>
          </a:p>
          <a:p>
            <a:pPr indent="0" lvl="0" marL="0" rtl="0" algn="l">
              <a:spcBef>
                <a:spcPts val="120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Phase Five: Maintenance</a:t>
            </a:r>
            <a:endParaRPr/>
          </a:p>
        </p:txBody>
      </p:sp>
      <p:sp>
        <p:nvSpPr>
          <p:cNvPr id="140" name="Google Shape;140;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200000"/>
              </a:lnSpc>
              <a:spcBef>
                <a:spcPts val="0"/>
              </a:spcBef>
              <a:spcAft>
                <a:spcPts val="0"/>
              </a:spcAft>
              <a:buSzPts val="1800"/>
              <a:buChar char="❖"/>
            </a:pPr>
            <a:r>
              <a:rPr lang="en"/>
              <a:t>Software has been shipped to the client, and users may report issues not picked up by testers</a:t>
            </a:r>
            <a:endParaRPr/>
          </a:p>
          <a:p>
            <a:pPr indent="-342900" lvl="0" marL="457200" rtl="0" algn="l">
              <a:lnSpc>
                <a:spcPct val="200000"/>
              </a:lnSpc>
              <a:spcBef>
                <a:spcPts val="0"/>
              </a:spcBef>
              <a:spcAft>
                <a:spcPts val="0"/>
              </a:spcAft>
              <a:buSzPts val="1800"/>
              <a:buChar char="❖"/>
            </a:pPr>
            <a:r>
              <a:rPr lang="en"/>
              <a:t>Hopefully minor non-critical issues</a:t>
            </a:r>
            <a:endParaRPr/>
          </a:p>
          <a:p>
            <a:pPr indent="-342900" lvl="0" marL="457200" rtl="0" algn="l">
              <a:lnSpc>
                <a:spcPct val="200000"/>
              </a:lnSpc>
              <a:spcBef>
                <a:spcPts val="0"/>
              </a:spcBef>
              <a:spcAft>
                <a:spcPts val="0"/>
              </a:spcAft>
              <a:buSzPts val="1800"/>
              <a:buChar char="❖"/>
            </a:pPr>
            <a:r>
              <a:rPr lang="en"/>
              <a:t>Software can be patched and updated to remove issues users report</a:t>
            </a:r>
            <a:endParaRPr/>
          </a:p>
          <a:p>
            <a:pPr indent="-342900" lvl="0" marL="457200" rtl="0" algn="l">
              <a:lnSpc>
                <a:spcPct val="200000"/>
              </a:lnSpc>
              <a:spcBef>
                <a:spcPts val="0"/>
              </a:spcBef>
              <a:spcAft>
                <a:spcPts val="0"/>
              </a:spcAft>
              <a:buSzPts val="1800"/>
              <a:buChar char="❖"/>
            </a:pPr>
            <a:r>
              <a:rPr lang="en"/>
              <a:t>This process cycles until the next stage, when the software has fully run its course; this could be years, or even decades.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Phase Six: Retirement</a:t>
            </a:r>
            <a:endParaRPr/>
          </a:p>
        </p:txBody>
      </p:sp>
      <p:sp>
        <p:nvSpPr>
          <p:cNvPr id="146" name="Google Shape;146;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At some point, all software must come to an end</a:t>
            </a:r>
            <a:endParaRPr/>
          </a:p>
          <a:p>
            <a:pPr indent="-342900" lvl="0" marL="457200" rtl="0" algn="l">
              <a:spcBef>
                <a:spcPts val="0"/>
              </a:spcBef>
              <a:spcAft>
                <a:spcPts val="0"/>
              </a:spcAft>
              <a:buSzPts val="1800"/>
              <a:buChar char="❖"/>
            </a:pPr>
            <a:r>
              <a:rPr lang="en"/>
              <a:t>This is when iterative updates have been going on for a while, but either the softwares functionality is no longer needed, or requires so much work it is easier to simply create a new piece of software than to maintain the current software</a:t>
            </a:r>
            <a:endParaRPr/>
          </a:p>
          <a:p>
            <a:pPr indent="-342900" lvl="0" marL="457200" rtl="0" algn="l">
              <a:spcBef>
                <a:spcPts val="0"/>
              </a:spcBef>
              <a:spcAft>
                <a:spcPts val="0"/>
              </a:spcAft>
              <a:buSzPts val="1800"/>
              <a:buChar char="❖"/>
            </a:pPr>
            <a:r>
              <a:rPr lang="en"/>
              <a:t>All </a:t>
            </a:r>
            <a:r>
              <a:rPr lang="en"/>
              <a:t>confidential</a:t>
            </a:r>
            <a:r>
              <a:rPr lang="en"/>
              <a:t> information is wiped, software is no longer updated</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30"/>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Agile vs Waterfall:</a:t>
            </a:r>
            <a:endParaRPr/>
          </a:p>
          <a:p>
            <a:pPr indent="0" lvl="0" marL="0" rtl="0" algn="l">
              <a:spcBef>
                <a:spcPts val="0"/>
              </a:spcBef>
              <a:spcAft>
                <a:spcPts val="0"/>
              </a:spcAft>
              <a:buNone/>
            </a:pPr>
            <a:r>
              <a:rPr i="1" lang="en" sz="3000"/>
              <a:t>What would be different?</a:t>
            </a:r>
            <a:endParaRPr i="1" sz="30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31"/>
          <p:cNvSpPr txBox="1"/>
          <p:nvPr>
            <p:ph type="title"/>
          </p:nvPr>
        </p:nvSpPr>
        <p:spPr>
          <a:xfrm>
            <a:off x="524125" y="0"/>
            <a:ext cx="8520600" cy="1137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SNHU Travel: how would things be setup?</a:t>
            </a:r>
            <a:endParaRPr/>
          </a:p>
          <a:p>
            <a:pPr indent="0" lvl="0" marL="0" rtl="0" algn="l">
              <a:spcBef>
                <a:spcPts val="0"/>
              </a:spcBef>
              <a:spcAft>
                <a:spcPts val="0"/>
              </a:spcAft>
              <a:buNone/>
            </a:pPr>
            <a:r>
              <a:rPr lang="en" sz="3466"/>
              <a:t>Agile: 							   Waterfall:</a:t>
            </a:r>
            <a:endParaRPr sz="3466"/>
          </a:p>
        </p:txBody>
      </p:sp>
      <p:sp>
        <p:nvSpPr>
          <p:cNvPr id="157" name="Google Shape;157;p31"/>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317500" lvl="0" marL="457200" rtl="0" algn="l">
              <a:lnSpc>
                <a:spcPct val="200000"/>
              </a:lnSpc>
              <a:spcBef>
                <a:spcPts val="0"/>
              </a:spcBef>
              <a:spcAft>
                <a:spcPts val="0"/>
              </a:spcAft>
              <a:buSzPts val="1400"/>
              <a:buChar char="❖"/>
            </a:pPr>
            <a:r>
              <a:rPr lang="en"/>
              <a:t>No clearly defined endpoint, lots of flexibility to change</a:t>
            </a:r>
            <a:endParaRPr/>
          </a:p>
          <a:p>
            <a:pPr indent="-317500" lvl="0" marL="457200" rtl="0" algn="l">
              <a:lnSpc>
                <a:spcPct val="200000"/>
              </a:lnSpc>
              <a:spcBef>
                <a:spcPts val="0"/>
              </a:spcBef>
              <a:spcAft>
                <a:spcPts val="0"/>
              </a:spcAft>
              <a:buSzPts val="1400"/>
              <a:buChar char="❖"/>
            </a:pPr>
            <a:r>
              <a:rPr lang="en"/>
              <a:t>Lets client see development as it progresses</a:t>
            </a:r>
            <a:endParaRPr/>
          </a:p>
          <a:p>
            <a:pPr indent="-317500" lvl="0" marL="457200" rtl="0" algn="l">
              <a:lnSpc>
                <a:spcPct val="200000"/>
              </a:lnSpc>
              <a:spcBef>
                <a:spcPts val="0"/>
              </a:spcBef>
              <a:spcAft>
                <a:spcPts val="0"/>
              </a:spcAft>
              <a:buSzPts val="1400"/>
              <a:buChar char="❖"/>
            </a:pPr>
            <a:r>
              <a:rPr lang="en"/>
              <a:t>Ensures any glitches can be dealt with faster</a:t>
            </a:r>
            <a:endParaRPr/>
          </a:p>
          <a:p>
            <a:pPr indent="-317500" lvl="0" marL="457200" rtl="0" algn="l">
              <a:lnSpc>
                <a:spcPct val="200000"/>
              </a:lnSpc>
              <a:spcBef>
                <a:spcPts val="0"/>
              </a:spcBef>
              <a:spcAft>
                <a:spcPts val="0"/>
              </a:spcAft>
              <a:buSzPts val="1400"/>
              <a:buChar char="❖"/>
            </a:pPr>
            <a:r>
              <a:rPr lang="en"/>
              <a:t>Team can reach out and ask for clarification at any time</a:t>
            </a:r>
            <a:endParaRPr/>
          </a:p>
        </p:txBody>
      </p:sp>
      <p:sp>
        <p:nvSpPr>
          <p:cNvPr id="158" name="Google Shape;158;p31"/>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317500" lvl="0" marL="457200" rtl="0" algn="l">
              <a:lnSpc>
                <a:spcPct val="200000"/>
              </a:lnSpc>
              <a:spcBef>
                <a:spcPts val="0"/>
              </a:spcBef>
              <a:spcAft>
                <a:spcPts val="0"/>
              </a:spcAft>
              <a:buSzPts val="1400"/>
              <a:buChar char="❖"/>
            </a:pPr>
            <a:r>
              <a:rPr lang="en"/>
              <a:t>Client would need to ensure all possible information is conveyed, no room for forgetting something</a:t>
            </a:r>
            <a:endParaRPr/>
          </a:p>
          <a:p>
            <a:pPr indent="-317500" lvl="0" marL="457200" rtl="0" algn="l">
              <a:lnSpc>
                <a:spcPct val="200000"/>
              </a:lnSpc>
              <a:spcBef>
                <a:spcPts val="0"/>
              </a:spcBef>
              <a:spcAft>
                <a:spcPts val="0"/>
              </a:spcAft>
              <a:buSzPts val="1400"/>
              <a:buChar char="❖"/>
            </a:pPr>
            <a:r>
              <a:rPr lang="en"/>
              <a:t>Team will have to ensure everything is complete before showing it to client, possibility that client </a:t>
            </a:r>
            <a:r>
              <a:rPr lang="en"/>
              <a:t>doesn't</a:t>
            </a:r>
            <a:r>
              <a:rPr lang="en"/>
              <a:t> like it, or something is wrong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Agile:</a:t>
            </a:r>
            <a:endParaRPr/>
          </a:p>
        </p:txBody>
      </p:sp>
      <p:sp>
        <p:nvSpPr>
          <p:cNvPr id="61" name="Google Shape;61;p14"/>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What are the roles?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2"/>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Agile vs Waterfall:</a:t>
            </a:r>
            <a:endParaRPr/>
          </a:p>
          <a:p>
            <a:pPr indent="0" lvl="0" marL="0" rtl="0" algn="l">
              <a:spcBef>
                <a:spcPts val="0"/>
              </a:spcBef>
              <a:spcAft>
                <a:spcPts val="0"/>
              </a:spcAft>
              <a:buNone/>
            </a:pPr>
            <a:r>
              <a:rPr i="1" lang="en" sz="3000"/>
              <a:t>What to choose and when?</a:t>
            </a:r>
            <a:endParaRPr i="1" sz="30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3"/>
          <p:cNvSpPr txBox="1"/>
          <p:nvPr>
            <p:ph type="title"/>
          </p:nvPr>
        </p:nvSpPr>
        <p:spPr>
          <a:xfrm>
            <a:off x="235850" y="600475"/>
            <a:ext cx="4452600" cy="49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120"/>
              <a:t>Reasons for an </a:t>
            </a:r>
            <a:r>
              <a:rPr i="1" lang="en" sz="2120"/>
              <a:t>Agile</a:t>
            </a:r>
            <a:r>
              <a:rPr lang="en" sz="2120"/>
              <a:t> Environment:</a:t>
            </a:r>
            <a:endParaRPr sz="2120"/>
          </a:p>
        </p:txBody>
      </p:sp>
      <p:sp>
        <p:nvSpPr>
          <p:cNvPr id="169" name="Google Shape;169;p33"/>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317500" lvl="0" marL="457200" rtl="0" algn="l">
              <a:lnSpc>
                <a:spcPct val="200000"/>
              </a:lnSpc>
              <a:spcBef>
                <a:spcPts val="0"/>
              </a:spcBef>
              <a:spcAft>
                <a:spcPts val="0"/>
              </a:spcAft>
              <a:buSzPts val="1400"/>
              <a:buChar char="❖"/>
            </a:pPr>
            <a:r>
              <a:rPr lang="en"/>
              <a:t>Needs to adapt to change</a:t>
            </a:r>
            <a:endParaRPr/>
          </a:p>
          <a:p>
            <a:pPr indent="-317500" lvl="0" marL="457200" rtl="0" algn="l">
              <a:lnSpc>
                <a:spcPct val="200000"/>
              </a:lnSpc>
              <a:spcBef>
                <a:spcPts val="0"/>
              </a:spcBef>
              <a:spcAft>
                <a:spcPts val="0"/>
              </a:spcAft>
              <a:buSzPts val="1400"/>
              <a:buChar char="❖"/>
            </a:pPr>
            <a:r>
              <a:rPr lang="en"/>
              <a:t>Needs to be made quickly</a:t>
            </a:r>
            <a:endParaRPr/>
          </a:p>
          <a:p>
            <a:pPr indent="-317500" lvl="0" marL="457200" rtl="0" algn="l">
              <a:lnSpc>
                <a:spcPct val="200000"/>
              </a:lnSpc>
              <a:spcBef>
                <a:spcPts val="0"/>
              </a:spcBef>
              <a:spcAft>
                <a:spcPts val="0"/>
              </a:spcAft>
              <a:buSzPts val="1400"/>
              <a:buChar char="❖"/>
            </a:pPr>
            <a:r>
              <a:rPr lang="en"/>
              <a:t>Needs to be cost effective</a:t>
            </a:r>
            <a:endParaRPr/>
          </a:p>
          <a:p>
            <a:pPr indent="-317500" lvl="0" marL="457200" rtl="0" algn="l">
              <a:lnSpc>
                <a:spcPct val="200000"/>
              </a:lnSpc>
              <a:spcBef>
                <a:spcPts val="0"/>
              </a:spcBef>
              <a:spcAft>
                <a:spcPts val="0"/>
              </a:spcAft>
              <a:buSzPts val="1400"/>
              <a:buChar char="❖"/>
            </a:pPr>
            <a:r>
              <a:rPr lang="en"/>
              <a:t>May not have an idea of the final product </a:t>
            </a:r>
            <a:r>
              <a:rPr lang="en"/>
              <a:t>initially</a:t>
            </a:r>
            <a:endParaRPr/>
          </a:p>
        </p:txBody>
      </p:sp>
      <p:sp>
        <p:nvSpPr>
          <p:cNvPr id="170" name="Google Shape;170;p33"/>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317500" lvl="0" marL="457200" rtl="0" algn="l">
              <a:lnSpc>
                <a:spcPct val="200000"/>
              </a:lnSpc>
              <a:spcBef>
                <a:spcPts val="0"/>
              </a:spcBef>
              <a:spcAft>
                <a:spcPts val="0"/>
              </a:spcAft>
              <a:buSzPts val="1400"/>
              <a:buChar char="❖"/>
            </a:pPr>
            <a:r>
              <a:rPr lang="en"/>
              <a:t>Needs to work on the first attempt</a:t>
            </a:r>
            <a:endParaRPr/>
          </a:p>
          <a:p>
            <a:pPr indent="-317500" lvl="0" marL="457200" rtl="0" algn="l">
              <a:lnSpc>
                <a:spcPct val="200000"/>
              </a:lnSpc>
              <a:spcBef>
                <a:spcPts val="0"/>
              </a:spcBef>
              <a:spcAft>
                <a:spcPts val="0"/>
              </a:spcAft>
              <a:buSzPts val="1400"/>
              <a:buChar char="❖"/>
            </a:pPr>
            <a:r>
              <a:rPr lang="en"/>
              <a:t>All variables can be accounted for, no surprises</a:t>
            </a:r>
            <a:endParaRPr/>
          </a:p>
          <a:p>
            <a:pPr indent="-317500" lvl="0" marL="457200" rtl="0" algn="l">
              <a:lnSpc>
                <a:spcPct val="200000"/>
              </a:lnSpc>
              <a:spcBef>
                <a:spcPts val="0"/>
              </a:spcBef>
              <a:spcAft>
                <a:spcPts val="0"/>
              </a:spcAft>
              <a:buSzPts val="1400"/>
              <a:buChar char="❖"/>
            </a:pPr>
            <a:r>
              <a:rPr lang="en"/>
              <a:t>Heavily regulated software that needs to meet legal standards</a:t>
            </a:r>
            <a:endParaRPr/>
          </a:p>
        </p:txBody>
      </p:sp>
      <p:sp>
        <p:nvSpPr>
          <p:cNvPr id="171" name="Google Shape;171;p33"/>
          <p:cNvSpPr txBox="1"/>
          <p:nvPr/>
        </p:nvSpPr>
        <p:spPr>
          <a:xfrm>
            <a:off x="4688450" y="601375"/>
            <a:ext cx="46782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chemeClr val="dk1"/>
                </a:solidFill>
              </a:rPr>
              <a:t>Reasons for a Waterfall environment:</a:t>
            </a:r>
            <a:endParaRPr sz="23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would I choose?	</a:t>
            </a:r>
            <a:endParaRPr/>
          </a:p>
          <a:p>
            <a:pPr indent="0" lvl="0" marL="0" rtl="0" algn="l">
              <a:spcBef>
                <a:spcPts val="0"/>
              </a:spcBef>
              <a:spcAft>
                <a:spcPts val="0"/>
              </a:spcAft>
              <a:buNone/>
            </a:pPr>
            <a:r>
              <a:t/>
            </a:r>
            <a:endParaRPr/>
          </a:p>
        </p:txBody>
      </p:sp>
      <p:sp>
        <p:nvSpPr>
          <p:cNvPr id="177" name="Google Shape;177;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a:bodyPr>
          <a:lstStyle/>
          <a:p>
            <a:pPr indent="0" lvl="0" marL="0" rtl="0" algn="l">
              <a:lnSpc>
                <a:spcPct val="200000"/>
              </a:lnSpc>
              <a:spcBef>
                <a:spcPts val="0"/>
              </a:spcBef>
              <a:spcAft>
                <a:spcPts val="0"/>
              </a:spcAft>
              <a:buNone/>
            </a:pPr>
            <a:r>
              <a:rPr lang="en"/>
              <a:t>Personally, Agile seems like the logical choice in any modern development environment. It allows for pain-free change which is all too common, and being in contact with the client the entire time allows the team to ensure the client will be as happy as possible.</a:t>
            </a:r>
            <a:endParaRPr/>
          </a:p>
          <a:p>
            <a:pPr indent="0" lvl="0" marL="0" rtl="0" algn="l">
              <a:lnSpc>
                <a:spcPct val="200000"/>
              </a:lnSpc>
              <a:spcBef>
                <a:spcPts val="1200"/>
              </a:spcBef>
              <a:spcAft>
                <a:spcPts val="0"/>
              </a:spcAft>
              <a:buNone/>
            </a:pPr>
            <a:r>
              <a:t/>
            </a:r>
            <a:endParaRPr/>
          </a:p>
          <a:p>
            <a:pPr indent="0" lvl="0" marL="0" rtl="0" algn="l">
              <a:lnSpc>
                <a:spcPct val="200000"/>
              </a:lnSpc>
              <a:spcBef>
                <a:spcPts val="1200"/>
              </a:spcBef>
              <a:spcAft>
                <a:spcPts val="1200"/>
              </a:spcAft>
              <a:buNone/>
            </a:pPr>
            <a:r>
              <a:rPr lang="en"/>
              <a:t>As Agile was created </a:t>
            </a:r>
            <a:r>
              <a:rPr i="1" lang="en"/>
              <a:t>in response</a:t>
            </a:r>
            <a:r>
              <a:rPr i="1" lang="en" sz="800"/>
              <a:t>[1]</a:t>
            </a:r>
            <a:r>
              <a:rPr i="1" lang="en"/>
              <a:t> </a:t>
            </a:r>
            <a:r>
              <a:rPr lang="en"/>
              <a:t>to the rigid structure of Waterfall, it seems to take the best parts, and keep them. But throws out the rest, allowing for a much more effective process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is Agile so much more effective than Waterfall?</a:t>
            </a:r>
            <a:endParaRPr/>
          </a:p>
        </p:txBody>
      </p:sp>
      <p:sp>
        <p:nvSpPr>
          <p:cNvPr id="183" name="Google Shape;183;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10000"/>
          </a:bodyPr>
          <a:lstStyle/>
          <a:p>
            <a:pPr indent="0" lvl="0" marL="0" rtl="0" algn="l">
              <a:lnSpc>
                <a:spcPct val="200000"/>
              </a:lnSpc>
              <a:spcBef>
                <a:spcPts val="0"/>
              </a:spcBef>
              <a:spcAft>
                <a:spcPts val="0"/>
              </a:spcAft>
              <a:buNone/>
            </a:pPr>
            <a:r>
              <a:rPr lang="en"/>
              <a:t>I </a:t>
            </a:r>
            <a:r>
              <a:rPr lang="en"/>
              <a:t>wouldn't</a:t>
            </a:r>
            <a:r>
              <a:rPr lang="en"/>
              <a:t> say in </a:t>
            </a:r>
            <a:r>
              <a:rPr i="1" lang="en"/>
              <a:t>all</a:t>
            </a:r>
            <a:r>
              <a:rPr lang="en"/>
              <a:t> cases Agile comes out on top, but I think on average it is much more effective at developing software in the modern day. This is due to it just being less likely to lead to a total failure, or major cost </a:t>
            </a:r>
            <a:r>
              <a:rPr lang="en"/>
              <a:t>adjustments</a:t>
            </a:r>
            <a:r>
              <a:rPr lang="en"/>
              <a:t> late into the project after money has already been allocated.</a:t>
            </a:r>
            <a:endParaRPr/>
          </a:p>
          <a:p>
            <a:pPr indent="0" lvl="0" marL="0" rtl="0" algn="l">
              <a:lnSpc>
                <a:spcPct val="200000"/>
              </a:lnSpc>
              <a:spcBef>
                <a:spcPts val="1200"/>
              </a:spcBef>
              <a:spcAft>
                <a:spcPts val="0"/>
              </a:spcAft>
              <a:buNone/>
            </a:pPr>
            <a:r>
              <a:t/>
            </a:r>
            <a:endParaRPr/>
          </a:p>
          <a:p>
            <a:pPr indent="0" lvl="0" marL="0" rtl="0" algn="l">
              <a:lnSpc>
                <a:spcPct val="200000"/>
              </a:lnSpc>
              <a:spcBef>
                <a:spcPts val="1200"/>
              </a:spcBef>
              <a:spcAft>
                <a:spcPts val="1200"/>
              </a:spcAft>
              <a:buNone/>
            </a:pPr>
            <a:r>
              <a:rPr lang="en"/>
              <a:t>Its no </a:t>
            </a:r>
            <a:r>
              <a:rPr lang="en"/>
              <a:t>surprise</a:t>
            </a:r>
            <a:r>
              <a:rPr lang="en"/>
              <a:t> that over 70% of companies have adopted Agile</a:t>
            </a:r>
            <a:r>
              <a:rPr lang="en" sz="800"/>
              <a:t>[2]</a:t>
            </a:r>
            <a:r>
              <a:rPr lang="en"/>
              <a:t>, and 98% of those companies saw some level of success directly associated with the adoption of Agile</a:t>
            </a:r>
            <a:r>
              <a:rPr lang="en" sz="800"/>
              <a:t>[3]</a:t>
            </a:r>
            <a:r>
              <a:rPr lang="en"/>
              <a:t>.</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89" name="Google Shape;189;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200000"/>
              </a:lnSpc>
              <a:spcBef>
                <a:spcPts val="0"/>
              </a:spcBef>
              <a:spcAft>
                <a:spcPts val="1200"/>
              </a:spcAft>
              <a:buNone/>
            </a:pPr>
            <a:r>
              <a:rPr lang="en"/>
              <a:t>Overall</a:t>
            </a:r>
            <a:r>
              <a:rPr lang="en"/>
              <a:t>, I would say Agile has shown itself to be much more effective </a:t>
            </a:r>
            <a:r>
              <a:rPr i="1" lang="en"/>
              <a:t>in general</a:t>
            </a:r>
            <a:r>
              <a:rPr lang="en"/>
              <a:t> than Waterfall; not to say it </a:t>
            </a:r>
            <a:r>
              <a:rPr lang="en"/>
              <a:t>doesn't</a:t>
            </a:r>
            <a:r>
              <a:rPr lang="en"/>
              <a:t> have its uses, there are definitely situations you want a </a:t>
            </a:r>
            <a:r>
              <a:rPr lang="en"/>
              <a:t>rigid</a:t>
            </a:r>
            <a:r>
              <a:rPr lang="en"/>
              <a:t> development process that does not change. But most Development Environments these days seem like adapting to change and letting the client make changes as they see fit, making the client more happy in the end</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Citations</a:t>
            </a:r>
            <a:endParaRPr/>
          </a:p>
          <a:p>
            <a:pPr indent="0" lvl="0" marL="0" rtl="0" algn="l">
              <a:spcBef>
                <a:spcPts val="0"/>
              </a:spcBef>
              <a:spcAft>
                <a:spcPts val="0"/>
              </a:spcAft>
              <a:buNone/>
            </a:pPr>
            <a:r>
              <a:t/>
            </a:r>
            <a:endParaRPr/>
          </a:p>
        </p:txBody>
      </p:sp>
      <p:sp>
        <p:nvSpPr>
          <p:cNvPr id="195" name="Google Shape;195;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lang="en"/>
              <a:t>[1]</a:t>
            </a:r>
            <a:endParaRPr/>
          </a:p>
          <a:p>
            <a:pPr indent="0" lvl="0" marL="457200" rtl="0" algn="l">
              <a:spcBef>
                <a:spcPts val="1200"/>
              </a:spcBef>
              <a:spcAft>
                <a:spcPts val="0"/>
              </a:spcAft>
              <a:buNone/>
            </a:pPr>
            <a:r>
              <a:rPr lang="en" sz="1100">
                <a:solidFill>
                  <a:schemeClr val="dk1"/>
                </a:solidFill>
              </a:rPr>
              <a:t>Hoory, L. (2022, August 10). Agile Vs. Waterfall: Which Project Management Methodology Is Best For You? </a:t>
            </a:r>
            <a:r>
              <a:rPr i="1" lang="en" sz="1100">
                <a:solidFill>
                  <a:schemeClr val="dk1"/>
                </a:solidFill>
              </a:rPr>
              <a:t>Forbes Advisor</a:t>
            </a:r>
            <a:r>
              <a:rPr lang="en" sz="1100">
                <a:solidFill>
                  <a:schemeClr val="dk1"/>
                </a:solidFill>
              </a:rPr>
              <a:t>. https://www.forbes.com/advisor/business/agile-vs-waterfall-methodology/</a:t>
            </a:r>
            <a:r>
              <a:rPr lang="en"/>
              <a:t> </a:t>
            </a:r>
            <a:endParaRPr/>
          </a:p>
          <a:p>
            <a:pPr indent="0" lvl="0" marL="457200" rtl="0" algn="l">
              <a:spcBef>
                <a:spcPts val="1200"/>
              </a:spcBef>
              <a:spcAft>
                <a:spcPts val="0"/>
              </a:spcAft>
              <a:buNone/>
            </a:pPr>
            <a:r>
              <a:t/>
            </a:r>
            <a:endParaRPr/>
          </a:p>
          <a:p>
            <a:pPr indent="0" lvl="0" marL="457200" rtl="0" algn="l">
              <a:spcBef>
                <a:spcPts val="1200"/>
              </a:spcBef>
              <a:spcAft>
                <a:spcPts val="0"/>
              </a:spcAft>
              <a:buNone/>
            </a:pPr>
            <a:r>
              <a:rPr lang="en"/>
              <a:t>[2] [3]</a:t>
            </a:r>
            <a:endParaRPr/>
          </a:p>
          <a:p>
            <a:pPr indent="0" lvl="0" marL="457200" rtl="0" algn="l">
              <a:spcBef>
                <a:spcPts val="1200"/>
              </a:spcBef>
              <a:spcAft>
                <a:spcPts val="0"/>
              </a:spcAft>
              <a:buNone/>
            </a:pPr>
            <a:r>
              <a:rPr lang="en"/>
              <a:t> </a:t>
            </a:r>
            <a:r>
              <a:rPr lang="en" sz="1200">
                <a:solidFill>
                  <a:schemeClr val="dk1"/>
                </a:solidFill>
                <a:latin typeface="Times New Roman"/>
                <a:ea typeface="Times New Roman"/>
                <a:cs typeface="Times New Roman"/>
                <a:sym typeface="Times New Roman"/>
              </a:rPr>
              <a:t>Djurovic, A. (2023, March 7). </a:t>
            </a:r>
            <a:r>
              <a:rPr i="1" lang="en" sz="1200">
                <a:solidFill>
                  <a:schemeClr val="dk1"/>
                </a:solidFill>
                <a:latin typeface="Times New Roman"/>
                <a:ea typeface="Times New Roman"/>
                <a:cs typeface="Times New Roman"/>
                <a:sym typeface="Times New Roman"/>
              </a:rPr>
              <a:t>20+ Astonishing Agile adoption Statistics for 2023</a:t>
            </a:r>
            <a:r>
              <a:rPr lang="en" sz="1200">
                <a:solidFill>
                  <a:schemeClr val="dk1"/>
                </a:solidFill>
                <a:latin typeface="Times New Roman"/>
                <a:ea typeface="Times New Roman"/>
                <a:cs typeface="Times New Roman"/>
                <a:sym typeface="Times New Roman"/>
              </a:rPr>
              <a:t>. https://goremotely.net/blog/agile-adoption/</a:t>
            </a:r>
            <a:endParaRPr sz="1200">
              <a:solidFill>
                <a:schemeClr val="dk1"/>
              </a:solidFill>
              <a:latin typeface="Times New Roman"/>
              <a:ea typeface="Times New Roman"/>
              <a:cs typeface="Times New Roman"/>
              <a:sym typeface="Times New Roman"/>
            </a:endParaRPr>
          </a:p>
          <a:p>
            <a:pPr indent="0" lvl="0" marL="45720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Product Owner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Product Owner: what are their </a:t>
            </a:r>
            <a:r>
              <a:rPr lang="en"/>
              <a:t>responsibilities</a:t>
            </a:r>
            <a:r>
              <a:rPr lang="en"/>
              <a:t>? </a:t>
            </a:r>
            <a:endParaRPr/>
          </a:p>
        </p:txBody>
      </p:sp>
      <p:sp>
        <p:nvSpPr>
          <p:cNvPr id="72" name="Google Shape;72;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product owner is kind of like the CEO of a Scrum Team; they are the face of the product/development team. They oversee the vision of the product as </a:t>
            </a:r>
            <a:r>
              <a:rPr lang="en"/>
              <a:t>desired</a:t>
            </a:r>
            <a:r>
              <a:rPr lang="en"/>
              <a:t> from the client, they make sure that all the clients wants are brought to the team and they feel like the investment is a good choice.</a:t>
            </a:r>
            <a:endParaRPr/>
          </a:p>
          <a:p>
            <a:pPr indent="-342900" lvl="0" marL="457200" rtl="0" algn="l">
              <a:lnSpc>
                <a:spcPct val="200000"/>
              </a:lnSpc>
              <a:spcBef>
                <a:spcPts val="1200"/>
              </a:spcBef>
              <a:spcAft>
                <a:spcPts val="0"/>
              </a:spcAft>
              <a:buSzPts val="1800"/>
              <a:buChar char="❖"/>
            </a:pPr>
            <a:r>
              <a:rPr lang="en"/>
              <a:t>Meets with client and assures them their investment is well placed.</a:t>
            </a:r>
            <a:endParaRPr/>
          </a:p>
          <a:p>
            <a:pPr indent="-342900" lvl="0" marL="457200" rtl="0" algn="l">
              <a:lnSpc>
                <a:spcPct val="200000"/>
              </a:lnSpc>
              <a:spcBef>
                <a:spcPts val="0"/>
              </a:spcBef>
              <a:spcAft>
                <a:spcPts val="0"/>
              </a:spcAft>
              <a:buSzPts val="1800"/>
              <a:buChar char="❖"/>
            </a:pPr>
            <a:r>
              <a:rPr lang="en"/>
              <a:t>Informs Scrum Master of requirements, and makes stories to be made</a:t>
            </a:r>
            <a:endParaRPr/>
          </a:p>
          <a:p>
            <a:pPr indent="-336550" lvl="0" marL="457200" rtl="0" algn="l">
              <a:lnSpc>
                <a:spcPct val="200000"/>
              </a:lnSpc>
              <a:spcBef>
                <a:spcPts val="0"/>
              </a:spcBef>
              <a:spcAft>
                <a:spcPts val="0"/>
              </a:spcAft>
              <a:buSzPts val="1700"/>
              <a:buChar char="❖"/>
            </a:pPr>
            <a:r>
              <a:rPr lang="en" sz="1700"/>
              <a:t>Possibly makes the stories, but sometimes will offload that to the Scrum Master</a:t>
            </a:r>
            <a:endParaRPr sz="17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7"/>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Scrum Master</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Scrum Master: what are their responsibilities?</a:t>
            </a:r>
            <a:endParaRPr/>
          </a:p>
        </p:txBody>
      </p:sp>
      <p:sp>
        <p:nvSpPr>
          <p:cNvPr id="83" name="Google Shape;83;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The Scrum Master is usually the closest thing to a traditional Project Manager role within an Agile </a:t>
            </a:r>
            <a:r>
              <a:rPr lang="en"/>
              <a:t>environment</a:t>
            </a:r>
            <a:r>
              <a:rPr lang="en"/>
              <a:t>, though their roles are much more in-line with the day-to-day devs jobs than a traditional PM.</a:t>
            </a:r>
            <a:endParaRPr/>
          </a:p>
          <a:p>
            <a:pPr indent="-325755" lvl="0" marL="457200" rtl="0" algn="l">
              <a:lnSpc>
                <a:spcPct val="200000"/>
              </a:lnSpc>
              <a:spcBef>
                <a:spcPts val="1200"/>
              </a:spcBef>
              <a:spcAft>
                <a:spcPts val="0"/>
              </a:spcAft>
              <a:buSzPct val="100000"/>
              <a:buChar char="❖"/>
            </a:pPr>
            <a:r>
              <a:rPr lang="en"/>
              <a:t>Stays in communication with PO to ensure all stories are up to date and have required functionality listed</a:t>
            </a:r>
            <a:endParaRPr/>
          </a:p>
          <a:p>
            <a:pPr indent="-325755" lvl="0" marL="457200" rtl="0" algn="l">
              <a:lnSpc>
                <a:spcPct val="200000"/>
              </a:lnSpc>
              <a:spcBef>
                <a:spcPts val="0"/>
              </a:spcBef>
              <a:spcAft>
                <a:spcPts val="0"/>
              </a:spcAft>
              <a:buSzPct val="100000"/>
              <a:buChar char="❖"/>
            </a:pPr>
            <a:r>
              <a:rPr lang="en"/>
              <a:t>Facilitates team meetings and acts as a referee, but mostly avoids being controlling or a traditional ‘leader’, lets the team collab</a:t>
            </a:r>
            <a:endParaRPr/>
          </a:p>
          <a:p>
            <a:pPr indent="-325755" lvl="0" marL="457200" rtl="0" algn="l">
              <a:lnSpc>
                <a:spcPct val="200000"/>
              </a:lnSpc>
              <a:spcBef>
                <a:spcPts val="0"/>
              </a:spcBef>
              <a:spcAft>
                <a:spcPts val="0"/>
              </a:spcAft>
              <a:buSzPct val="100000"/>
              <a:buChar char="❖"/>
            </a:pPr>
            <a:r>
              <a:rPr lang="en"/>
              <a:t>Usually keeps track of user stories on the vision board, ensures it is up to date, and has items in the right stages of development on the board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9"/>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Developers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20"/>
          <p:cNvSpPr txBox="1"/>
          <p:nvPr>
            <p:ph type="title"/>
          </p:nvPr>
        </p:nvSpPr>
        <p:spPr>
          <a:xfrm>
            <a:off x="311700" y="4222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Developer: what are their responsibilities?</a:t>
            </a:r>
            <a:endParaRPr/>
          </a:p>
        </p:txBody>
      </p:sp>
      <p:sp>
        <p:nvSpPr>
          <p:cNvPr id="94" name="Google Shape;94;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developer is the bread and butter of the SDLC, they literally create the promised product. Through </a:t>
            </a:r>
            <a:r>
              <a:rPr lang="en"/>
              <a:t>collaboration</a:t>
            </a:r>
            <a:r>
              <a:rPr lang="en"/>
              <a:t> with their team members they figure out the best ways to implement the stories provided by the Scrum Master &amp; Product Owner.</a:t>
            </a:r>
            <a:endParaRPr/>
          </a:p>
          <a:p>
            <a:pPr indent="-342900" lvl="0" marL="457200" rtl="0" algn="l">
              <a:lnSpc>
                <a:spcPct val="200000"/>
              </a:lnSpc>
              <a:spcBef>
                <a:spcPts val="1200"/>
              </a:spcBef>
              <a:spcAft>
                <a:spcPts val="0"/>
              </a:spcAft>
              <a:buSzPts val="1800"/>
              <a:buChar char="❖"/>
            </a:pPr>
            <a:r>
              <a:rPr lang="en"/>
              <a:t>Writes code to implement functionality requested by the client</a:t>
            </a:r>
            <a:endParaRPr/>
          </a:p>
          <a:p>
            <a:pPr indent="-342900" lvl="0" marL="457200" rtl="0" algn="l">
              <a:lnSpc>
                <a:spcPct val="200000"/>
              </a:lnSpc>
              <a:spcBef>
                <a:spcPts val="0"/>
              </a:spcBef>
              <a:spcAft>
                <a:spcPts val="0"/>
              </a:spcAft>
              <a:buSzPts val="1800"/>
              <a:buChar char="❖"/>
            </a:pPr>
            <a:r>
              <a:rPr lang="en"/>
              <a:t>Talks with testers &amp; other devs to overcome issues with the code</a:t>
            </a:r>
            <a:endParaRPr/>
          </a:p>
          <a:p>
            <a:pPr indent="-342900" lvl="0" marL="457200" rtl="0" algn="l">
              <a:lnSpc>
                <a:spcPct val="200000"/>
              </a:lnSpc>
              <a:spcBef>
                <a:spcPts val="0"/>
              </a:spcBef>
              <a:spcAft>
                <a:spcPts val="0"/>
              </a:spcAft>
              <a:buSzPts val="1800"/>
              <a:buChar char="❖"/>
            </a:pPr>
            <a:r>
              <a:rPr lang="en"/>
              <a:t>Communicates with SM &amp; PO for potential delays or functionality issues.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1"/>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Tester</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