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9" r:id="rId2"/>
    <p:sldId id="339" r:id="rId3"/>
    <p:sldId id="344" r:id="rId4"/>
    <p:sldId id="371" r:id="rId5"/>
    <p:sldId id="382" r:id="rId6"/>
    <p:sldId id="372" r:id="rId7"/>
    <p:sldId id="373" r:id="rId8"/>
    <p:sldId id="383" r:id="rId9"/>
    <p:sldId id="384" r:id="rId10"/>
    <p:sldId id="374" r:id="rId11"/>
    <p:sldId id="375" r:id="rId12"/>
    <p:sldId id="376" r:id="rId13"/>
    <p:sldId id="380" r:id="rId14"/>
    <p:sldId id="378" r:id="rId15"/>
    <p:sldId id="379" r:id="rId16"/>
    <p:sldId id="386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8E0A7E-A233-B0A3-E342-A7E8EE6A2B25}" name="Christopher Bell" initials="CB" userId="Christopher Bel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80915" autoAdjust="0"/>
  </p:normalViewPr>
  <p:slideViewPr>
    <p:cSldViewPr snapToGrid="0">
      <p:cViewPr varScale="1">
        <p:scale>
          <a:sx n="75" d="100"/>
          <a:sy n="75" d="100"/>
        </p:scale>
        <p:origin x="1193" y="38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652A3-0800-000C-9204-B7A5F8F4D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CB2C-4ED8-BFD4-FDF2-342FBB493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BEAE-160E-4B13-AB9A-070617351B2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4621-5944-F459-10C7-073C1BD18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E8EE-E1F0-4C54-B5FB-A1536BDFFAE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AFBF-E81A-4245-AE78-B5278836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(compare class 3 and 4) and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BC8F13F-5072-BC4F-865C-EC3B1C2735E4}" type="datetime1">
              <a:rPr lang="en-US" smtClean="0"/>
              <a:t>12/9/2023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43740"/>
            <a:ext cx="10406063" cy="4672935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10886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1C277F-5397-5861-FA16-7590BDE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3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CE8B43-937C-498E-7924-A9D8CC76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9BD75-7017-5AF6-E61D-2005AAE0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17" y="1141200"/>
            <a:ext cx="12174083" cy="49703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3B4963-3DEF-40E3-C1D4-3A30A6B9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738E3B-FCC1-E489-65DF-292614617A0D}"/>
              </a:ext>
            </a:extLst>
          </p:cNvPr>
          <p:cNvCxnSpPr>
            <a:cxnSpLocks/>
          </p:cNvCxnSpPr>
          <p:nvPr userDrawn="1"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3E1DC51-1B7A-A944-9C6B-274EADB1BE41}" type="datetime1">
              <a:rPr lang="en-US" smtClean="0"/>
              <a:t>12/9/2023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140311"/>
            <a:ext cx="10515600" cy="5036652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8F5650-1B9A-9D08-7002-9C273F99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B64A7-DE03-2046-B594-D8BA697AD366}" type="datetime1">
              <a:rPr lang="en-US" smtClean="0"/>
              <a:t>12/9/2023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0135"/>
            <a:ext cx="3457574" cy="487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8C66A-A5CF-6E4B-8D6E-304EE31F1223}" type="datetime1">
              <a:rPr lang="en-US" smtClean="0"/>
              <a:t>12/9/2023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0135"/>
            <a:ext cx="5400675" cy="487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60DBA-1CA1-E6DC-390F-16A2ECA2355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0F3941-A9DA-9209-24DC-1E43C5E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61"/>
            <a:ext cx="3457574" cy="486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FA0F1A2-C743-DF4B-B1B2-43B12730EFA7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4AC002-7F46-0B5E-6CB8-9EAAA8E821A7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233A79-7280-F7BD-4828-806E57E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05AE6-8D37-5E4C-9234-859DB2EA2EE6}" type="datetime1">
              <a:rPr lang="en-US" smtClean="0"/>
              <a:t>12/9/2023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9D94F-658D-1222-8328-62F12CE3CDC9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3E0A7A-73CB-CC61-B606-B1AEA5C1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7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70B6D-844E-EE4B-A506-F2AE312E2A16}" type="datetime1">
              <a:rPr lang="en-US" smtClean="0"/>
              <a:t>12/9/2023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51B070-53BC-5A26-0976-C75D627122CD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7469-8809-DCD6-6D48-5542FFB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5C49-0C71-CE43-99CD-7F7521E7BE36}" type="datetime1">
              <a:rPr lang="en-US" smtClean="0"/>
              <a:t>12/9/2023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5F518C-6E86-7BA2-144B-B35DF22B65E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C939-F31F-EC33-2C33-35CA376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3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E39EE5-4D19-6944-992E-18BD3A79A541}" type="datetime1">
              <a:rPr lang="en-US" smtClean="0"/>
              <a:t>12/9/2023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C13F77-B7C5-5115-2017-9B305F36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A1F1F1-8D82-0248-9B10-3900E9FFC9FA}" type="datetime1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5C0B9-0E5A-AE5E-C123-D70FCF01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98F1-77B0-AAFE-71E2-7E5811FC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9" y="293222"/>
            <a:ext cx="12082272" cy="20480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Signals with Common Variable Dependent Tones Occurring at Random Harmonics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B720-E117-2F2C-9DEE-D5D0240C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39" y="3221481"/>
            <a:ext cx="11716512" cy="114055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Christopher Bell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2BB81-015B-41AB-B3A8-49BD3A41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67" y="4204908"/>
            <a:ext cx="1961056" cy="7750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F2B3-A421-9500-3ADB-F588F7E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1D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Raw time data [1 x samples]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[1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Normalization Layer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Global Max Pooling Layer</a:t>
            </a:r>
            <a:endParaRPr lang="en-US" dirty="0"/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08862" y="80918"/>
            <a:ext cx="2521769" cy="6347665"/>
            <a:chOff x="1288688" y="-99203"/>
            <a:chExt cx="2521769" cy="63476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-99203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374343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73" y="1321435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74" y="84788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88690" y="4849820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72" y="1785550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2" y="246382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2" y="212193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88689" y="5334623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88688" y="5836982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372066"/>
              <a:ext cx="389374" cy="136084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3726" y="1729881"/>
              <a:ext cx="389374" cy="100826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191537" y="879094"/>
              <a:ext cx="93006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210994" y="2063375"/>
              <a:ext cx="88517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/>
                <a:t>nd</a:t>
              </a:r>
              <a:r>
                <a:rPr lang="en-US" sz="1200" dirty="0"/>
                <a:t> Group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896F77-F2BE-A9A1-0AB1-60DEE379A720}"/>
              </a:ext>
            </a:extLst>
          </p:cNvPr>
          <p:cNvSpPr/>
          <p:nvPr/>
        </p:nvSpPr>
        <p:spPr>
          <a:xfrm>
            <a:off x="9515946" y="2980330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1D750C-FAD9-6D32-7F27-94EFAC629B8A}"/>
              </a:ext>
            </a:extLst>
          </p:cNvPr>
          <p:cNvSpPr/>
          <p:nvPr/>
        </p:nvSpPr>
        <p:spPr>
          <a:xfrm>
            <a:off x="9515946" y="3658603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E485A8-2C34-DFAE-85EE-C68643321DAD}"/>
              </a:ext>
            </a:extLst>
          </p:cNvPr>
          <p:cNvSpPr/>
          <p:nvPr/>
        </p:nvSpPr>
        <p:spPr>
          <a:xfrm>
            <a:off x="9515946" y="3316716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31FC8E02-7423-188F-B301-32F933FD6A2A}"/>
              </a:ext>
            </a:extLst>
          </p:cNvPr>
          <p:cNvSpPr/>
          <p:nvPr/>
        </p:nvSpPr>
        <p:spPr>
          <a:xfrm>
            <a:off x="11253900" y="2924661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97035-B49B-9279-278C-8DC63035332E}"/>
              </a:ext>
            </a:extLst>
          </p:cNvPr>
          <p:cNvSpPr/>
          <p:nvPr/>
        </p:nvSpPr>
        <p:spPr>
          <a:xfrm>
            <a:off x="9512405" y="3980159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B5321B-549B-6052-12CA-79F67DE7FB76}"/>
              </a:ext>
            </a:extLst>
          </p:cNvPr>
          <p:cNvSpPr/>
          <p:nvPr/>
        </p:nvSpPr>
        <p:spPr>
          <a:xfrm>
            <a:off x="9512405" y="4658432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9DBEB0-0080-7A27-96AF-6EBC13EE96FC}"/>
              </a:ext>
            </a:extLst>
          </p:cNvPr>
          <p:cNvSpPr/>
          <p:nvPr/>
        </p:nvSpPr>
        <p:spPr>
          <a:xfrm>
            <a:off x="9512405" y="4316545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1F36A72-B3E7-A1A8-E930-81F5D2607E43}"/>
              </a:ext>
            </a:extLst>
          </p:cNvPr>
          <p:cNvSpPr/>
          <p:nvPr/>
        </p:nvSpPr>
        <p:spPr>
          <a:xfrm>
            <a:off x="11250359" y="3924490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03E70-3ABE-E0CD-3617-536C50194D6E}"/>
              </a:ext>
            </a:extLst>
          </p:cNvPr>
          <p:cNvSpPr txBox="1"/>
          <p:nvPr/>
        </p:nvSpPr>
        <p:spPr>
          <a:xfrm rot="5400000">
            <a:off x="11443611" y="3284420"/>
            <a:ext cx="8354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aseline="30000" dirty="0"/>
              <a:t>3rd</a:t>
            </a:r>
            <a:r>
              <a:rPr lang="en-US" sz="1200" dirty="0"/>
              <a:t>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EB61C4-D8EA-6CF9-E8D1-573510B916BC}"/>
              </a:ext>
            </a:extLst>
          </p:cNvPr>
          <p:cNvSpPr txBox="1"/>
          <p:nvPr/>
        </p:nvSpPr>
        <p:spPr>
          <a:xfrm rot="5400000">
            <a:off x="11428458" y="4315205"/>
            <a:ext cx="8643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baseline="30000" dirty="0"/>
              <a:t>th</a:t>
            </a:r>
            <a:r>
              <a:rPr lang="en-US" sz="1200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9970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2D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Stacked frequency domain data [2 x spectral lines]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Batch Normalization Layers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Pooling Layers</a:t>
            </a:r>
            <a:r>
              <a:rPr lang="en-US" dirty="0"/>
              <a:t>: Window [1 x 2], Stride [1 x 2]</a:t>
            </a:r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 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15948" y="290399"/>
            <a:ext cx="2545461" cy="6277202"/>
            <a:chOff x="1295774" y="110278"/>
            <a:chExt cx="2545461" cy="62772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110278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608135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81" y="1105992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 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81" y="160384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95780" y="2101707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80" y="2599564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9" y="2960261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9" y="332296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97C56B-A5C0-B233-1CF4-05CFDDD84FEA}"/>
                </a:ext>
              </a:extLst>
            </p:cNvPr>
            <p:cNvSpPr/>
            <p:nvPr/>
          </p:nvSpPr>
          <p:spPr>
            <a:xfrm>
              <a:off x="1295778" y="3681656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6F1DB4-EF87-4395-F64B-F63A559F5808}"/>
                </a:ext>
              </a:extLst>
            </p:cNvPr>
            <p:cNvSpPr/>
            <p:nvPr/>
          </p:nvSpPr>
          <p:spPr>
            <a:xfrm>
              <a:off x="1295778" y="4040346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5FB97F-D7D5-2CF0-BBED-18612D6E3E5E}"/>
                </a:ext>
              </a:extLst>
            </p:cNvPr>
            <p:cNvSpPr/>
            <p:nvPr/>
          </p:nvSpPr>
          <p:spPr>
            <a:xfrm>
              <a:off x="1295777" y="440104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367F0D-CE58-04B8-1A32-B707C7F27C30}"/>
                </a:ext>
              </a:extLst>
            </p:cNvPr>
            <p:cNvSpPr/>
            <p:nvPr/>
          </p:nvSpPr>
          <p:spPr>
            <a:xfrm>
              <a:off x="1295777" y="4763748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CE1F0B-1C72-D4FB-93AE-3994D4B9EA6A}"/>
                </a:ext>
              </a:extLst>
            </p:cNvPr>
            <p:cNvSpPr/>
            <p:nvPr/>
          </p:nvSpPr>
          <p:spPr>
            <a:xfrm>
              <a:off x="1295776" y="5122438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95775" y="5483134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95774" y="5976000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581546"/>
              <a:ext cx="389374" cy="196023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7269" y="2541782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BDB72B6-D58D-88FF-DB54-8A0ADA53D6CE}"/>
                </a:ext>
              </a:extLst>
            </p:cNvPr>
            <p:cNvSpPr/>
            <p:nvPr/>
          </p:nvSpPr>
          <p:spPr>
            <a:xfrm>
              <a:off x="3037269" y="3991980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084136" y="1376997"/>
              <a:ext cx="114486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038451" y="3084691"/>
              <a:ext cx="123623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Group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13D179-FAC5-DF3C-934E-E91ADF1AF01F}"/>
                </a:ext>
              </a:extLst>
            </p:cNvPr>
            <p:cNvSpPr txBox="1"/>
            <p:nvPr/>
          </p:nvSpPr>
          <p:spPr>
            <a:xfrm rot="5400000">
              <a:off x="3052076" y="4734492"/>
              <a:ext cx="1208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7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4141"/>
            <a:ext cx="6069144" cy="615950"/>
          </a:xfrm>
          <a:noFill/>
        </p:spPr>
        <p:txBody>
          <a:bodyPr/>
          <a:lstStyle/>
          <a:p>
            <a:pPr algn="ctr"/>
            <a:r>
              <a:rPr lang="en-US" dirty="0"/>
              <a:t>1D CNN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141"/>
            <a:ext cx="6095999" cy="615950"/>
          </a:xfrm>
          <a:noFill/>
        </p:spPr>
        <p:txBody>
          <a:bodyPr/>
          <a:lstStyle/>
          <a:p>
            <a:pPr algn="ctr"/>
            <a:r>
              <a:rPr lang="en-US" dirty="0"/>
              <a:t>2D CNN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755171"/>
            <a:ext cx="5656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(5 folds)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Accuracy: 95.15%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Standard deviation: 0.22%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Significant decrease in accuracy below 2 dB peak SNR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BE39B-C641-C871-9AD8-1DC339ED3AB9}"/>
              </a:ext>
            </a:extLst>
          </p:cNvPr>
          <p:cNvSpPr txBox="1"/>
          <p:nvPr/>
        </p:nvSpPr>
        <p:spPr>
          <a:xfrm>
            <a:off x="6315605" y="750091"/>
            <a:ext cx="587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(5 folds)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Accuracy: 97.51%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Standard deviation: 0.24%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Consistent accuracy across all peak SNR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21C04-9578-38C9-3A9E-4E63A9DF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" y="2193427"/>
            <a:ext cx="5364480" cy="4023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DD5B6-8AA9-6BAF-A4B6-29C77B8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2185880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00620"/>
            <a:ext cx="6069144" cy="615950"/>
          </a:xfrm>
        </p:spPr>
        <p:txBody>
          <a:bodyPr/>
          <a:lstStyle/>
          <a:p>
            <a:pPr algn="ctr"/>
            <a:r>
              <a:rPr lang="en-US" dirty="0"/>
              <a:t>1D CNN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0620"/>
            <a:ext cx="6095999" cy="615950"/>
          </a:xfrm>
        </p:spPr>
        <p:txBody>
          <a:bodyPr/>
          <a:lstStyle/>
          <a:p>
            <a:pPr algn="ctr"/>
            <a:r>
              <a:rPr lang="en-US" dirty="0"/>
              <a:t>2D CNN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21719"/>
            <a:ext cx="11362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Both networks have acceptable results, however 2D CNN has lower error rates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2D CNN has significantly higher accuracy for classes 3 through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1 having the lowest accuracy is expected as all other sources are functions of source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Error is only correlated with </a:t>
            </a:r>
            <a:r>
              <a:rPr lang="en-US" dirty="0">
                <a:solidFill>
                  <a:schemeClr val="accent6"/>
                </a:solidFill>
              </a:rPr>
              <a:t>overlapped source </a:t>
            </a:r>
            <a:r>
              <a:rPr lang="en-US" dirty="0">
                <a:solidFill>
                  <a:schemeClr val="tx2"/>
                </a:solidFill>
              </a:rPr>
              <a:t>and not </a:t>
            </a:r>
            <a:r>
              <a:rPr lang="en-US" dirty="0">
                <a:solidFill>
                  <a:schemeClr val="accent4"/>
                </a:solidFill>
              </a:rPr>
              <a:t>near sources </a:t>
            </a:r>
            <a:r>
              <a:rPr lang="en-US" dirty="0">
                <a:solidFill>
                  <a:schemeClr val="tx2"/>
                </a:solidFill>
              </a:rPr>
              <a:t>for 2D CNN results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9B7B95A-7BF4-29BD-8944-22E10F93E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6400" y="1557302"/>
            <a:ext cx="5486400" cy="41148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BD0FA-E9A9-B746-4095-1D2E17A6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557302"/>
            <a:ext cx="5486400" cy="4114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D52401-EEEE-F9D3-DF54-76B0F02058B6}"/>
              </a:ext>
            </a:extLst>
          </p:cNvPr>
          <p:cNvSpPr/>
          <p:nvPr/>
        </p:nvSpPr>
        <p:spPr>
          <a:xfrm>
            <a:off x="0" y="6260515"/>
            <a:ext cx="12191999" cy="1111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8D03D-3141-8C7E-997A-6321DB41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10" y="5672102"/>
            <a:ext cx="4107180" cy="998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9CE36-644C-29DD-01EB-2E52A88D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822" y="5689447"/>
            <a:ext cx="410718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CD2-6D00-9012-E98E-5B1BE89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2456-4D6C-53C3-54C7-D4408579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31392"/>
            <a:ext cx="10519791" cy="51852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Conclusions: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Successfully developed two CNNs for classification of signals with common variable dependent tones occurring at random harmonics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that the 2D CNN performed best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Theory: The 1D CNN did not learn a more optimal method compared to the FFT to classify tones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2D CNN also performed significantly better at low SNR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is correlated with pure tonal overlap</a:t>
            </a:r>
          </a:p>
          <a:p>
            <a:pPr>
              <a:lnSpc>
                <a:spcPct val="100000"/>
              </a:lnSpc>
            </a:pPr>
            <a:r>
              <a:rPr lang="en-US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learning to other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Confirm the assumptions that went into the synthetic data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For example, probability of harmonics is not uniform and varies significantly by mechanism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Is equal probability assumption valid for training?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on imbalanced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Not all sources occur with equal probability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84D-0728-4F38-FB8D-F8318B0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E5F-2B1E-9965-5564-C14C381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70600"/>
            <a:ext cx="11269660" cy="1141200"/>
          </a:xfrm>
        </p:spPr>
        <p:txBody>
          <a:bodyPr anchor="t"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dirty="0"/>
              <a:t>?</a:t>
            </a:r>
          </a:p>
        </p:txBody>
      </p:sp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44A6C34-C88A-E023-800D-C031935F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729" r="-2" b="470"/>
          <a:stretch/>
        </p:blipFill>
        <p:spPr>
          <a:xfrm>
            <a:off x="17917" y="1828800"/>
            <a:ext cx="12174083" cy="428275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5912-D6AA-43FB-CEBB-54D2D59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C4894-FB76-ECDF-5A32-185941BA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C9F4-D375-2A7A-B387-D6942BF8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Signal Model</a:t>
            </a:r>
          </a:p>
          <a:p>
            <a:r>
              <a:rPr lang="en-US" dirty="0"/>
              <a:t>Overview of Convolutional Neural Network (CNN) Architectures</a:t>
            </a:r>
          </a:p>
          <a:p>
            <a:r>
              <a:rPr lang="en-US" dirty="0"/>
              <a:t>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3CF6B-3645-4CDB-1460-99751B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of this project is to develop a machine learning (ML) algorithm to classify signals with common variable dependent tones </a:t>
            </a:r>
          </a:p>
          <a:p>
            <a:pPr lvl="1"/>
            <a:r>
              <a:rPr lang="en-US" dirty="0"/>
              <a:t>Secondary goal is to determine if time domain or frequency domain-based convolution neural networks (CNNs) are more efficient</a:t>
            </a:r>
          </a:p>
          <a:p>
            <a:r>
              <a:rPr lang="en-US" dirty="0"/>
              <a:t>The presence of large numbers of overlapping tones makes classification of source mechanisms difficult</a:t>
            </a:r>
          </a:p>
          <a:p>
            <a:pPr lvl="1"/>
            <a:r>
              <a:rPr lang="en-US" dirty="0"/>
              <a:t>Typically requires an experienced analyst and can not always be performed simultaneously with data collection</a:t>
            </a:r>
          </a:p>
          <a:p>
            <a:r>
              <a:rPr lang="en-US" dirty="0"/>
              <a:t>Examples of datasets with common variable dependent tones and harmonics include:</a:t>
            </a:r>
          </a:p>
          <a:p>
            <a:pPr lvl="1"/>
            <a:r>
              <a:rPr lang="en-US" dirty="0"/>
              <a:t>Strucutureborne vibration data from rotating machinery</a:t>
            </a:r>
          </a:p>
          <a:p>
            <a:pPr lvl="1"/>
            <a:r>
              <a:rPr lang="en-US" dirty="0"/>
              <a:t>Airborne noise data from drones</a:t>
            </a:r>
          </a:p>
          <a:p>
            <a:pPr lvl="1"/>
            <a:r>
              <a:rPr lang="en-US" dirty="0"/>
              <a:t>Underwater acoustic data from ships or mammals</a:t>
            </a:r>
          </a:p>
          <a:p>
            <a:r>
              <a:rPr lang="en-US" dirty="0"/>
              <a:t>The use of machine learning algorithms to classify frequency spectra has been a significant area of study</a:t>
            </a:r>
          </a:p>
          <a:p>
            <a:pPr lvl="1"/>
            <a:r>
              <a:rPr lang="en-US" dirty="0"/>
              <a:t>Machinery health faults (</a:t>
            </a:r>
            <a:r>
              <a:rPr lang="en-US" dirty="0" err="1"/>
              <a:t>Sourza</a:t>
            </a:r>
            <a:r>
              <a:rPr lang="en-US" dirty="0"/>
              <a:t> et. al. 2021)</a:t>
            </a:r>
          </a:p>
          <a:p>
            <a:pPr lvl="1"/>
            <a:r>
              <a:rPr lang="en-US" dirty="0"/>
              <a:t>Detection of drones (Taha &amp; </a:t>
            </a:r>
            <a:r>
              <a:rPr lang="en-US" dirty="0" err="1"/>
              <a:t>Shoufan</a:t>
            </a:r>
            <a:r>
              <a:rPr lang="en-US" dirty="0"/>
              <a:t> 2019)</a:t>
            </a:r>
          </a:p>
          <a:p>
            <a:r>
              <a:rPr lang="en-US" dirty="0"/>
              <a:t>This specific project uses structureborne vibration data from rotating machinery</a:t>
            </a:r>
          </a:p>
          <a:p>
            <a:pPr lvl="1"/>
            <a:r>
              <a:rPr lang="en-US" dirty="0"/>
              <a:t>All source mechanisms are functions of shaft 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C5F-F1DA-9890-AD5C-D6C01EC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C5B3-72E9-1949-14CC-879D42C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69FA-56C8-E055-BF47-3C6F0C6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9" y="1704415"/>
            <a:ext cx="710946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/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𝑠h𝑎𝑓𝑡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𝑟𝑝𝑚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𝐸𝑀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𝑅𝑃𝑀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𝐹𝑇𝐹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𝑟𝑝𝑠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𝐵𝑃𝐹𝐼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𝐵𝑃𝐹𝑂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𝐵𝑆𝐹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𝑃𝑑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𝐵𝑑</m:t>
                                      </m:r>
                                    </m:num>
                                    <m:den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/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𝐵𝑃𝐹𝑂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outer ring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𝐵𝑆𝐹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spin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𝑁𝑏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number of balls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pitch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contact angle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blipFill>
                <a:blip r:embed="rId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/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minute 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second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number of poles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𝐹𝑇𝐹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fundamental train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𝐵𝑃𝐹𝐼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inner 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blipFill>
                <a:blip r:embed="rId5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/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=2400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𝑑𝑒𝑔𝑟𝑒𝑒𝑠</m:t>
                      </m:r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/>
          <a:lstStyle/>
          <a:p>
            <a:r>
              <a:rPr lang="en-US" dirty="0"/>
              <a:t>Signal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Utilizing synthetic data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No need to perform data collection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Tones can be generated in the time domain as a sum of sine waves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For each </a:t>
                </a:r>
                <a:r>
                  <a:rPr lang="en-US" dirty="0"/>
                  <a:t>source (7 sources + no source case)</a:t>
                </a:r>
              </a:p>
              <a:p>
                <a:pPr lvl="1"/>
                <a:r>
                  <a:rPr lang="en-US" dirty="0"/>
                  <a:t>Determine number of harmonics present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</a:t>
                </a:r>
              </a:p>
              <a:p>
                <a:pPr lvl="2"/>
                <a:r>
                  <a:rPr lang="en-US" dirty="0"/>
                  <a:t>e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.g. 4</a:t>
                </a:r>
              </a:p>
              <a:p>
                <a:pPr lvl="1"/>
                <a:r>
                  <a:rPr lang="en-US" dirty="0"/>
                  <a:t>Determine order of harmonics present by sampling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without replacement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for the total number of harmonics present</a:t>
                </a:r>
              </a:p>
              <a:p>
                <a:pPr lvl="2"/>
                <a:r>
                  <a:rPr lang="en-US" dirty="0"/>
                  <a:t>e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.g. [1, 8, 4, 3]</a:t>
                </a:r>
              </a:p>
              <a:p>
                <a:pPr lvl="1"/>
                <a:r>
                  <a:rPr lang="en-US" dirty="0"/>
                  <a:t>Signal to noise ratio (SNR) of each harmonic was then set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~[−10,10]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harmonic present</a:t>
                </a:r>
              </a:p>
              <a:p>
                <a:pPr lvl="2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e.g. [-10, 0, 6, 2]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All present tones (for a data sample) are then summed with white gaussian noise (WGN) to make the data sample</a:t>
                </a:r>
              </a:p>
              <a:p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  <a:blipFill>
                <a:blip r:embed="rId2"/>
                <a:stretch>
                  <a:fillRect l="-1623" t="-2421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/>
          <a:lstStyle/>
          <a:p>
            <a:fld id="{013D496E-9059-4FC5-9DE7-98A6D72549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training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number of harmonics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10,000 data samples are made for each source </a:t>
                </a:r>
                <a:r>
                  <a:rPr lang="en-US" dirty="0"/>
                  <a:t>(8,000 for training and validation)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Time domain signal is saved out for direct use in 1D CNN</a:t>
                </a:r>
              </a:p>
              <a:p>
                <a:pPr lvl="1"/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=8192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Time record is 1 second</a:t>
                </a:r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9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4D85-5253-BF78-52E8-A37581A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of time domain data is then calculated </a:t>
            </a:r>
          </a:p>
          <a:p>
            <a:pPr lvl="1"/>
            <a:r>
              <a:rPr lang="en-US" dirty="0"/>
              <a:t>No averaging is conducted for FFT </a:t>
            </a:r>
          </a:p>
          <a:p>
            <a:pPr lvl="1"/>
            <a:r>
              <a:rPr lang="en-US" dirty="0"/>
              <a:t>Frequency resolution of 1 Hz</a:t>
            </a:r>
          </a:p>
          <a:p>
            <a:r>
              <a:rPr lang="en-US" dirty="0">
                <a:solidFill>
                  <a:schemeClr val="tx2">
                    <a:alpha val="77000"/>
                  </a:schemeClr>
                </a:solidFill>
              </a:rPr>
              <a:t>Frequency domain data is used as input to 2D CNN</a:t>
            </a:r>
          </a:p>
          <a:p>
            <a:r>
              <a:rPr lang="en-US" dirty="0"/>
              <a:t>Frequency domain data is complex</a:t>
            </a:r>
          </a:p>
          <a:p>
            <a:pPr lvl="1"/>
            <a:r>
              <a:rPr lang="en-US" dirty="0"/>
              <a:t>Cannot be converted to a grayscale image for input into the CNN</a:t>
            </a:r>
          </a:p>
          <a:p>
            <a:r>
              <a:rPr lang="en-US" dirty="0"/>
              <a:t>Solution is to stack the real and imaginary components before conversion to gray scale images</a:t>
            </a:r>
            <a:endParaRPr lang="en-US" dirty="0">
              <a:solidFill>
                <a:schemeClr val="tx2">
                  <a:alpha val="77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F93DAB-4ABB-54F4-6082-4918B434E9D4}"/>
              </a:ext>
            </a:extLst>
          </p:cNvPr>
          <p:cNvSpPr/>
          <p:nvPr/>
        </p:nvSpPr>
        <p:spPr>
          <a:xfrm>
            <a:off x="4871224" y="5332793"/>
            <a:ext cx="2185456" cy="100324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6666B7-B89E-C82C-027D-F6E3110DB373}"/>
              </a:ext>
            </a:extLst>
          </p:cNvPr>
          <p:cNvGrpSpPr/>
          <p:nvPr/>
        </p:nvGrpSpPr>
        <p:grpSpPr>
          <a:xfrm>
            <a:off x="2528033" y="5331273"/>
            <a:ext cx="1958340" cy="623905"/>
            <a:chOff x="3055571" y="4535041"/>
            <a:chExt cx="1958340" cy="623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DECF1-8C3E-8D19-1C66-E65B54574736}"/>
                </a:ext>
              </a:extLst>
            </p:cNvPr>
            <p:cNvSpPr txBox="1"/>
            <p:nvPr/>
          </p:nvSpPr>
          <p:spPr>
            <a:xfrm>
              <a:off x="3213041" y="4535041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Spectral lines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E677CA-668F-BCDC-FE94-E84F5586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39"/>
            <a:stretch/>
          </p:blipFill>
          <p:spPr>
            <a:xfrm>
              <a:off x="3055571" y="4904373"/>
              <a:ext cx="1958340" cy="254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F3B95-3108-9E84-1DB5-6FCE81B979C5}"/>
              </a:ext>
            </a:extLst>
          </p:cNvPr>
          <p:cNvGrpSpPr/>
          <p:nvPr/>
        </p:nvGrpSpPr>
        <p:grpSpPr>
          <a:xfrm>
            <a:off x="7292623" y="5209476"/>
            <a:ext cx="3067605" cy="904323"/>
            <a:chOff x="7629242" y="4155681"/>
            <a:chExt cx="3067605" cy="904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6C297-A927-F189-8A41-BA1B9B7D5F47}"/>
                </a:ext>
              </a:extLst>
            </p:cNvPr>
            <p:cNvGrpSpPr/>
            <p:nvPr/>
          </p:nvGrpSpPr>
          <p:grpSpPr>
            <a:xfrm>
              <a:off x="7778531" y="4155681"/>
              <a:ext cx="2918316" cy="904323"/>
              <a:chOff x="9573319" y="1906468"/>
              <a:chExt cx="2918316" cy="9043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E47F3-D837-E482-663C-7D7E17B44EAD}"/>
                  </a:ext>
                </a:extLst>
              </p:cNvPr>
              <p:cNvSpPr txBox="1"/>
              <p:nvPr/>
            </p:nvSpPr>
            <p:spPr>
              <a:xfrm>
                <a:off x="9573319" y="1906468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Spectral 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4B3E4D-82DC-079B-ADDD-E600D8977A1B}"/>
                </a:ext>
              </a:extLst>
            </p:cNvPr>
            <p:cNvGrpSpPr/>
            <p:nvPr/>
          </p:nvGrpSpPr>
          <p:grpSpPr>
            <a:xfrm>
              <a:off x="7629242" y="4535041"/>
              <a:ext cx="1958340" cy="476204"/>
              <a:chOff x="7629242" y="4535041"/>
              <a:chExt cx="1958340" cy="47620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2FEFE4-D93D-11E1-1E83-F0F55B2A8E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6986"/>
              <a:stretch/>
            </p:blipFill>
            <p:spPr>
              <a:xfrm>
                <a:off x="7629242" y="4535041"/>
                <a:ext cx="1958340" cy="2429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2EEB27F-0BA3-191B-6A99-661ED43D1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953" b="37033"/>
              <a:stretch/>
            </p:blipFill>
            <p:spPr>
              <a:xfrm>
                <a:off x="7629242" y="4768295"/>
                <a:ext cx="1958340" cy="242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5952745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_Intro_to_ML_and_Tensorflow" id="{2E60F2CB-59F0-6E49-A27D-D68676E47932}" vid="{5533D834-F0FA-8842-B25D-F4CC04260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Research_Template</Template>
  <TotalTime>24313</TotalTime>
  <Words>1087</Words>
  <Application>Microsoft Office PowerPoint</Application>
  <PresentationFormat>Widescreen</PresentationFormat>
  <Paragraphs>184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Neue Haas Grotesk Text Pro</vt:lpstr>
      <vt:lpstr>Wingdings 2</vt:lpstr>
      <vt:lpstr>LinesVTI</vt:lpstr>
      <vt:lpstr>Classification of Signals with Common Variable Dependent Tones Occurring at Random Harmonics Using Machine Learning</vt:lpstr>
      <vt:lpstr>Outline</vt:lpstr>
      <vt:lpstr>Motivation</vt:lpstr>
      <vt:lpstr>Motivation</vt:lpstr>
      <vt:lpstr>Motivation</vt:lpstr>
      <vt:lpstr>Signal Model</vt:lpstr>
      <vt:lpstr>Signal Model</vt:lpstr>
      <vt:lpstr>Signal Model (Cont.)</vt:lpstr>
      <vt:lpstr>Signal Model (Cont.)</vt:lpstr>
      <vt:lpstr>1D Convolutional Neural Network Overview</vt:lpstr>
      <vt:lpstr>1D Convolutional Neural Network Overview</vt:lpstr>
      <vt:lpstr>2D Convolutional Neural Network Overview</vt:lpstr>
      <vt:lpstr>2D Convolutional Neural Network Overview</vt:lpstr>
      <vt:lpstr>Results</vt:lpstr>
      <vt:lpstr>PowerPoint Presentation</vt:lpstr>
      <vt:lpstr>PowerPoint Presentation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Bell</dc:creator>
  <cp:lastModifiedBy>Christopher Bell</cp:lastModifiedBy>
  <cp:revision>35</cp:revision>
  <dcterms:created xsi:type="dcterms:W3CDTF">2022-11-21T12:43:02Z</dcterms:created>
  <dcterms:modified xsi:type="dcterms:W3CDTF">2023-12-10T00:16:34Z</dcterms:modified>
</cp:coreProperties>
</file>