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69" r:id="rId2"/>
    <p:sldId id="339" r:id="rId3"/>
    <p:sldId id="344" r:id="rId4"/>
    <p:sldId id="371" r:id="rId5"/>
    <p:sldId id="382" r:id="rId6"/>
    <p:sldId id="372" r:id="rId7"/>
    <p:sldId id="373" r:id="rId8"/>
    <p:sldId id="383" r:id="rId9"/>
    <p:sldId id="384" r:id="rId10"/>
    <p:sldId id="374" r:id="rId11"/>
    <p:sldId id="375" r:id="rId12"/>
    <p:sldId id="376" r:id="rId13"/>
    <p:sldId id="380" r:id="rId14"/>
    <p:sldId id="378" r:id="rId15"/>
    <p:sldId id="379" r:id="rId16"/>
    <p:sldId id="386" r:id="rId17"/>
    <p:sldId id="266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98E0A7E-A233-B0A3-E342-A7E8EE6A2B25}" name="Christopher Bell" initials="CB" userId="Christopher Bell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FF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4" autoAdjust="0"/>
    <p:restoredTop sz="80915" autoAdjust="0"/>
  </p:normalViewPr>
  <p:slideViewPr>
    <p:cSldViewPr snapToGrid="0">
      <p:cViewPr varScale="1">
        <p:scale>
          <a:sx n="75" d="100"/>
          <a:sy n="75" d="100"/>
        </p:scale>
        <p:origin x="1193" y="38"/>
      </p:cViewPr>
      <p:guideLst/>
    </p:cSldViewPr>
  </p:slideViewPr>
  <p:notesTextViewPr>
    <p:cViewPr>
      <p:scale>
        <a:sx n="99" d="100"/>
        <a:sy n="99" d="100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8652A3-0800-000C-9204-B7A5F8F4D9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9CB2C-4ED8-BFD4-FDF2-342FBB4935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0BEAE-160E-4B13-AB9A-070617351B2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C4621-5944-F459-10C7-073C1BD184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92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BE8EE-E1F0-4C54-B5FB-A1536BDFFAE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8AFBF-E81A-4245-AE78-B5278836B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8AFBF-E81A-4245-AE78-B5278836B4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04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8AFBF-E81A-4245-AE78-B5278836B4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2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696C-4B86-4CA0-A733-55338D7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0040"/>
            <a:ext cx="10406063" cy="1263423"/>
          </a:xfrm>
        </p:spPr>
        <p:txBody>
          <a:bodyPr wrap="square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6243987-D9E3-40C9-94D4-B3CCFE71A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9BC8F13F-5072-BC4F-865C-EC3B1C2735E4}" type="datetime1">
              <a:rPr lang="en-US" smtClean="0"/>
              <a:t>12/1/2023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BF37532-63DB-40A9-90C9-9B3BB694D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26C1-D742-4B12-B5E3-153A24D0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1743740"/>
            <a:ext cx="10406063" cy="4672935"/>
          </a:xfrm>
        </p:spPr>
        <p:txBody>
          <a:bodyPr lIns="0" tIns="0" rIns="0" bIns="0">
            <a:noAutofit/>
          </a:bodyPr>
          <a:lstStyle>
            <a:lvl1pPr marL="360000" indent="-360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2">
                    <a:alpha val="77000"/>
                  </a:schemeClr>
                </a:solidFill>
              </a:defRPr>
            </a:lvl1pPr>
            <a:lvl2pPr marL="720000" indent="-360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2">
                    <a:alpha val="77000"/>
                  </a:schemeClr>
                </a:solidFill>
              </a:defRPr>
            </a:lvl2pPr>
            <a:lvl3pPr marL="1080000" indent="-288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2">
                    <a:alpha val="77000"/>
                  </a:schemeClr>
                </a:solidFill>
              </a:defRPr>
            </a:lvl3pPr>
            <a:lvl4pPr marL="1440000" indent="-288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2">
                    <a:alpha val="77000"/>
                  </a:schemeClr>
                </a:solidFill>
              </a:defRPr>
            </a:lvl4pPr>
            <a:lvl5pPr marL="1800000" indent="-288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2">
                    <a:alpha val="77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386491-6F13-4235-A32F-9F6D67F13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00000" y="10886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61C277F-5397-5861-FA16-7590BDE2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93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2" pos="7401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 pos="4042">
          <p15:clr>
            <a:srgbClr val="F26B43"/>
          </p15:clr>
        </p15:guide>
        <p15:guide id="16" orient="horz" pos="1003">
          <p15:clr>
            <a:srgbClr val="5ACBF0"/>
          </p15:clr>
        </p15:guide>
        <p15:guide id="17" orient="horz" pos="1298">
          <p15:clr>
            <a:srgbClr val="5ACBF0"/>
          </p15:clr>
        </p15:guide>
        <p15:guide id="18" orient="horz" pos="2024">
          <p15:clr>
            <a:srgbClr val="5ACBF0"/>
          </p15:clr>
        </p15:guide>
        <p15:guide id="19" orient="horz" pos="2296">
          <p15:clr>
            <a:srgbClr val="5ACBF0"/>
          </p15:clr>
        </p15:guide>
        <p15:guide id="20" orient="horz" pos="3022">
          <p15:clr>
            <a:srgbClr val="5ACBF0"/>
          </p15:clr>
        </p15:guide>
        <p15:guide id="21" orient="horz" pos="3317">
          <p15:clr>
            <a:srgbClr val="5ACBF0"/>
          </p15:clr>
        </p15:guide>
        <p15:guide id="22" pos="846">
          <p15:clr>
            <a:srgbClr val="F26B43"/>
          </p15:clr>
        </p15:guide>
        <p15:guide id="23" pos="1708">
          <p15:clr>
            <a:srgbClr val="5ACBF0"/>
          </p15:clr>
        </p15:guide>
        <p15:guide id="24" pos="2003">
          <p15:clr>
            <a:srgbClr val="5ACBF0"/>
          </p15:clr>
        </p15:guide>
        <p15:guide id="25" pos="2842">
          <p15:clr>
            <a:srgbClr val="5ACBF0"/>
          </p15:clr>
        </p15:guide>
        <p15:guide id="26" pos="3137">
          <p15:clr>
            <a:srgbClr val="5ACBF0"/>
          </p15:clr>
        </p15:guide>
        <p15:guide id="28" pos="3976">
          <p15:clr>
            <a:srgbClr val="5ACBF0"/>
          </p15:clr>
        </p15:guide>
        <p15:guide id="29" pos="5110">
          <p15:clr>
            <a:srgbClr val="5ACBF0"/>
          </p15:clr>
        </p15:guide>
        <p15:guide id="30" pos="5405">
          <p15:clr>
            <a:srgbClr val="5ACBF0"/>
          </p15:clr>
        </p15:guide>
        <p15:guide id="31" pos="6267">
          <p15:clr>
            <a:srgbClr val="5ACBF0"/>
          </p15:clr>
        </p15:guide>
        <p15:guide id="32" pos="6539">
          <p15:clr>
            <a:srgbClr val="5ACBF0"/>
          </p15:clr>
        </p15:guide>
        <p15:guide id="33" pos="574">
          <p15:clr>
            <a:srgbClr val="F26B43"/>
          </p15:clr>
        </p15:guide>
        <p15:guide id="34" pos="427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2CE8B43-937C-498E-7924-A9D8CC76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0"/>
            <a:ext cx="11269660" cy="1141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589BD75-7017-5AF6-E61D-2005AAE0C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7917" y="1141200"/>
            <a:ext cx="12174083" cy="497035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B3B4963-3DEF-40E3-C1D4-3A30A6B9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738E3B-FCC1-E489-65DF-292614617A0D}"/>
              </a:ext>
            </a:extLst>
          </p:cNvPr>
          <p:cNvCxnSpPr>
            <a:cxnSpLocks/>
          </p:cNvCxnSpPr>
          <p:nvPr userDrawn="1"/>
        </p:nvCxnSpPr>
        <p:spPr>
          <a:xfrm>
            <a:off x="0" y="6340838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92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696C-4B86-4CA0-A733-55338D7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0040"/>
            <a:ext cx="10406063" cy="820271"/>
          </a:xfrm>
        </p:spPr>
        <p:txBody>
          <a:bodyPr wrap="square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6243987-D9E3-40C9-94D4-B3CCFE71A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53E1DC51-1B7A-A944-9C6B-274EADB1BE41}" type="datetime1">
              <a:rPr lang="en-US" smtClean="0"/>
              <a:t>12/1/2023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BF37532-63DB-40A9-90C9-9B3BB694D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26C1-D742-4B12-B5E3-153A24D0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333" y="1140311"/>
            <a:ext cx="10515600" cy="5036652"/>
          </a:xfrm>
        </p:spPr>
        <p:txBody>
          <a:bodyPr lIns="0" tIns="0" rIns="0" bIns="0">
            <a:noAutofit/>
          </a:bodyPr>
          <a:lstStyle>
            <a:lvl1pPr marL="360000" indent="-360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2">
                    <a:alpha val="77000"/>
                  </a:schemeClr>
                </a:solidFill>
              </a:defRPr>
            </a:lvl1pPr>
            <a:lvl2pPr marL="720000" indent="-360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2">
                    <a:alpha val="77000"/>
                  </a:schemeClr>
                </a:solidFill>
              </a:defRPr>
            </a:lvl2pPr>
            <a:lvl3pPr marL="1080000" indent="-288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2">
                    <a:alpha val="77000"/>
                  </a:schemeClr>
                </a:solidFill>
              </a:defRPr>
            </a:lvl3pPr>
            <a:lvl4pPr marL="1440000" indent="-288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2">
                    <a:alpha val="77000"/>
                  </a:schemeClr>
                </a:solidFill>
              </a:defRPr>
            </a:lvl4pPr>
            <a:lvl5pPr marL="1800000" indent="-288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2">
                    <a:alpha val="77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386491-6F13-4235-A32F-9F6D67F13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8F5650-1B9A-9D08-7002-9C273F99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429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2" pos="7401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 pos="4042">
          <p15:clr>
            <a:srgbClr val="F26B43"/>
          </p15:clr>
        </p15:guide>
        <p15:guide id="16" orient="horz" pos="1003">
          <p15:clr>
            <a:srgbClr val="5ACBF0"/>
          </p15:clr>
        </p15:guide>
        <p15:guide id="17" orient="horz" pos="1298">
          <p15:clr>
            <a:srgbClr val="5ACBF0"/>
          </p15:clr>
        </p15:guide>
        <p15:guide id="18" orient="horz" pos="2024">
          <p15:clr>
            <a:srgbClr val="5ACBF0"/>
          </p15:clr>
        </p15:guide>
        <p15:guide id="19" orient="horz" pos="2296">
          <p15:clr>
            <a:srgbClr val="5ACBF0"/>
          </p15:clr>
        </p15:guide>
        <p15:guide id="20" orient="horz" pos="3022">
          <p15:clr>
            <a:srgbClr val="5ACBF0"/>
          </p15:clr>
        </p15:guide>
        <p15:guide id="21" orient="horz" pos="3317">
          <p15:clr>
            <a:srgbClr val="5ACBF0"/>
          </p15:clr>
        </p15:guide>
        <p15:guide id="22" pos="846">
          <p15:clr>
            <a:srgbClr val="F26B43"/>
          </p15:clr>
        </p15:guide>
        <p15:guide id="23" pos="1708">
          <p15:clr>
            <a:srgbClr val="5ACBF0"/>
          </p15:clr>
        </p15:guide>
        <p15:guide id="24" pos="2003">
          <p15:clr>
            <a:srgbClr val="5ACBF0"/>
          </p15:clr>
        </p15:guide>
        <p15:guide id="25" pos="2842">
          <p15:clr>
            <a:srgbClr val="5ACBF0"/>
          </p15:clr>
        </p15:guide>
        <p15:guide id="26" pos="3137">
          <p15:clr>
            <a:srgbClr val="5ACBF0"/>
          </p15:clr>
        </p15:guide>
        <p15:guide id="28" pos="3976">
          <p15:clr>
            <a:srgbClr val="5ACBF0"/>
          </p15:clr>
        </p15:guide>
        <p15:guide id="29" pos="5110">
          <p15:clr>
            <a:srgbClr val="5ACBF0"/>
          </p15:clr>
        </p15:guide>
        <p15:guide id="30" pos="5405">
          <p15:clr>
            <a:srgbClr val="5ACBF0"/>
          </p15:clr>
        </p15:guide>
        <p15:guide id="31" pos="6267">
          <p15:clr>
            <a:srgbClr val="5ACBF0"/>
          </p15:clr>
        </p15:guide>
        <p15:guide id="32" pos="6539">
          <p15:clr>
            <a:srgbClr val="5ACBF0"/>
          </p15:clr>
        </p15:guide>
        <p15:guide id="33" pos="574">
          <p15:clr>
            <a:srgbClr val="F26B43"/>
          </p15:clr>
        </p15:guide>
        <p15:guide id="34" pos="427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82FF-2A32-49DE-8CD8-110B8656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9" y="320040"/>
            <a:ext cx="11269775" cy="1363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169D-3731-4C94-88AE-B0A6F9E0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97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spc="200" baseline="0">
                <a:solidFill>
                  <a:schemeClr val="accent1">
                    <a:alpha val="77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F9D0F-6C05-441B-9D94-466C7959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797" y="2505075"/>
            <a:ext cx="5437187" cy="3011476"/>
          </a:xfrm>
        </p:spPr>
        <p:txBody>
          <a:bodyPr/>
          <a:lstStyle>
            <a:lvl1pPr marL="283464" indent="-283464">
              <a:buSzPct val="125000"/>
              <a:buFont typeface="Arial" panose="020B0604020202020204" pitchFamily="34" charset="0"/>
              <a:buChar char="•"/>
              <a:defRPr/>
            </a:lvl1pPr>
            <a:lvl2pPr marL="283464" indent="-283464">
              <a:buSzPct val="125000"/>
              <a:buFont typeface="Arial" panose="020B0604020202020204" pitchFamily="34" charset="0"/>
              <a:buChar char="•"/>
              <a:defRPr/>
            </a:lvl2pPr>
            <a:lvl3pPr marL="283464" indent="-283464">
              <a:buSzPct val="125000"/>
              <a:buFont typeface="Arial" panose="020B0604020202020204" pitchFamily="34" charset="0"/>
              <a:buChar char="•"/>
              <a:defRPr/>
            </a:lvl3pPr>
            <a:lvl4pPr marL="283464" indent="-283464">
              <a:buSzPct val="125000"/>
              <a:buFont typeface="Arial" panose="020B0604020202020204" pitchFamily="34" charset="0"/>
              <a:buChar char="•"/>
              <a:defRPr/>
            </a:lvl4pPr>
            <a:lvl5pPr marL="283464" indent="-283464">
              <a:buSzPct val="125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90129-65EC-4BFC-B51F-3F2174644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1786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spc="200" baseline="0">
                <a:solidFill>
                  <a:schemeClr val="accent1">
                    <a:alpha val="77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AAB39-390C-4C6E-90BC-E2A254865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1786" y="2505075"/>
            <a:ext cx="5437187" cy="3011476"/>
          </a:xfrm>
        </p:spPr>
        <p:txBody>
          <a:bodyPr/>
          <a:lstStyle>
            <a:lvl1pPr marL="283464" indent="-283464">
              <a:buSzPct val="125000"/>
              <a:buFont typeface="Arial" panose="020B0604020202020204" pitchFamily="34" charset="0"/>
              <a:buChar char="•"/>
              <a:defRPr/>
            </a:lvl1pPr>
            <a:lvl2pPr marL="283464" indent="-283464">
              <a:buSzPct val="125000"/>
              <a:buFont typeface="Arial" panose="020B0604020202020204" pitchFamily="34" charset="0"/>
              <a:buChar char="•"/>
              <a:defRPr/>
            </a:lvl2pPr>
            <a:lvl3pPr marL="283464" indent="-283464">
              <a:buSzPct val="125000"/>
              <a:buFont typeface="Arial" panose="020B0604020202020204" pitchFamily="34" charset="0"/>
              <a:buChar char="•"/>
              <a:defRPr/>
            </a:lvl3pPr>
            <a:lvl4pPr marL="283464" indent="-283464">
              <a:buSzPct val="125000"/>
              <a:buFont typeface="Arial" panose="020B0604020202020204" pitchFamily="34" charset="0"/>
              <a:buChar char="•"/>
              <a:defRPr/>
            </a:lvl4pPr>
            <a:lvl5pPr marL="283464" indent="-283464">
              <a:buSzPct val="125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3E94383-11E6-486C-8325-BE8B447A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6371659"/>
            <a:ext cx="3457574" cy="4863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1B64A7-DE03-2046-B594-D8BA697AD366}" type="datetime1">
              <a:rPr lang="en-US" smtClean="0"/>
              <a:t>12/1/2023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F62069A-7C14-42BA-A1F2-AE00A6BC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6371659"/>
            <a:ext cx="5400675" cy="4863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0E56EE-505D-4420-971C-982EA4EF0564}"/>
              </a:ext>
            </a:extLst>
          </p:cNvPr>
          <p:cNvCxnSpPr>
            <a:cxnSpLocks/>
          </p:cNvCxnSpPr>
          <p:nvPr/>
        </p:nvCxnSpPr>
        <p:spPr>
          <a:xfrm>
            <a:off x="0" y="6340838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A02FFF2-554C-4459-9BBD-7D0ADE8D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01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82FF-2A32-49DE-8CD8-110B8656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9" y="320040"/>
            <a:ext cx="11269775" cy="1363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169D-3731-4C94-88AE-B0A6F9E0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97" y="1790700"/>
            <a:ext cx="3429000" cy="61595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spc="200" baseline="0">
                <a:solidFill>
                  <a:schemeClr val="accent1">
                    <a:alpha val="77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F9D0F-6C05-441B-9D94-466C7959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797" y="2505075"/>
            <a:ext cx="3429000" cy="3011476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1pPr>
            <a:lvl2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2pPr>
            <a:lvl3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3pPr>
            <a:lvl4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4pPr>
            <a:lvl5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90129-65EC-4BFC-B51F-3F2174644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1229" y="1782751"/>
            <a:ext cx="3429000" cy="61595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spc="200" baseline="0">
                <a:solidFill>
                  <a:schemeClr val="accent1">
                    <a:alpha val="77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AAB39-390C-4C6E-90BC-E2A254865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1229" y="2497126"/>
            <a:ext cx="3429000" cy="3011476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1pPr>
            <a:lvl2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2pPr>
            <a:lvl3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3pPr>
            <a:lvl4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4pPr>
            <a:lvl5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9AC7104-83A4-4778-B422-65C3293809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59661" y="1792224"/>
            <a:ext cx="3429000" cy="61595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spc="200" baseline="0">
                <a:solidFill>
                  <a:schemeClr val="accent1">
                    <a:alpha val="77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3D9010FA-B494-44F4-87EE-F9AA5226267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59661" y="2505456"/>
            <a:ext cx="3429000" cy="3011476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1pPr>
            <a:lvl2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2pPr>
            <a:lvl3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3pPr>
            <a:lvl4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4pPr>
            <a:lvl5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3E94383-11E6-486C-8325-BE8B447A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6370135"/>
            <a:ext cx="3457574" cy="4878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68C66A-A5CF-6E4B-8D6E-304EE31F1223}" type="datetime1">
              <a:rPr lang="en-US" smtClean="0"/>
              <a:t>12/1/2023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F62069A-7C14-42BA-A1F2-AE00A6BC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6370135"/>
            <a:ext cx="5400675" cy="487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D60DBA-1CA1-E6DC-390F-16A2ECA23558}"/>
              </a:ext>
            </a:extLst>
          </p:cNvPr>
          <p:cNvCxnSpPr>
            <a:cxnSpLocks/>
          </p:cNvCxnSpPr>
          <p:nvPr userDrawn="1"/>
        </p:nvCxnSpPr>
        <p:spPr>
          <a:xfrm>
            <a:off x="0" y="637166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A0F3941-A9DA-9209-24DC-1E43C5E4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5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3CD3-52EB-4792-A9D9-987CD0351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441324"/>
            <a:ext cx="11306175" cy="2485349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7AA7E-2193-4D1B-A896-BA7E3064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070799"/>
            <a:ext cx="11306175" cy="244575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4000"/>
              </a:lnSpc>
              <a:buNone/>
              <a:defRPr sz="4600">
                <a:solidFill>
                  <a:schemeClr val="tx2">
                    <a:alpha val="56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14B1-115B-40A3-9D71-3DE33E9D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6371661"/>
            <a:ext cx="3457574" cy="486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fld id="{CFA0F1A2-C743-DF4B-B1B2-43B12730EFA7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9B78-0E13-48BD-A3A2-B7E3C609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6371659"/>
            <a:ext cx="5400675" cy="4863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4AC002-7F46-0B5E-6CB8-9EAAA8E821A7}"/>
              </a:ext>
            </a:extLst>
          </p:cNvPr>
          <p:cNvCxnSpPr>
            <a:cxnSpLocks/>
          </p:cNvCxnSpPr>
          <p:nvPr userDrawn="1"/>
        </p:nvCxnSpPr>
        <p:spPr>
          <a:xfrm>
            <a:off x="0" y="637166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233A79-7280-F7BD-4828-806E57E6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30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6">
          <p15:clr>
            <a:srgbClr val="5ACBF0"/>
          </p15:clr>
        </p15:guide>
        <p15:guide id="2" pos="3840">
          <p15:clr>
            <a:srgbClr val="F26B43"/>
          </p15:clr>
        </p15:guide>
        <p15:guide id="3" pos="279">
          <p15:clr>
            <a:srgbClr val="F26B43"/>
          </p15:clr>
        </p15:guide>
        <p15:guide id="4" pos="7401">
          <p15:clr>
            <a:srgbClr val="F26B43"/>
          </p15:clr>
        </p15:guide>
        <p15:guide id="5" pos="1232">
          <p15:clr>
            <a:srgbClr val="5ACBF0"/>
          </p15:clr>
        </p15:guide>
        <p15:guide id="6" pos="1504">
          <p15:clr>
            <a:srgbClr val="5ACBF0"/>
          </p15:clr>
        </p15:guide>
        <p15:guide id="7" pos="2457">
          <p15:clr>
            <a:srgbClr val="5ACBF0"/>
          </p15:clr>
        </p15:guide>
        <p15:guide id="8" pos="2751">
          <p15:clr>
            <a:srgbClr val="5ACBF0"/>
          </p15:clr>
        </p15:guide>
        <p15:guide id="9" pos="3704">
          <p15:clr>
            <a:srgbClr val="5ACBF0"/>
          </p15:clr>
        </p15:guide>
        <p15:guide id="10" pos="3976">
          <p15:clr>
            <a:srgbClr val="5ACBF0"/>
          </p15:clr>
        </p15:guide>
        <p15:guide id="11" pos="4929">
          <p15:clr>
            <a:srgbClr val="5ACBF0"/>
          </p15:clr>
        </p15:guide>
        <p15:guide id="12" pos="5223">
          <p15:clr>
            <a:srgbClr val="5ACBF0"/>
          </p15:clr>
        </p15:guide>
        <p15:guide id="13" pos="6153">
          <p15:clr>
            <a:srgbClr val="5ACBF0"/>
          </p15:clr>
        </p15:guide>
        <p15:guide id="14" pos="6448">
          <p15:clr>
            <a:srgbClr val="5ACBF0"/>
          </p15:clr>
        </p15:guide>
        <p15:guide id="18" orient="horz" pos="278">
          <p15:clr>
            <a:srgbClr val="F26B43"/>
          </p15:clr>
        </p15:guide>
        <p15:guide id="20" orient="horz" pos="867">
          <p15:clr>
            <a:srgbClr val="5ACBF0"/>
          </p15:clr>
        </p15:guide>
        <p15:guide id="21" orient="horz" pos="1729">
          <p15:clr>
            <a:srgbClr val="5ACBF0"/>
          </p15:clr>
        </p15:guide>
        <p15:guide id="22" orient="horz" pos="3475">
          <p15:clr>
            <a:srgbClr val="F26B43"/>
          </p15:clr>
        </p15:guide>
        <p15:guide id="28" orient="horz" pos="1139">
          <p15:clr>
            <a:srgbClr val="5ACBF0"/>
          </p15:clr>
        </p15:guide>
        <p15:guide id="29" orient="horz" pos="2591">
          <p15:clr>
            <a:srgbClr val="5ACBF0"/>
          </p15:clr>
        </p15:guide>
        <p15:guide id="30" orient="horz" pos="2024">
          <p15:clr>
            <a:srgbClr val="5ACBF0"/>
          </p15:clr>
        </p15:guide>
        <p15:guide id="31" orient="horz" pos="3748">
          <p15:clr>
            <a:srgbClr val="F26B43"/>
          </p15:clr>
        </p15:guide>
        <p15:guide id="32" orient="horz" pos="1888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4A12-D27E-4943-9C01-3BAB8E6F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35429"/>
            <a:ext cx="11269661" cy="331730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9FB4-A15D-4A4C-9518-2A54AAF1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3832563"/>
            <a:ext cx="11269661" cy="1527175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chemeClr val="tx2">
                    <a:alpha val="56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F31430D-78C1-413D-9D0E-77949132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6371659"/>
            <a:ext cx="3457574" cy="4863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505AE6-8D37-5E4C-9234-859DB2EA2EE6}" type="datetime1">
              <a:rPr lang="en-US" smtClean="0"/>
              <a:t>12/1/2023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37B06F-6E01-48C4-A79E-B8559775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6371659"/>
            <a:ext cx="5400675" cy="4863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FF9D94F-658D-1222-8328-62F12CE3CDC9}"/>
              </a:ext>
            </a:extLst>
          </p:cNvPr>
          <p:cNvCxnSpPr>
            <a:cxnSpLocks/>
          </p:cNvCxnSpPr>
          <p:nvPr userDrawn="1"/>
        </p:nvCxnSpPr>
        <p:spPr>
          <a:xfrm>
            <a:off x="0" y="637166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A3E0A7A-73CB-CC61-B606-B1AEA5C1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47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6EFA-DCD1-439C-848B-9465217A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327600"/>
            <a:ext cx="11269660" cy="1141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0590-915B-4BD8-8660-C5BE9D17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4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B82F1-F0AC-48D5-9F1C-5141E4C17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99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1D4ED8D-AAB0-42B0-91B5-93260AC1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6371659"/>
            <a:ext cx="3457574" cy="4863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A70B6D-844E-EE4B-A506-F2AE312E2A16}" type="datetime1">
              <a:rPr lang="en-US" smtClean="0"/>
              <a:t>12/1/2023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C7CAD99-5F8F-43D0-83F2-E1F53021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6371659"/>
            <a:ext cx="5400675" cy="4863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51B070-53BC-5A26-0976-C75D627122CD}"/>
              </a:ext>
            </a:extLst>
          </p:cNvPr>
          <p:cNvCxnSpPr>
            <a:cxnSpLocks/>
          </p:cNvCxnSpPr>
          <p:nvPr userDrawn="1"/>
        </p:nvCxnSpPr>
        <p:spPr>
          <a:xfrm>
            <a:off x="0" y="637166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57469-8809-DCD6-6D48-5542FFB4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9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A843-22A2-45CD-8189-8D0947C0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5" y="383270"/>
            <a:ext cx="3457573" cy="1373076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AB4C-B3C9-4E63-8A1B-082C0F49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13" y="349369"/>
            <a:ext cx="7345362" cy="5167187"/>
          </a:xfrm>
        </p:spPr>
        <p:txBody>
          <a:bodyPr/>
          <a:lstStyle>
            <a:lvl1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2pPr>
            <a:lvl3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3pPr>
            <a:lvl4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4pPr>
            <a:lvl5pPr>
              <a:lnSpc>
                <a:spcPct val="120000"/>
              </a:lnSpc>
              <a:defRPr sz="1600">
                <a:solidFill>
                  <a:schemeClr val="tx2">
                    <a:alpha val="77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DF08E-8814-4AB5-9EEC-0052256A7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915" y="2264229"/>
            <a:ext cx="3457573" cy="317137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65940B35-2B52-4835-9F7F-6AB86A12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6371659"/>
            <a:ext cx="3457574" cy="4863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FB5C49-0C71-CE43-99CD-7F7521E7BE36}" type="datetime1">
              <a:rPr lang="en-US" smtClean="0"/>
              <a:t>12/1/2023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BAE5D7E-7CFE-48B9-836B-640E4E88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6371659"/>
            <a:ext cx="5400675" cy="4863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5F518C-6E86-7BA2-144B-B35DF22B65E8}"/>
              </a:ext>
            </a:extLst>
          </p:cNvPr>
          <p:cNvCxnSpPr>
            <a:cxnSpLocks/>
          </p:cNvCxnSpPr>
          <p:nvPr userDrawn="1"/>
        </p:nvCxnSpPr>
        <p:spPr>
          <a:xfrm>
            <a:off x="0" y="637166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4C939-F31F-EC33-2C33-35CA3763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431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69B5-6EAD-4108-B9E2-9CABAB9D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88" y="441324"/>
            <a:ext cx="3932237" cy="952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5599E-B10D-4308-A5CB-CC7D487B4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8488" y="441324"/>
            <a:ext cx="6078083" cy="550862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34C18-5042-469D-BCF7-26AD9FDCC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5088" y="1778000"/>
            <a:ext cx="3932237" cy="417195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FB01925-1670-4C63-8B44-2B14B7BE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935887" y="1377212"/>
            <a:ext cx="27717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E39EE5-4D19-6944-992E-18BD3A79A541}" type="datetime1">
              <a:rPr lang="en-US" smtClean="0"/>
              <a:t>12/1/2023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CE1A673-960F-4A50-AE54-70AE0DA3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810475" y="4239475"/>
            <a:ext cx="2520950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31C920-29CA-4744-9814-A4FCF4554907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BC13F77-B7C5-5115-2017-9B305F36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8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86052-6759-46BD-9531-D65FD955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800" y="327600"/>
            <a:ext cx="10407600" cy="11412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C3A5-7533-48B0-9C15-F0165676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2800" y="2059200"/>
            <a:ext cx="10407600" cy="435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135256E-21FA-473A-8EAF-34CE9AD37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A1F1F1-8D82-0248-9B10-3900E9FFC9FA}" type="datetime1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9857-D06D-4AFF-8777-07EF0A15F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385C0B9-0E5A-AE5E-C123-D70FCF014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7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  <p:sldLayoutId id="2147483669" r:id="rId3"/>
    <p:sldLayoutId id="2147483670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2"/>
          </a:solidFill>
          <a:latin typeface="+mj-lt"/>
          <a:ea typeface="Microsoft Sans Serif" panose="020B0604020202020204" pitchFamily="34" charset="0"/>
          <a:cs typeface="Microsoft Sans Serif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None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1pPr>
      <a:lvl2pPr marL="360000" indent="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None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2pPr>
      <a:lvl3pPr marL="855000" indent="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None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3pPr>
      <a:lvl4pPr marL="1312200" indent="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None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4pPr>
      <a:lvl5pPr marL="1769400" indent="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None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98F1-77B0-AAFE-71E2-7E5811FC3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59" y="293222"/>
            <a:ext cx="12082272" cy="2048044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Classification of Signals with Common Variable Dependent Tones Occurring at Random Harmonics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2B720-E117-2F2C-9DEE-D5D0240CF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939" y="3221481"/>
            <a:ext cx="11716512" cy="114055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Christopher Bell</a:t>
            </a:r>
            <a:endParaRPr lang="en-US" sz="4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C2BB81-015B-41AB-B3A8-49BD3A41F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667" y="4204908"/>
            <a:ext cx="1961056" cy="77503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DF2B3-A421-9500-3ADB-F588F7EE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25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782EF4-D7CA-04A2-DFC2-6D660ABB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Convolutional Neural Network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5D35E-72A7-D128-441F-8872C2B59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8AC26-91C1-14C7-8184-71015B48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6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A2121D2-91BA-4B0D-D8BC-BE1B76DE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6" y="320040"/>
            <a:ext cx="8006348" cy="820271"/>
          </a:xfrm>
          <a:noFill/>
        </p:spPr>
        <p:txBody>
          <a:bodyPr>
            <a:noAutofit/>
          </a:bodyPr>
          <a:lstStyle/>
          <a:p>
            <a:r>
              <a:rPr lang="en-US" sz="3200" dirty="0"/>
              <a:t>1D Convolutional Neural Network Overview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5DD91D-94FB-50E2-FF9E-119A309D8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333" y="1383825"/>
            <a:ext cx="8078040" cy="479313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Input</a:t>
            </a:r>
            <a:r>
              <a:rPr lang="en-US" dirty="0"/>
              <a:t>: Raw time data [1 x samples]</a:t>
            </a:r>
          </a:p>
          <a:p>
            <a:r>
              <a:rPr lang="en-US" b="1" dirty="0"/>
              <a:t>Convolutional Layers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Filter size: [8 x 8]</a:t>
            </a:r>
          </a:p>
          <a:p>
            <a:pPr lvl="1"/>
            <a:r>
              <a:rPr lang="en-US" dirty="0"/>
              <a:t>Number of filters: 8</a:t>
            </a:r>
          </a:p>
          <a:p>
            <a:pPr lvl="2"/>
            <a:r>
              <a:rPr lang="en-US" dirty="0"/>
              <a:t>Doubles for each successive convolution operation</a:t>
            </a:r>
          </a:p>
          <a:p>
            <a:pPr lvl="2"/>
            <a:r>
              <a:rPr lang="en-US" dirty="0"/>
              <a:t>Pyramidal structure of data size</a:t>
            </a:r>
          </a:p>
          <a:p>
            <a:r>
              <a:rPr lang="en-US" b="1" dirty="0"/>
              <a:t>Normalization Layer</a:t>
            </a:r>
          </a:p>
          <a:p>
            <a:r>
              <a:rPr lang="en-US" b="1" dirty="0"/>
              <a:t>Activation Layers</a:t>
            </a:r>
            <a:r>
              <a:rPr lang="en-US" dirty="0"/>
              <a:t>: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b="1" dirty="0"/>
              <a:t>Global Max Pooling Layer</a:t>
            </a:r>
            <a:endParaRPr lang="en-US" dirty="0"/>
          </a:p>
          <a:p>
            <a:r>
              <a:rPr lang="en-US" b="1" dirty="0"/>
              <a:t>Dropout</a:t>
            </a:r>
            <a:r>
              <a:rPr lang="en-US" dirty="0"/>
              <a:t>: 0.5</a:t>
            </a:r>
          </a:p>
          <a:p>
            <a:r>
              <a:rPr lang="en-US" b="1" dirty="0"/>
              <a:t>Optimization Algorithm</a:t>
            </a:r>
            <a:r>
              <a:rPr lang="en-US" dirty="0"/>
              <a:t>: Adam</a:t>
            </a:r>
          </a:p>
          <a:p>
            <a:r>
              <a:rPr lang="en-US" b="1" dirty="0"/>
              <a:t>Minibatch size</a:t>
            </a:r>
            <a:r>
              <a:rPr lang="en-US" dirty="0"/>
              <a:t>: 48</a:t>
            </a:r>
          </a:p>
          <a:p>
            <a:r>
              <a:rPr lang="en-US" b="1" dirty="0"/>
              <a:t>Number of Epochs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5</a:t>
            </a:r>
          </a:p>
          <a:p>
            <a:r>
              <a:rPr lang="en-US" b="1" dirty="0"/>
              <a:t>Number of cross validation folds</a:t>
            </a:r>
            <a:r>
              <a:rPr lang="en-US" dirty="0"/>
              <a:t>: 5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594C4-F323-D050-2AEA-304098FF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345E53-ECD4-C2F2-4EB5-BAB6B76E071C}"/>
              </a:ext>
            </a:extLst>
          </p:cNvPr>
          <p:cNvGrpSpPr/>
          <p:nvPr/>
        </p:nvGrpSpPr>
        <p:grpSpPr>
          <a:xfrm>
            <a:off x="9508862" y="80918"/>
            <a:ext cx="2521769" cy="6347665"/>
            <a:chOff x="1288688" y="-99203"/>
            <a:chExt cx="2521769" cy="634766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F76BD6A-CB13-55EF-B957-BA22CBA16442}"/>
                </a:ext>
              </a:extLst>
            </p:cNvPr>
            <p:cNvSpPr/>
            <p:nvPr/>
          </p:nvSpPr>
          <p:spPr>
            <a:xfrm>
              <a:off x="1295783" y="-99203"/>
              <a:ext cx="1741495" cy="411480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5B692DC-49D1-52E1-B214-18384EDE6212}"/>
                </a:ext>
              </a:extLst>
            </p:cNvPr>
            <p:cNvSpPr/>
            <p:nvPr/>
          </p:nvSpPr>
          <p:spPr>
            <a:xfrm>
              <a:off x="1295782" y="374343"/>
              <a:ext cx="1741495" cy="41148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2DConv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9363228-CD7D-2A33-B6E5-6FAFF29D3778}"/>
                </a:ext>
              </a:extLst>
            </p:cNvPr>
            <p:cNvSpPr/>
            <p:nvPr/>
          </p:nvSpPr>
          <p:spPr>
            <a:xfrm>
              <a:off x="1295773" y="1321435"/>
              <a:ext cx="1741495" cy="41148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Normalization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B697F37-0421-6866-0291-312FD42B20C2}"/>
                </a:ext>
              </a:extLst>
            </p:cNvPr>
            <p:cNvSpPr/>
            <p:nvPr/>
          </p:nvSpPr>
          <p:spPr>
            <a:xfrm>
              <a:off x="1295774" y="847889"/>
              <a:ext cx="1741495" cy="411480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ReLu</a:t>
              </a:r>
              <a:endParaRPr lang="en-US" sz="14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6C7137-DAFE-833D-1AB2-5914369623F1}"/>
                </a:ext>
              </a:extLst>
            </p:cNvPr>
            <p:cNvSpPr/>
            <p:nvPr/>
          </p:nvSpPr>
          <p:spPr>
            <a:xfrm>
              <a:off x="1288690" y="4849820"/>
              <a:ext cx="1741495" cy="41148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MaxPooling</a:t>
              </a:r>
              <a:endParaRPr lang="en-US" sz="14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292E47F-C073-8918-ECA3-57AB0814FBD7}"/>
                </a:ext>
              </a:extLst>
            </p:cNvPr>
            <p:cNvSpPr/>
            <p:nvPr/>
          </p:nvSpPr>
          <p:spPr>
            <a:xfrm>
              <a:off x="1295772" y="1785550"/>
              <a:ext cx="1741495" cy="2743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303E0BD-642C-6E77-0143-5334B6A41C7C}"/>
                </a:ext>
              </a:extLst>
            </p:cNvPr>
            <p:cNvSpPr/>
            <p:nvPr/>
          </p:nvSpPr>
          <p:spPr>
            <a:xfrm>
              <a:off x="1295772" y="2463823"/>
              <a:ext cx="1741495" cy="27432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5B0E8BB-D13D-2069-4BCF-938540B1A18F}"/>
                </a:ext>
              </a:extLst>
            </p:cNvPr>
            <p:cNvSpPr/>
            <p:nvPr/>
          </p:nvSpPr>
          <p:spPr>
            <a:xfrm>
              <a:off x="1295772" y="2121936"/>
              <a:ext cx="1741495" cy="274320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DB1E2B5-1B63-C988-1750-005324DEB927}"/>
                </a:ext>
              </a:extLst>
            </p:cNvPr>
            <p:cNvSpPr/>
            <p:nvPr/>
          </p:nvSpPr>
          <p:spPr>
            <a:xfrm>
              <a:off x="1288689" y="5334623"/>
              <a:ext cx="1741495" cy="41148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51237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Dropout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6741C39-63F0-A42F-A117-387548802E16}"/>
                </a:ext>
              </a:extLst>
            </p:cNvPr>
            <p:cNvSpPr/>
            <p:nvPr/>
          </p:nvSpPr>
          <p:spPr>
            <a:xfrm>
              <a:off x="1288688" y="5836982"/>
              <a:ext cx="1741495" cy="411480"/>
            </a:xfrm>
            <a:prstGeom prst="roundRect">
              <a:avLst/>
            </a:prstGeom>
            <a:solidFill>
              <a:srgbClr val="FF99FF"/>
            </a:solidFill>
            <a:ln>
              <a:solidFill>
                <a:srgbClr val="B400B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Fully Connected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095DD295-ADD0-87D6-0609-FFD8EDE3B17C}"/>
                </a:ext>
              </a:extLst>
            </p:cNvPr>
            <p:cNvSpPr/>
            <p:nvPr/>
          </p:nvSpPr>
          <p:spPr>
            <a:xfrm>
              <a:off x="3037269" y="372066"/>
              <a:ext cx="389374" cy="1360849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8D6A6018-E86B-A716-92EA-E952BBF62F50}"/>
                </a:ext>
              </a:extLst>
            </p:cNvPr>
            <p:cNvSpPr/>
            <p:nvPr/>
          </p:nvSpPr>
          <p:spPr>
            <a:xfrm>
              <a:off x="3033726" y="1729881"/>
              <a:ext cx="389374" cy="1008262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084AFA-76D0-B27A-550A-05D5A368C0C0}"/>
                </a:ext>
              </a:extLst>
            </p:cNvPr>
            <p:cNvSpPr txBox="1"/>
            <p:nvPr/>
          </p:nvSpPr>
          <p:spPr>
            <a:xfrm rot="5400000">
              <a:off x="3191537" y="879094"/>
              <a:ext cx="930063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r>
                <a:rPr lang="en-US" sz="1400" baseline="30000" dirty="0"/>
                <a:t>st</a:t>
              </a:r>
              <a:r>
                <a:rPr lang="en-US" sz="1400" dirty="0"/>
                <a:t> Group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8726411-713A-1017-632F-F4A88D96AC0C}"/>
                </a:ext>
              </a:extLst>
            </p:cNvPr>
            <p:cNvSpPr txBox="1"/>
            <p:nvPr/>
          </p:nvSpPr>
          <p:spPr>
            <a:xfrm rot="5400000">
              <a:off x="3210994" y="2063375"/>
              <a:ext cx="88517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r>
                <a:rPr lang="en-US" sz="1200" baseline="30000" dirty="0"/>
                <a:t>nd</a:t>
              </a:r>
              <a:r>
                <a:rPr lang="en-US" sz="1200" dirty="0"/>
                <a:t> Group</a:t>
              </a:r>
            </a:p>
          </p:txBody>
        </p: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B896F77-F2BE-A9A1-0AB1-60DEE379A720}"/>
              </a:ext>
            </a:extLst>
          </p:cNvPr>
          <p:cNvSpPr/>
          <p:nvPr/>
        </p:nvSpPr>
        <p:spPr>
          <a:xfrm>
            <a:off x="9515946" y="2980330"/>
            <a:ext cx="1741495" cy="2743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11D750C-FAD9-6D32-7F27-94EFAC629B8A}"/>
              </a:ext>
            </a:extLst>
          </p:cNvPr>
          <p:cNvSpPr/>
          <p:nvPr/>
        </p:nvSpPr>
        <p:spPr>
          <a:xfrm>
            <a:off x="9515946" y="3658603"/>
            <a:ext cx="1741495" cy="27432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AE485A8-2C34-DFAE-85EE-C68643321DAD}"/>
              </a:ext>
            </a:extLst>
          </p:cNvPr>
          <p:cNvSpPr/>
          <p:nvPr/>
        </p:nvSpPr>
        <p:spPr>
          <a:xfrm>
            <a:off x="9515946" y="3316716"/>
            <a:ext cx="1741495" cy="2743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31FC8E02-7423-188F-B301-32F933FD6A2A}"/>
              </a:ext>
            </a:extLst>
          </p:cNvPr>
          <p:cNvSpPr/>
          <p:nvPr/>
        </p:nvSpPr>
        <p:spPr>
          <a:xfrm>
            <a:off x="11253900" y="2924661"/>
            <a:ext cx="389374" cy="100826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A197035-B49B-9279-278C-8DC63035332E}"/>
              </a:ext>
            </a:extLst>
          </p:cNvPr>
          <p:cNvSpPr/>
          <p:nvPr/>
        </p:nvSpPr>
        <p:spPr>
          <a:xfrm>
            <a:off x="9512405" y="3980159"/>
            <a:ext cx="1741495" cy="2743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1B5321B-549B-6052-12CA-79F67DE7FB76}"/>
              </a:ext>
            </a:extLst>
          </p:cNvPr>
          <p:cNvSpPr/>
          <p:nvPr/>
        </p:nvSpPr>
        <p:spPr>
          <a:xfrm>
            <a:off x="9512405" y="4658432"/>
            <a:ext cx="1741495" cy="27432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79DBEB0-0080-7A27-96AF-6EBC13EE96FC}"/>
              </a:ext>
            </a:extLst>
          </p:cNvPr>
          <p:cNvSpPr/>
          <p:nvPr/>
        </p:nvSpPr>
        <p:spPr>
          <a:xfrm>
            <a:off x="9512405" y="4316545"/>
            <a:ext cx="1741495" cy="2743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81F36A72-B3E7-A1A8-E930-81F5D2607E43}"/>
              </a:ext>
            </a:extLst>
          </p:cNvPr>
          <p:cNvSpPr/>
          <p:nvPr/>
        </p:nvSpPr>
        <p:spPr>
          <a:xfrm>
            <a:off x="11250359" y="3924490"/>
            <a:ext cx="389374" cy="100826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503E70-3ABE-E0CD-3617-536C50194D6E}"/>
              </a:ext>
            </a:extLst>
          </p:cNvPr>
          <p:cNvSpPr txBox="1"/>
          <p:nvPr/>
        </p:nvSpPr>
        <p:spPr>
          <a:xfrm rot="5400000">
            <a:off x="11443611" y="3284420"/>
            <a:ext cx="83548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aseline="30000" dirty="0"/>
              <a:t>3rd</a:t>
            </a:r>
            <a:r>
              <a:rPr lang="en-US" sz="1200" dirty="0"/>
              <a:t> Group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EB61C4-D8EA-6CF9-E8D1-573510B916BC}"/>
              </a:ext>
            </a:extLst>
          </p:cNvPr>
          <p:cNvSpPr txBox="1"/>
          <p:nvPr/>
        </p:nvSpPr>
        <p:spPr>
          <a:xfrm rot="5400000">
            <a:off x="11428458" y="4315205"/>
            <a:ext cx="86433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r>
              <a:rPr lang="en-US" sz="1200" baseline="30000" dirty="0"/>
              <a:t>th</a:t>
            </a:r>
            <a:r>
              <a:rPr lang="en-US" sz="1200" dirty="0"/>
              <a:t> Group</a:t>
            </a:r>
          </a:p>
        </p:txBody>
      </p:sp>
    </p:spTree>
    <p:extLst>
      <p:ext uri="{BB962C8B-B14F-4D97-AF65-F5344CB8AC3E}">
        <p14:creationId xmlns:p14="http://schemas.microsoft.com/office/powerpoint/2010/main" val="299706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782EF4-D7CA-04A2-DFC2-6D660ABB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Convolutional Neural Network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5D35E-72A7-D128-441F-8872C2B59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8AC26-91C1-14C7-8184-71015B48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93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A2121D2-91BA-4B0D-D8BC-BE1B76DE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6" y="320040"/>
            <a:ext cx="8006348" cy="820271"/>
          </a:xfrm>
        </p:spPr>
        <p:txBody>
          <a:bodyPr>
            <a:noAutofit/>
          </a:bodyPr>
          <a:lstStyle/>
          <a:p>
            <a:r>
              <a:rPr lang="en-US" sz="3200" dirty="0"/>
              <a:t>2D Convolutional Neural Network Overview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5DD91D-94FB-50E2-FF9E-119A309D8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333" y="1383825"/>
            <a:ext cx="8078040" cy="479313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Input</a:t>
            </a:r>
            <a:r>
              <a:rPr lang="en-US" dirty="0"/>
              <a:t>: Stacked frequency domain data [2 x spectral lines]</a:t>
            </a:r>
          </a:p>
          <a:p>
            <a:r>
              <a:rPr lang="en-US" b="1" dirty="0"/>
              <a:t>Convolutional Layers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Filter size: [8 x 8]</a:t>
            </a:r>
          </a:p>
          <a:p>
            <a:pPr lvl="1"/>
            <a:r>
              <a:rPr lang="en-US" dirty="0"/>
              <a:t>Number of filters: 8</a:t>
            </a:r>
          </a:p>
          <a:p>
            <a:pPr lvl="2"/>
            <a:r>
              <a:rPr lang="en-US" dirty="0"/>
              <a:t>Doubles for each successive convolution operation</a:t>
            </a:r>
          </a:p>
          <a:p>
            <a:pPr lvl="2"/>
            <a:r>
              <a:rPr lang="en-US" dirty="0"/>
              <a:t>Pyramidal structure of data size</a:t>
            </a:r>
          </a:p>
          <a:p>
            <a:r>
              <a:rPr lang="en-US" b="1" dirty="0"/>
              <a:t>Batch Normalization Layers</a:t>
            </a:r>
          </a:p>
          <a:p>
            <a:r>
              <a:rPr lang="en-US" b="1" dirty="0"/>
              <a:t>Activation Layers</a:t>
            </a:r>
            <a:r>
              <a:rPr lang="en-US" dirty="0"/>
              <a:t>: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b="1" dirty="0"/>
              <a:t>Pooling Layers</a:t>
            </a:r>
            <a:r>
              <a:rPr lang="en-US" dirty="0"/>
              <a:t>: Window [1 x 2], Stride [1 x 2]</a:t>
            </a:r>
          </a:p>
          <a:p>
            <a:r>
              <a:rPr lang="en-US" b="1" dirty="0"/>
              <a:t>Dropout</a:t>
            </a:r>
            <a:r>
              <a:rPr lang="en-US" dirty="0"/>
              <a:t>: 0.5</a:t>
            </a:r>
          </a:p>
          <a:p>
            <a:r>
              <a:rPr lang="en-US" b="1" dirty="0"/>
              <a:t>Optimization Algorithm</a:t>
            </a:r>
            <a:r>
              <a:rPr lang="en-US" dirty="0"/>
              <a:t>: Adam</a:t>
            </a:r>
          </a:p>
          <a:p>
            <a:r>
              <a:rPr lang="en-US" b="1" dirty="0"/>
              <a:t>Minibatch size</a:t>
            </a:r>
            <a:r>
              <a:rPr lang="en-US" dirty="0"/>
              <a:t>: 48</a:t>
            </a:r>
          </a:p>
          <a:p>
            <a:r>
              <a:rPr lang="en-US" b="1" dirty="0"/>
              <a:t>Number of Epochs</a:t>
            </a:r>
            <a:r>
              <a:rPr lang="en-US" dirty="0"/>
              <a:t>: 5</a:t>
            </a:r>
          </a:p>
          <a:p>
            <a:r>
              <a:rPr lang="en-US" b="1" dirty="0"/>
              <a:t>Number of cross validation folds</a:t>
            </a:r>
            <a:r>
              <a:rPr lang="en-US" dirty="0"/>
              <a:t>: 5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594C4-F323-D050-2AEA-304098FF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345E53-ECD4-C2F2-4EB5-BAB6B76E071C}"/>
              </a:ext>
            </a:extLst>
          </p:cNvPr>
          <p:cNvGrpSpPr/>
          <p:nvPr/>
        </p:nvGrpSpPr>
        <p:grpSpPr>
          <a:xfrm>
            <a:off x="9515948" y="290399"/>
            <a:ext cx="2545461" cy="6277202"/>
            <a:chOff x="1295774" y="110278"/>
            <a:chExt cx="2545461" cy="627720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F76BD6A-CB13-55EF-B957-BA22CBA16442}"/>
                </a:ext>
              </a:extLst>
            </p:cNvPr>
            <p:cNvSpPr/>
            <p:nvPr/>
          </p:nvSpPr>
          <p:spPr>
            <a:xfrm>
              <a:off x="1295783" y="110278"/>
              <a:ext cx="1741495" cy="411480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5B692DC-49D1-52E1-B214-18384EDE6212}"/>
                </a:ext>
              </a:extLst>
            </p:cNvPr>
            <p:cNvSpPr/>
            <p:nvPr/>
          </p:nvSpPr>
          <p:spPr>
            <a:xfrm>
              <a:off x="1295782" y="608135"/>
              <a:ext cx="1741495" cy="41148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2DConv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9363228-CD7D-2A33-B6E5-6FAFF29D3778}"/>
                </a:ext>
              </a:extLst>
            </p:cNvPr>
            <p:cNvSpPr/>
            <p:nvPr/>
          </p:nvSpPr>
          <p:spPr>
            <a:xfrm>
              <a:off x="1295781" y="1105992"/>
              <a:ext cx="1741495" cy="41148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Batch Normalization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B697F37-0421-6866-0291-312FD42B20C2}"/>
                </a:ext>
              </a:extLst>
            </p:cNvPr>
            <p:cNvSpPr/>
            <p:nvPr/>
          </p:nvSpPr>
          <p:spPr>
            <a:xfrm>
              <a:off x="1295781" y="1603849"/>
              <a:ext cx="1741495" cy="411480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ReLu</a:t>
              </a:r>
              <a:endParaRPr lang="en-US" sz="14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6C7137-DAFE-833D-1AB2-5914369623F1}"/>
                </a:ext>
              </a:extLst>
            </p:cNvPr>
            <p:cNvSpPr/>
            <p:nvPr/>
          </p:nvSpPr>
          <p:spPr>
            <a:xfrm>
              <a:off x="1295780" y="2101707"/>
              <a:ext cx="1741495" cy="41148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MaxPooling</a:t>
              </a:r>
              <a:endParaRPr lang="en-US" sz="14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292E47F-C073-8918-ECA3-57AB0814FBD7}"/>
                </a:ext>
              </a:extLst>
            </p:cNvPr>
            <p:cNvSpPr/>
            <p:nvPr/>
          </p:nvSpPr>
          <p:spPr>
            <a:xfrm>
              <a:off x="1295780" y="2599564"/>
              <a:ext cx="1741495" cy="2743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303E0BD-642C-6E77-0143-5334B6A41C7C}"/>
                </a:ext>
              </a:extLst>
            </p:cNvPr>
            <p:cNvSpPr/>
            <p:nvPr/>
          </p:nvSpPr>
          <p:spPr>
            <a:xfrm>
              <a:off x="1295779" y="2960261"/>
              <a:ext cx="1741495" cy="27432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5B0E8BB-D13D-2069-4BCF-938540B1A18F}"/>
                </a:ext>
              </a:extLst>
            </p:cNvPr>
            <p:cNvSpPr/>
            <p:nvPr/>
          </p:nvSpPr>
          <p:spPr>
            <a:xfrm>
              <a:off x="1295779" y="3322966"/>
              <a:ext cx="1741495" cy="274320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297C56B-A5C0-B233-1CF4-05CFDDD84FEA}"/>
                </a:ext>
              </a:extLst>
            </p:cNvPr>
            <p:cNvSpPr/>
            <p:nvPr/>
          </p:nvSpPr>
          <p:spPr>
            <a:xfrm>
              <a:off x="1295778" y="3681656"/>
              <a:ext cx="1741495" cy="27432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26F1DB4-EF87-4395-F64B-F63A559F5808}"/>
                </a:ext>
              </a:extLst>
            </p:cNvPr>
            <p:cNvSpPr/>
            <p:nvPr/>
          </p:nvSpPr>
          <p:spPr>
            <a:xfrm>
              <a:off x="1295778" y="4040346"/>
              <a:ext cx="1741495" cy="2743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45FB97F-D7D5-2CF0-BBED-18612D6E3E5E}"/>
                </a:ext>
              </a:extLst>
            </p:cNvPr>
            <p:cNvSpPr/>
            <p:nvPr/>
          </p:nvSpPr>
          <p:spPr>
            <a:xfrm>
              <a:off x="1295777" y="4401043"/>
              <a:ext cx="1741495" cy="27432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4367F0D-CE58-04B8-1A32-B707C7F27C30}"/>
                </a:ext>
              </a:extLst>
            </p:cNvPr>
            <p:cNvSpPr/>
            <p:nvPr/>
          </p:nvSpPr>
          <p:spPr>
            <a:xfrm>
              <a:off x="1295777" y="4763748"/>
              <a:ext cx="1741495" cy="274320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CCE1F0B-1C72-D4FB-93AE-3994D4B9EA6A}"/>
                </a:ext>
              </a:extLst>
            </p:cNvPr>
            <p:cNvSpPr/>
            <p:nvPr/>
          </p:nvSpPr>
          <p:spPr>
            <a:xfrm>
              <a:off x="1295776" y="5122438"/>
              <a:ext cx="1741495" cy="27432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DB1E2B5-1B63-C988-1750-005324DEB927}"/>
                </a:ext>
              </a:extLst>
            </p:cNvPr>
            <p:cNvSpPr/>
            <p:nvPr/>
          </p:nvSpPr>
          <p:spPr>
            <a:xfrm>
              <a:off x="1295775" y="5483134"/>
              <a:ext cx="1741495" cy="41148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51237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Dropout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6741C39-63F0-A42F-A117-387548802E16}"/>
                </a:ext>
              </a:extLst>
            </p:cNvPr>
            <p:cNvSpPr/>
            <p:nvPr/>
          </p:nvSpPr>
          <p:spPr>
            <a:xfrm>
              <a:off x="1295774" y="5976000"/>
              <a:ext cx="1741495" cy="411480"/>
            </a:xfrm>
            <a:prstGeom prst="roundRect">
              <a:avLst/>
            </a:prstGeom>
            <a:solidFill>
              <a:srgbClr val="FF99FF"/>
            </a:solidFill>
            <a:ln>
              <a:solidFill>
                <a:srgbClr val="B400B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Fully Connected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095DD295-ADD0-87D6-0609-FFD8EDE3B17C}"/>
                </a:ext>
              </a:extLst>
            </p:cNvPr>
            <p:cNvSpPr/>
            <p:nvPr/>
          </p:nvSpPr>
          <p:spPr>
            <a:xfrm>
              <a:off x="3037269" y="581546"/>
              <a:ext cx="389374" cy="1960235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8D6A6018-E86B-A716-92EA-E952BBF62F50}"/>
                </a:ext>
              </a:extLst>
            </p:cNvPr>
            <p:cNvSpPr/>
            <p:nvPr/>
          </p:nvSpPr>
          <p:spPr>
            <a:xfrm>
              <a:off x="3037269" y="2541782"/>
              <a:ext cx="389374" cy="1455150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9BDB72B6-D58D-88FF-DB54-8A0ADA53D6CE}"/>
                </a:ext>
              </a:extLst>
            </p:cNvPr>
            <p:cNvSpPr/>
            <p:nvPr/>
          </p:nvSpPr>
          <p:spPr>
            <a:xfrm>
              <a:off x="3037269" y="3991980"/>
              <a:ext cx="389374" cy="1455150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084AFA-76D0-B27A-550A-05D5A368C0C0}"/>
                </a:ext>
              </a:extLst>
            </p:cNvPr>
            <p:cNvSpPr txBox="1"/>
            <p:nvPr/>
          </p:nvSpPr>
          <p:spPr>
            <a:xfrm rot="5400000">
              <a:off x="3084136" y="1376997"/>
              <a:ext cx="114486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baseline="30000" dirty="0"/>
                <a:t>st</a:t>
              </a:r>
              <a:r>
                <a:rPr lang="en-US" dirty="0"/>
                <a:t> Group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8726411-713A-1017-632F-F4A88D96AC0C}"/>
                </a:ext>
              </a:extLst>
            </p:cNvPr>
            <p:cNvSpPr txBox="1"/>
            <p:nvPr/>
          </p:nvSpPr>
          <p:spPr>
            <a:xfrm rot="5400000">
              <a:off x="3038451" y="3084691"/>
              <a:ext cx="123623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baseline="30000" dirty="0"/>
                <a:t>nd</a:t>
              </a:r>
              <a:r>
                <a:rPr lang="en-US" dirty="0"/>
                <a:t> Group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C13D179-FAC5-DF3C-934E-E91ADF1AF01F}"/>
                </a:ext>
              </a:extLst>
            </p:cNvPr>
            <p:cNvSpPr txBox="1"/>
            <p:nvPr/>
          </p:nvSpPr>
          <p:spPr>
            <a:xfrm rot="5400000">
              <a:off x="3052076" y="4734492"/>
              <a:ext cx="12089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baseline="30000" dirty="0"/>
                <a:t>rd</a:t>
              </a:r>
              <a:r>
                <a:rPr lang="en-US" dirty="0"/>
                <a:t> Group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5701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782EF4-D7CA-04A2-DFC2-6D660ABB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5D35E-72A7-D128-441F-8872C2B59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8AC26-91C1-14C7-8184-71015B48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83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BA05FD9-96D4-38E8-20C9-BC5A624B6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134141"/>
            <a:ext cx="6069144" cy="615950"/>
          </a:xfrm>
          <a:noFill/>
        </p:spPr>
        <p:txBody>
          <a:bodyPr/>
          <a:lstStyle/>
          <a:p>
            <a:pPr algn="ctr"/>
            <a:r>
              <a:rPr lang="en-US" dirty="0"/>
              <a:t>Conv1D Results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7A0B456-9E4E-8EF5-D81D-7A1FCCD77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34141"/>
            <a:ext cx="6095999" cy="615950"/>
          </a:xfrm>
          <a:noFill/>
        </p:spPr>
        <p:txBody>
          <a:bodyPr/>
          <a:lstStyle/>
          <a:p>
            <a:pPr algn="ctr"/>
            <a:r>
              <a:rPr lang="en-US" dirty="0"/>
              <a:t>Conv2D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594C4-F323-D050-2AEA-304098FF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3D496E-9059-4FC5-9DE7-98A6D725490E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18BDE-2454-A100-BB1C-6636D3C7E086}"/>
              </a:ext>
            </a:extLst>
          </p:cNvPr>
          <p:cNvSpPr txBox="1"/>
          <p:nvPr/>
        </p:nvSpPr>
        <p:spPr>
          <a:xfrm>
            <a:off x="439209" y="750091"/>
            <a:ext cx="56567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Cross Validation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5 folds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95.15% with standard deviation of 0.22%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Significant decrease in accuracy below 2 dB peak SNR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5BE39B-C641-C871-9AD8-1DC339ED3AB9}"/>
              </a:ext>
            </a:extLst>
          </p:cNvPr>
          <p:cNvSpPr txBox="1"/>
          <p:nvPr/>
        </p:nvSpPr>
        <p:spPr>
          <a:xfrm>
            <a:off x="6315605" y="750091"/>
            <a:ext cx="58763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Cross Validation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5 folds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97.51% with standard deviation of 0.24%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Consistent accuracy across all SNR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421C04-9578-38C9-3A9E-4E63A9DFB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33" y="2188347"/>
            <a:ext cx="5364480" cy="40233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2DD5B6-8AA9-6BAF-A4B6-29C77B8CA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759" y="2185880"/>
            <a:ext cx="536448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11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BA05FD9-96D4-38E8-20C9-BC5A624B6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1000620"/>
            <a:ext cx="6069144" cy="615950"/>
          </a:xfrm>
        </p:spPr>
        <p:txBody>
          <a:bodyPr/>
          <a:lstStyle/>
          <a:p>
            <a:pPr algn="ctr"/>
            <a:r>
              <a:rPr lang="en-US" dirty="0"/>
              <a:t>Conv1D Results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7A0B456-9E4E-8EF5-D81D-7A1FCCD77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000620"/>
            <a:ext cx="6095999" cy="615950"/>
          </a:xfrm>
        </p:spPr>
        <p:txBody>
          <a:bodyPr/>
          <a:lstStyle/>
          <a:p>
            <a:pPr algn="ctr"/>
            <a:r>
              <a:rPr lang="en-US" dirty="0"/>
              <a:t>Conv2D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594C4-F323-D050-2AEA-304098FF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3D496E-9059-4FC5-9DE7-98A6D725490E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18BDE-2454-A100-BB1C-6636D3C7E086}"/>
              </a:ext>
            </a:extLst>
          </p:cNvPr>
          <p:cNvSpPr txBox="1"/>
          <p:nvPr/>
        </p:nvSpPr>
        <p:spPr>
          <a:xfrm>
            <a:off x="439209" y="21719"/>
            <a:ext cx="113621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Both networks have acceptable results, however Conv2D Network has lower error rates overall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Conv2D network has significantly higher accuracy for classes 3 through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Class 1 having the lowest accuracy is expected as all other sources are functions of source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Error is only correlated with </a:t>
            </a:r>
            <a:r>
              <a:rPr lang="en-US" dirty="0">
                <a:solidFill>
                  <a:schemeClr val="accent6"/>
                </a:solidFill>
              </a:rPr>
              <a:t>overlapped source </a:t>
            </a:r>
            <a:r>
              <a:rPr lang="en-US" dirty="0">
                <a:solidFill>
                  <a:schemeClr val="tx2"/>
                </a:solidFill>
              </a:rPr>
              <a:t>and not </a:t>
            </a:r>
            <a:r>
              <a:rPr lang="en-US" dirty="0">
                <a:solidFill>
                  <a:schemeClr val="accent4"/>
                </a:solidFill>
              </a:rPr>
              <a:t>near sources </a:t>
            </a:r>
            <a:r>
              <a:rPr lang="en-US" dirty="0">
                <a:solidFill>
                  <a:srgbClr val="44546A"/>
                </a:solidFill>
              </a:rPr>
              <a:t>(compare class 3 and 4)</a:t>
            </a:r>
          </a:p>
        </p:txBody>
      </p:sp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79B7B95A-7BF4-29BD-8944-22E10F93E0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400" y="1557302"/>
            <a:ext cx="5486400" cy="4114800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3BD0FA-E9A9-B746-4095-1D2E17A6F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0" y="1557302"/>
            <a:ext cx="5486400" cy="41148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5D52401-EEEE-F9D3-DF54-76B0F02058B6}"/>
              </a:ext>
            </a:extLst>
          </p:cNvPr>
          <p:cNvSpPr/>
          <p:nvPr/>
        </p:nvSpPr>
        <p:spPr>
          <a:xfrm>
            <a:off x="0" y="6260515"/>
            <a:ext cx="12191999" cy="11114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38D03D-3141-8C7E-997A-6321DB413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010" y="5672102"/>
            <a:ext cx="4107180" cy="9982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19CE36-644C-29DD-01EB-2E52A88D5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822" y="5689447"/>
            <a:ext cx="4107180" cy="99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60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4CD2-6D00-9012-E98E-5B1BE89B8E8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4400" dirty="0"/>
              <a:t>Conclusions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82456-4D6C-53C3-54C7-D44085793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1231392"/>
            <a:ext cx="10519791" cy="518528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Conclusions:</a:t>
            </a:r>
          </a:p>
          <a:p>
            <a:pPr lvl="1">
              <a:lnSpc>
                <a:spcPct val="100000"/>
              </a:lnSpc>
            </a:pPr>
            <a:r>
              <a:rPr lang="en-US"/>
              <a:t>Successfully </a:t>
            </a:r>
            <a:r>
              <a:rPr lang="en-US" dirty="0"/>
              <a:t>developed </a:t>
            </a:r>
            <a:r>
              <a:rPr lang="en-US"/>
              <a:t>two CNNs </a:t>
            </a:r>
            <a:r>
              <a:rPr lang="en-US" dirty="0"/>
              <a:t>for classification of signals with common variable dependent tones occurring at random harmonics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Determined that the 2D CNN performed best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Theory: The 1D CNN did not learn a more optimal method compared to the FFT to classify tones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2D CNN also performed significantly better at low SNR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Accuracy is correlated with pure tonal overlap</a:t>
            </a:r>
          </a:p>
          <a:p>
            <a:pPr>
              <a:lnSpc>
                <a:spcPct val="100000"/>
              </a:lnSpc>
            </a:pPr>
            <a:r>
              <a:rPr lang="en-US" dirty="0"/>
              <a:t>Future work: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Transfer learning to other datasets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Confirm the assumptions that went into the synthetic data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For example, probability of harmonics is not uniform and various significantly by mechanism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Is equal probability assumption valid for training?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on imbalanced datasets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Not all sources occur with equal probability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F684D-0728-4F38-FB8D-F8318B03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0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5E5F-2B1E-9965-5564-C14C381FF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570600"/>
            <a:ext cx="11269660" cy="1141200"/>
          </a:xfrm>
        </p:spPr>
        <p:txBody>
          <a:bodyPr anchor="t">
            <a:normAutofit/>
          </a:bodyPr>
          <a:lstStyle/>
          <a:p>
            <a:pPr algn="ctr"/>
            <a:r>
              <a:rPr lang="en-US" sz="6600" dirty="0"/>
              <a:t>Questions</a:t>
            </a:r>
            <a:r>
              <a:rPr lang="en-US" dirty="0"/>
              <a:t>?</a:t>
            </a:r>
          </a:p>
        </p:txBody>
      </p:sp>
      <p:pic>
        <p:nvPicPr>
          <p:cNvPr id="7" name="Picture 6" descr="A colorful dots on a white background&#10;&#10;Description automatically generated">
            <a:extLst>
              <a:ext uri="{FF2B5EF4-FFF2-40B4-BE49-F238E27FC236}">
                <a16:creationId xmlns:a16="http://schemas.microsoft.com/office/drawing/2014/main" id="{544A6C34-C88A-E023-800D-C031935FAE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48729" r="-2" b="470"/>
          <a:stretch/>
        </p:blipFill>
        <p:spPr>
          <a:xfrm>
            <a:off x="17917" y="1828800"/>
            <a:ext cx="12174083" cy="4282751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A5912-D6AA-43FB-CEBB-54D2D598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3D496E-9059-4FC5-9DE7-98A6D725490E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2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8C4894-FB76-ECDF-5A32-185941BA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CBC9F4-D375-2A7A-B387-D6942BF84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Signal Model</a:t>
            </a:r>
          </a:p>
          <a:p>
            <a:r>
              <a:rPr lang="en-US" dirty="0"/>
              <a:t>Overview of Convolutional Neural Network (CNN) Architectures</a:t>
            </a:r>
          </a:p>
          <a:p>
            <a:r>
              <a:rPr lang="en-US" dirty="0"/>
              <a:t>Results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E3CF6B-3645-4CDB-1460-99751BFA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9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782EF4-D7CA-04A2-DFC2-6D660ABB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5D35E-72A7-D128-441F-8872C2B59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8AC26-91C1-14C7-8184-71015B48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5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A2121D2-91BA-4B0D-D8BC-BE1B76DE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5DD91D-94FB-50E2-FF9E-119A309D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goal of this project is to develop a machine learning (ML) algorithm to classify signals with common variable dependent tones occurring at random harmonics</a:t>
            </a:r>
          </a:p>
          <a:p>
            <a:pPr lvl="1"/>
            <a:r>
              <a:rPr lang="en-US" dirty="0"/>
              <a:t>Secondary goal is to determine if time domain or frequency domain-based convolution neural networks (CNNs) are more efficient</a:t>
            </a:r>
          </a:p>
          <a:p>
            <a:r>
              <a:rPr lang="en-US" dirty="0"/>
              <a:t>The use of machine learning algorithms to classify frequency spectra has been a significant area of study</a:t>
            </a:r>
          </a:p>
          <a:p>
            <a:pPr lvl="1"/>
            <a:r>
              <a:rPr lang="en-US" dirty="0"/>
              <a:t>Machinery health faults (</a:t>
            </a:r>
            <a:r>
              <a:rPr lang="en-US" dirty="0" err="1"/>
              <a:t>Sourza</a:t>
            </a:r>
            <a:r>
              <a:rPr lang="en-US" dirty="0"/>
              <a:t> et. al. 2021)</a:t>
            </a:r>
          </a:p>
          <a:p>
            <a:pPr lvl="1"/>
            <a:r>
              <a:rPr lang="en-US" dirty="0"/>
              <a:t>Detection of drones (Taha &amp; </a:t>
            </a:r>
            <a:r>
              <a:rPr lang="en-US" dirty="0" err="1"/>
              <a:t>Shoufan</a:t>
            </a:r>
            <a:r>
              <a:rPr lang="en-US" dirty="0"/>
              <a:t> 2019)</a:t>
            </a:r>
          </a:p>
          <a:p>
            <a:r>
              <a:rPr lang="en-US" dirty="0"/>
              <a:t>The presence of large numbers of overlapping tones makes classification of source mechanisms difficult</a:t>
            </a:r>
          </a:p>
          <a:p>
            <a:pPr lvl="1"/>
            <a:r>
              <a:rPr lang="en-US" dirty="0"/>
              <a:t>Typically requires an experienced analyst and can not always be performed simultaneously with data collection</a:t>
            </a:r>
          </a:p>
          <a:p>
            <a:r>
              <a:rPr lang="en-US" dirty="0"/>
              <a:t>Examples of datasets with common variable dependent tones and harmonics include:</a:t>
            </a:r>
          </a:p>
          <a:p>
            <a:pPr lvl="1"/>
            <a:r>
              <a:rPr lang="en-US" dirty="0"/>
              <a:t>Strucutureborne vibration data from rotating machinery</a:t>
            </a:r>
          </a:p>
          <a:p>
            <a:pPr lvl="1"/>
            <a:r>
              <a:rPr lang="en-US" dirty="0"/>
              <a:t>Airborne noise data from drones</a:t>
            </a:r>
          </a:p>
          <a:p>
            <a:pPr lvl="1"/>
            <a:r>
              <a:rPr lang="en-US" dirty="0"/>
              <a:t>Underwater acoustic data from ships or mammals</a:t>
            </a:r>
          </a:p>
          <a:p>
            <a:r>
              <a:rPr lang="en-US" dirty="0"/>
              <a:t>This specific project uses structureborne vibration data from rotating machinery</a:t>
            </a:r>
          </a:p>
          <a:p>
            <a:pPr lvl="1"/>
            <a:r>
              <a:rPr lang="en-US" dirty="0"/>
              <a:t>All source mechanisms are functions of shaft rate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594C4-F323-D050-2AEA-304098FF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30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1C5F-F1DA-9890-AD5C-D6C01EC8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DC5B3-72E9-1949-14CC-879D42C5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C669FA-56C8-E055-BF47-3C6F0C690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139" y="1704415"/>
            <a:ext cx="7109460" cy="3771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BBD23E-F316-BFFF-6D8D-87D5FA11B6F3}"/>
                  </a:ext>
                </a:extLst>
              </p:cNvPr>
              <p:cNvSpPr txBox="1"/>
              <p:nvPr/>
            </p:nvSpPr>
            <p:spPr>
              <a:xfrm>
                <a:off x="152400" y="1704415"/>
                <a:ext cx="4634752" cy="38440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𝑠h𝑎𝑓𝑡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𝑟𝑝𝑚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𝐸𝑀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𝑁𝑃</m:t>
                          </m:r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𝑅𝑃𝑀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120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𝐹𝑇𝐹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err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𝑟𝑝𝑠</m:t>
                          </m:r>
                        </m:num>
                        <m:den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𝐵𝑑</m:t>
                              </m:r>
                            </m:num>
                            <m:den>
                              <m:r>
                                <a:rPr lang="en-US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𝑃𝑑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𝐵𝑃𝐹𝐼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𝑁𝑏</m:t>
                          </m:r>
                        </m:num>
                        <m:den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 err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𝑟𝑝𝑠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𝐵𝑑</m:t>
                              </m:r>
                            </m:num>
                            <m:den>
                              <m:r>
                                <a:rPr lang="en-US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𝑃𝑑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𝐵𝑃𝐹𝑂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𝑁𝑏</m:t>
                          </m:r>
                        </m:num>
                        <m:den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 err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𝑟𝑝𝑠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𝐵𝑑</m:t>
                              </m:r>
                            </m:num>
                            <m:den>
                              <m:r>
                                <a:rPr lang="en-US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𝑃𝑑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𝐵𝑆𝐹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𝑃𝑑</m:t>
                          </m:r>
                        </m:num>
                        <m:den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𝐵𝑑</m:t>
                          </m:r>
                        </m:den>
                      </m:f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 err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𝑟𝑝𝑠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dirty="0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dirty="0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𝐵𝑑</m:t>
                                      </m:r>
                                    </m:num>
                                    <m:den>
                                      <m:r>
                                        <a:rPr lang="en-US" i="1" dirty="0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dirty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BBD23E-F316-BFFF-6D8D-87D5FA11B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704415"/>
                <a:ext cx="4634752" cy="38440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207B6F-8E78-5881-9859-F13F3CBDBB9C}"/>
                  </a:ext>
                </a:extLst>
              </p:cNvPr>
              <p:cNvSpPr txBox="1"/>
              <p:nvPr/>
            </p:nvSpPr>
            <p:spPr>
              <a:xfrm>
                <a:off x="8190883" y="298034"/>
                <a:ext cx="400111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𝐵𝑃𝐹𝑂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ball passing frequency of outer ring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𝐵𝑆𝐹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ball spin frequency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ball diameter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𝑁𝑏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the number of balls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𝑃𝑑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pitch diameter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the contact angle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207B6F-8E78-5881-9859-F13F3CBDB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883" y="298034"/>
                <a:ext cx="4001117" cy="1200329"/>
              </a:xfrm>
              <a:prstGeom prst="rect">
                <a:avLst/>
              </a:prstGeom>
              <a:blipFill>
                <a:blip r:embed="rId4"/>
                <a:stretch>
                  <a:fillRect t="-508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956E6E-25C2-380A-9181-EB81F6DA53C8}"/>
                  </a:ext>
                </a:extLst>
              </p:cNvPr>
              <p:cNvSpPr txBox="1"/>
              <p:nvPr/>
            </p:nvSpPr>
            <p:spPr>
              <a:xfrm>
                <a:off x="4567511" y="298035"/>
                <a:ext cx="373706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frequency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𝑟𝑝𝑚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revolutions per minute 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𝑟𝑝𝑠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revolutions per second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number of poles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𝐹𝑇𝐹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fundamental train frequency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𝐵𝑃𝐹𝐼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ball passing frequency of inner ring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956E6E-25C2-380A-9181-EB81F6DA5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511" y="298035"/>
                <a:ext cx="3737060" cy="1200329"/>
              </a:xfrm>
              <a:prstGeom prst="rect">
                <a:avLst/>
              </a:prstGeom>
              <a:blipFill>
                <a:blip r:embed="rId5"/>
                <a:stretch>
                  <a:fillRect t="-508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1621D7-E53C-D1EC-3DCA-608A175CA254}"/>
                  </a:ext>
                </a:extLst>
              </p:cNvPr>
              <p:cNvSpPr txBox="1"/>
              <p:nvPr/>
            </p:nvSpPr>
            <p:spPr>
              <a:xfrm>
                <a:off x="152400" y="5919982"/>
                <a:ext cx="120395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𝑟𝑝𝑚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=2400</m:t>
                      </m:r>
                      <m: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= 4</m:t>
                      </m:r>
                      <m:r>
                        <a:rPr lang="en-US" b="0" i="0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𝑏𝑑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=4 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𝑖𝑛𝑐h𝑒𝑠</m:t>
                      </m:r>
                      <m: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𝑁𝑏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𝑃𝑑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𝑖𝑛𝑐h𝑒𝑠</m:t>
                      </m:r>
                      <m: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=30 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𝑑𝑒𝑔𝑟𝑒𝑒𝑠</m:t>
                      </m:r>
                    </m:oMath>
                  </m:oMathPara>
                </a14:m>
                <a:endParaRPr lang="en-US" b="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1621D7-E53C-D1EC-3DCA-608A175C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919982"/>
                <a:ext cx="12039599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24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782EF4-D7CA-04A2-DFC2-6D660ABB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5D35E-72A7-D128-441F-8872C2B59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8AC26-91C1-14C7-8184-71015B48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2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A2121D2-91BA-4B0D-D8BC-BE1B76DE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0040"/>
            <a:ext cx="10406063" cy="820271"/>
          </a:xfrm>
        </p:spPr>
        <p:txBody>
          <a:bodyPr/>
          <a:lstStyle/>
          <a:p>
            <a:r>
              <a:rPr lang="en-US" dirty="0"/>
              <a:t>Signal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D05DD91D-94FB-50E2-FF9E-119A309D8D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71333" y="1140311"/>
                <a:ext cx="10515600" cy="503665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Utilizing synthetic data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No need to perform data collection</a:t>
                </a:r>
              </a:p>
              <a:p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Tones can be generated in the time domain as a sum of sine waves</a:t>
                </a:r>
              </a:p>
              <a:p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For each data sample</a:t>
                </a:r>
              </a:p>
              <a:p>
                <a:pPr lvl="1"/>
                <a:r>
                  <a:rPr lang="en-US" dirty="0"/>
                  <a:t>Source frequencies present determined by random sampling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~[1,8]</m:t>
                    </m:r>
                  </m:oMath>
                </a14:m>
                <a:r>
                  <a:rPr lang="en-US" i="1" dirty="0">
                    <a:solidFill>
                      <a:schemeClr val="tx2">
                        <a:alpha val="77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distribution without replacement</a:t>
                </a:r>
              </a:p>
              <a:p>
                <a:pPr lvl="2"/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7 sources + no source case</a:t>
                </a:r>
              </a:p>
              <a:p>
                <a:pPr lvl="1"/>
                <a:r>
                  <a:rPr lang="en-US" dirty="0"/>
                  <a:t>Harmonics present determined by random sampling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~[1,10]</m:t>
                    </m:r>
                  </m:oMath>
                </a14:m>
                <a:r>
                  <a:rPr lang="en-US" i="1" dirty="0">
                    <a:solidFill>
                      <a:schemeClr val="tx2">
                        <a:alpha val="77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distribution with replacement for each </a:t>
                </a:r>
                <a:r>
                  <a:rPr lang="en-US" dirty="0"/>
                  <a:t>source (shaft rate, electrical line frequency, …) </a:t>
                </a:r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present from previous step</a:t>
                </a:r>
              </a:p>
              <a:p>
                <a:pPr lvl="1"/>
                <a:r>
                  <a:rPr lang="en-US" dirty="0"/>
                  <a:t>Signal to noise ratio (SNR) of each harmonic was then set by random sampling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~[−10,10]</m:t>
                    </m:r>
                  </m:oMath>
                </a14:m>
                <a:r>
                  <a:rPr lang="en-US" i="1" dirty="0">
                    <a:solidFill>
                      <a:schemeClr val="tx2">
                        <a:alpha val="77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distribution with replacement for each harmonic present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All present tones (for a data sample) are then summed with white gaussian noise (WGN) to make the data sample</a:t>
                </a:r>
              </a:p>
              <a:p>
                <a:endParaRPr lang="en-US" dirty="0">
                  <a:solidFill>
                    <a:schemeClr val="tx2">
                      <a:alpha val="77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D05DD91D-94FB-50E2-FF9E-119A309D8D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1333" y="1140311"/>
                <a:ext cx="10515600" cy="5036652"/>
              </a:xfrm>
              <a:blipFill>
                <a:blip r:embed="rId2"/>
                <a:stretch>
                  <a:fillRect l="-1623" t="-2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594C4-F323-D050-2AEA-304098FF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</p:spPr>
        <p:txBody>
          <a:bodyPr/>
          <a:lstStyle/>
          <a:p>
            <a:fld id="{013D496E-9059-4FC5-9DE7-98A6D725490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79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8F40-70BC-4765-F12B-3C867200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Model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54D85-5253-BF78-52E8-A37581AF0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alpha val="77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 denotes training sample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alpha val="77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 denotes source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alpha val="77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 denotes number of harmonics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b>
                        <m:r>
                          <a:rPr lang="en-US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mtClean="0">
                        <a:solidFill>
                          <a:schemeClr val="tx2">
                            <a:alpha val="77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mtClean="0">
                        <a:solidFill>
                          <a:schemeClr val="tx2">
                            <a:alpha val="77000"/>
                          </a:schemeClr>
                        </a:solidFill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dirty="0">
                  <a:solidFill>
                    <a:schemeClr val="tx2">
                      <a:alpha val="77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mtClean="0">
                        <a:solidFill>
                          <a:schemeClr val="tx2">
                            <a:alpha val="77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brk m:alnAt="23"/>
                              </m:rPr>
                              <a:rPr lang="en-US" b="0" i="0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0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>
                  <a:solidFill>
                    <a:schemeClr val="tx2">
                      <a:alpha val="77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10,000 data samples are made for each source</a:t>
                </a:r>
                <a:r>
                  <a:rPr lang="en-US" dirty="0"/>
                  <a:t> (8,000 for training and validation)</a:t>
                </a:r>
              </a:p>
              <a:p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Time domain signal is saved out for direct use in 1D CNN</a:t>
                </a:r>
              </a:p>
              <a:p>
                <a:pPr lvl="1"/>
                <a:r>
                  <a:rPr lang="en-US" dirty="0"/>
                  <a:t>Sample rate = 8,192 Hz (next power of two of two times highest source)</a:t>
                </a:r>
              </a:p>
              <a:p>
                <a:pPr lvl="1"/>
                <a:r>
                  <a:rPr lang="en-US" dirty="0"/>
                  <a:t>Time record is 1 second</a:t>
                </a:r>
                <a:endParaRPr lang="en-US" dirty="0">
                  <a:solidFill>
                    <a:schemeClr val="tx2">
                      <a:alpha val="77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54D85-5253-BF78-52E8-A37581AF0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39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9692F-2AED-D371-089C-FFEAF960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3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8F40-70BC-4765-F12B-3C867200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Model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54D85-5253-BF78-52E8-A37581AF0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Fourier transform (FFT) of time domain data is then calculated </a:t>
            </a:r>
          </a:p>
          <a:p>
            <a:pPr lvl="1"/>
            <a:r>
              <a:rPr lang="en-US" dirty="0"/>
              <a:t>No averaging is conducted for FFT </a:t>
            </a:r>
          </a:p>
          <a:p>
            <a:pPr lvl="1"/>
            <a:r>
              <a:rPr lang="en-US" dirty="0"/>
              <a:t>Frequency resolution of 1/8,192 Hz</a:t>
            </a:r>
          </a:p>
          <a:p>
            <a:r>
              <a:rPr lang="en-US" dirty="0">
                <a:solidFill>
                  <a:schemeClr val="tx2">
                    <a:alpha val="77000"/>
                  </a:schemeClr>
                </a:solidFill>
              </a:rPr>
              <a:t>Frequency domain data is used as input to 2D CNN</a:t>
            </a:r>
          </a:p>
          <a:p>
            <a:r>
              <a:rPr lang="en-US" dirty="0"/>
              <a:t>Frequency domain data is complex which can not be converted to a grayscale image for input into the CNN</a:t>
            </a:r>
          </a:p>
          <a:p>
            <a:r>
              <a:rPr lang="en-US" dirty="0"/>
              <a:t>Solution is to stack the real and imaginary components before conversion to gray scale images</a:t>
            </a:r>
            <a:endParaRPr lang="en-US" dirty="0">
              <a:solidFill>
                <a:schemeClr val="tx2">
                  <a:alpha val="77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9692F-2AED-D371-089C-FFEAF960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2F93DAB-4ABB-54F4-6082-4918B434E9D4}"/>
              </a:ext>
            </a:extLst>
          </p:cNvPr>
          <p:cNvSpPr/>
          <p:nvPr/>
        </p:nvSpPr>
        <p:spPr>
          <a:xfrm>
            <a:off x="4871224" y="5332793"/>
            <a:ext cx="2185456" cy="1003244"/>
          </a:xfrm>
          <a:prstGeom prst="right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CNN Input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6666B7-B89E-C82C-027D-F6E3110DB373}"/>
              </a:ext>
            </a:extLst>
          </p:cNvPr>
          <p:cNvGrpSpPr/>
          <p:nvPr/>
        </p:nvGrpSpPr>
        <p:grpSpPr>
          <a:xfrm>
            <a:off x="2528033" y="5331273"/>
            <a:ext cx="1958340" cy="623905"/>
            <a:chOff x="3055571" y="4535041"/>
            <a:chExt cx="1958340" cy="62390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0DECF1-8C3E-8D19-1C66-E65B54574736}"/>
                </a:ext>
              </a:extLst>
            </p:cNvPr>
            <p:cNvSpPr txBox="1"/>
            <p:nvPr/>
          </p:nvSpPr>
          <p:spPr>
            <a:xfrm>
              <a:off x="3213041" y="4535041"/>
              <a:ext cx="1643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Spectral lines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3E677CA-668F-BCDC-FE94-E84F55862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2839"/>
            <a:stretch/>
          </p:blipFill>
          <p:spPr>
            <a:xfrm>
              <a:off x="3055571" y="4904373"/>
              <a:ext cx="1958340" cy="254573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7F3B95-3108-9E84-1DB5-6FCE81B979C5}"/>
              </a:ext>
            </a:extLst>
          </p:cNvPr>
          <p:cNvGrpSpPr/>
          <p:nvPr/>
        </p:nvGrpSpPr>
        <p:grpSpPr>
          <a:xfrm>
            <a:off x="7292623" y="5209476"/>
            <a:ext cx="3067605" cy="904323"/>
            <a:chOff x="7629242" y="4155681"/>
            <a:chExt cx="3067605" cy="9043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BC6C297-A927-F189-8A41-BA1B9B7D5F47}"/>
                </a:ext>
              </a:extLst>
            </p:cNvPr>
            <p:cNvGrpSpPr/>
            <p:nvPr/>
          </p:nvGrpSpPr>
          <p:grpSpPr>
            <a:xfrm>
              <a:off x="7778531" y="4155681"/>
              <a:ext cx="2918316" cy="904323"/>
              <a:chOff x="9573319" y="1906468"/>
              <a:chExt cx="2918316" cy="904323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2E47F3-D837-E482-663C-7D7E17B44EAD}"/>
                  </a:ext>
                </a:extLst>
              </p:cNvPr>
              <p:cNvSpPr txBox="1"/>
              <p:nvPr/>
            </p:nvSpPr>
            <p:spPr>
              <a:xfrm>
                <a:off x="9573319" y="1906468"/>
                <a:ext cx="1643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Spectral lines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CF9C784-17C3-E67B-EE76-DF1274635EA9}"/>
                      </a:ext>
                    </a:extLst>
                  </p:cNvPr>
                  <p:cNvSpPr txBox="1"/>
                  <p:nvPr/>
                </p:nvSpPr>
                <p:spPr>
                  <a:xfrm>
                    <a:off x="11366006" y="2204998"/>
                    <a:ext cx="10151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CF9C784-17C3-E67B-EE76-DF1274635E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66006" y="2204998"/>
                    <a:ext cx="101515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15CC4E76-A21B-DCDA-3702-43D5D2320E8E}"/>
                      </a:ext>
                    </a:extLst>
                  </p:cNvPr>
                  <p:cNvSpPr txBox="1"/>
                  <p:nvPr/>
                </p:nvSpPr>
                <p:spPr>
                  <a:xfrm>
                    <a:off x="11366006" y="2441459"/>
                    <a:ext cx="112562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𝑖𝑚𝑎𝑔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15CC4E76-A21B-DCDA-3702-43D5D2320E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66006" y="2441459"/>
                    <a:ext cx="112562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E4B3E4D-82DC-079B-ADDD-E600D8977A1B}"/>
                </a:ext>
              </a:extLst>
            </p:cNvPr>
            <p:cNvGrpSpPr/>
            <p:nvPr/>
          </p:nvGrpSpPr>
          <p:grpSpPr>
            <a:xfrm>
              <a:off x="7629242" y="4535041"/>
              <a:ext cx="1958340" cy="476204"/>
              <a:chOff x="7629242" y="4535041"/>
              <a:chExt cx="1958340" cy="476204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EF2FEFE4-D93D-11E1-1E83-F0F55B2A8E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86986"/>
              <a:stretch/>
            </p:blipFill>
            <p:spPr>
              <a:xfrm>
                <a:off x="7629242" y="4535041"/>
                <a:ext cx="1958340" cy="24295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D2EEB27F-0BA3-191B-6A99-661ED43D13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49953" b="37033"/>
              <a:stretch/>
            </p:blipFill>
            <p:spPr>
              <a:xfrm>
                <a:off x="7629242" y="4768295"/>
                <a:ext cx="1958340" cy="2429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75952745"/>
      </p:ext>
    </p:extLst>
  </p:cSld>
  <p:clrMapOvr>
    <a:masterClrMapping/>
  </p:clrMapOvr>
</p:sld>
</file>

<file path=ppt/theme/theme1.xml><?xml version="1.0" encoding="utf-8"?>
<a:theme xmlns:a="http://schemas.openxmlformats.org/drawingml/2006/main" name="Lines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H Grotesk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_Intro_to_ML_and_Tensorflow" id="{2E60F2CB-59F0-6E49-A27D-D68676E47932}" vid="{5533D834-F0FA-8842-B25D-F4CC042606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Research_Template</Template>
  <TotalTime>24115</TotalTime>
  <Words>1063</Words>
  <Application>Microsoft Office PowerPoint</Application>
  <PresentationFormat>Widescreen</PresentationFormat>
  <Paragraphs>180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Neue Haas Grotesk Text Pro</vt:lpstr>
      <vt:lpstr>Wingdings 2</vt:lpstr>
      <vt:lpstr>LinesVTI</vt:lpstr>
      <vt:lpstr>Classification of Signals with Common Variable Dependent Tones Occurring at Random Harmonics Using Machine Learning</vt:lpstr>
      <vt:lpstr>Outline</vt:lpstr>
      <vt:lpstr>Motivation</vt:lpstr>
      <vt:lpstr>Motivation</vt:lpstr>
      <vt:lpstr>Motivation</vt:lpstr>
      <vt:lpstr>Signal Model</vt:lpstr>
      <vt:lpstr>Signal Model</vt:lpstr>
      <vt:lpstr>Signal Model (Cont.)</vt:lpstr>
      <vt:lpstr>Signal Model (Cont.)</vt:lpstr>
      <vt:lpstr>1D Convolutional Neural Network Overview</vt:lpstr>
      <vt:lpstr>1D Convolutional Neural Network Overview</vt:lpstr>
      <vt:lpstr>2D Convolutional Neural Network Overview</vt:lpstr>
      <vt:lpstr>2D Convolutional Neural Network Overview</vt:lpstr>
      <vt:lpstr>Results</vt:lpstr>
      <vt:lpstr>PowerPoint Presentation</vt:lpstr>
      <vt:lpstr>PowerPoint Presentation</vt:lpstr>
      <vt:lpstr>Conclusions &amp; 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Bell</dc:creator>
  <cp:lastModifiedBy>Christopher Bell</cp:lastModifiedBy>
  <cp:revision>31</cp:revision>
  <dcterms:created xsi:type="dcterms:W3CDTF">2022-11-21T12:43:02Z</dcterms:created>
  <dcterms:modified xsi:type="dcterms:W3CDTF">2023-12-01T20:37:37Z</dcterms:modified>
</cp:coreProperties>
</file>