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g6+tdykp5xzZDIWCafAaUWn7D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5C4977-400E-49A9-B78B-458973C1FE27}">
  <a:tblStyle styleId="{B05C4977-400E-49A9-B78B-458973C1FE2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2aa75cf9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a2aa75cf93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73" name="Google Shape;173;g2a2aa75cf93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cbfbaa0bd_3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9cbfbaa0bd_3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80" name="Google Shape;180;g29cbfbaa0bd_3_2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cbfbaa0bd_3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9cbfbaa0bd_3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92" name="Google Shape;192;g29cbfbaa0bd_3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2aa75cf9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a2aa75cf93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99" name="Google Shape;199;g2a2aa75cf93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2aa75cf9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a2aa75cf93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209" name="Google Shape;209;g2a2aa75cf93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2aa75cf9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a2aa75cf93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217" name="Google Shape;217;g2a2aa75cf93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225" name="Google Shape;225;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2aa75cf93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a2aa75cf93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232" name="Google Shape;232;g2a2aa75cf93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2aa75cf93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2a2aa75cf93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239" name="Google Shape;239;g2a2aa75cf93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2aa75cf93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a2aa75cf93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246" name="Google Shape;246;g2a2aa75cf93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2aa75cf93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2a2aa75cf93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253" name="Google Shape;253;g2a2aa75cf93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34" name="Google Shape;1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42" name="Google Shape;14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51" name="Google Shape;15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2aa75cf9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a2aa75cf9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t>CM</a:t>
            </a:r>
            <a:endParaRPr/>
          </a:p>
        </p:txBody>
      </p:sp>
      <p:sp>
        <p:nvSpPr>
          <p:cNvPr id="159" name="Google Shape;159;g2a2aa75cf9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1" name="Shape 61"/>
        <p:cNvGrpSpPr/>
        <p:nvPr/>
      </p:nvGrpSpPr>
      <p:grpSpPr>
        <a:xfrm>
          <a:off x="0" y="0"/>
          <a:ext cx="0" cy="0"/>
          <a:chOff x="0" y="0"/>
          <a:chExt cx="0" cy="0"/>
        </a:xfrm>
      </p:grpSpPr>
      <p:sp>
        <p:nvSpPr>
          <p:cNvPr id="62" name="Google Shape;6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0" name="Shape 70"/>
        <p:cNvGrpSpPr/>
        <p:nvPr/>
      </p:nvGrpSpPr>
      <p:grpSpPr>
        <a:xfrm>
          <a:off x="0" y="0"/>
          <a:ext cx="0" cy="0"/>
          <a:chOff x="0" y="0"/>
          <a:chExt cx="0" cy="0"/>
        </a:xfrm>
      </p:grpSpPr>
      <p:sp>
        <p:nvSpPr>
          <p:cNvPr id="71" name="Google Shape;71;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7" name="Shape 77"/>
        <p:cNvGrpSpPr/>
        <p:nvPr/>
      </p:nvGrpSpPr>
      <p:grpSpPr>
        <a:xfrm>
          <a:off x="0" y="0"/>
          <a:ext cx="0" cy="0"/>
          <a:chOff x="0" y="0"/>
          <a:chExt cx="0" cy="0"/>
        </a:xfrm>
      </p:grpSpPr>
      <p:sp>
        <p:nvSpPr>
          <p:cNvPr id="78" name="Google Shape;78;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p:nvPr>
            <p:ph idx="2" type="pic"/>
          </p:nvPr>
        </p:nvSpPr>
        <p:spPr>
          <a:xfrm>
            <a:off x="5183188" y="987425"/>
            <a:ext cx="6172200" cy="4873625"/>
          </a:xfrm>
          <a:prstGeom prst="rect">
            <a:avLst/>
          </a:prstGeom>
          <a:noFill/>
          <a:ln>
            <a:noFill/>
          </a:ln>
        </p:spPr>
      </p:sp>
      <p:sp>
        <p:nvSpPr>
          <p:cNvPr id="80" name="Google Shape;80;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4" name="Shape 84"/>
        <p:cNvGrpSpPr/>
        <p:nvPr/>
      </p:nvGrpSpPr>
      <p:grpSpPr>
        <a:xfrm>
          <a:off x="0" y="0"/>
          <a:ext cx="0" cy="0"/>
          <a:chOff x="0" y="0"/>
          <a:chExt cx="0" cy="0"/>
        </a:xfrm>
      </p:grpSpPr>
      <p:sp>
        <p:nvSpPr>
          <p:cNvPr id="85" name="Google Shape;8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0" name="Shape 90"/>
        <p:cNvGrpSpPr/>
        <p:nvPr/>
      </p:nvGrpSpPr>
      <p:grpSpPr>
        <a:xfrm>
          <a:off x="0" y="0"/>
          <a:ext cx="0" cy="0"/>
          <a:chOff x="0" y="0"/>
          <a:chExt cx="0" cy="0"/>
        </a:xfrm>
      </p:grpSpPr>
      <p:sp>
        <p:nvSpPr>
          <p:cNvPr id="91" name="Google Shape;91;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ario">
  <p:cSld name="Temario">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ción">
  <p:cSld name="1_Comparación">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5"/>
          <p:cNvSpPr txBox="1"/>
          <p:nvPr>
            <p:ph type="title"/>
          </p:nvPr>
        </p:nvSpPr>
        <p:spPr>
          <a:xfrm>
            <a:off x="609601" y="3266586"/>
            <a:ext cx="5140569" cy="22198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82784"/>
              </a:buClr>
              <a:buSzPts val="6000"/>
              <a:buFont typeface="Arial"/>
              <a:buNone/>
              <a:defRPr sz="6000">
                <a:solidFill>
                  <a:srgbClr val="48278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ítulo y objetos">
  <p:cSld name="3_Título y objeto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6"/>
          <p:cNvSpPr txBox="1"/>
          <p:nvPr>
            <p:ph idx="1" type="body"/>
          </p:nvPr>
        </p:nvSpPr>
        <p:spPr>
          <a:xfrm>
            <a:off x="503238" y="2497138"/>
            <a:ext cx="10996612" cy="232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482784"/>
              </a:buClr>
              <a:buSzPts val="2000"/>
              <a:buNone/>
              <a:defRPr sz="2000">
                <a:solidFill>
                  <a:srgbClr val="48278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6"/>
          <p:cNvSpPr txBox="1"/>
          <p:nvPr>
            <p:ph type="title"/>
          </p:nvPr>
        </p:nvSpPr>
        <p:spPr>
          <a:xfrm>
            <a:off x="503859" y="1325313"/>
            <a:ext cx="10855803" cy="84851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82784"/>
              </a:buClr>
              <a:buSzPts val="4800"/>
              <a:buFont typeface="Arial"/>
              <a:buNone/>
              <a:defRPr sz="4800">
                <a:solidFill>
                  <a:srgbClr val="48278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bg>
      <p:bgPr>
        <a:noFill/>
      </p:bgPr>
    </p:bg>
    <p:spTree>
      <p:nvGrpSpPr>
        <p:cNvPr id="22" name="Shape 22"/>
        <p:cNvGrpSpPr/>
        <p:nvPr/>
      </p:nvGrpSpPr>
      <p:grpSpPr>
        <a:xfrm>
          <a:off x="0" y="0"/>
          <a:ext cx="0" cy="0"/>
          <a:chOff x="0" y="0"/>
          <a:chExt cx="0" cy="0"/>
        </a:xfrm>
      </p:grpSpPr>
      <p:grpSp>
        <p:nvGrpSpPr>
          <p:cNvPr id="23" name="Google Shape;23;p17"/>
          <p:cNvGrpSpPr/>
          <p:nvPr/>
        </p:nvGrpSpPr>
        <p:grpSpPr>
          <a:xfrm>
            <a:off x="6075" y="6075"/>
            <a:ext cx="12184625" cy="6850525"/>
            <a:chOff x="6075" y="6075"/>
            <a:chExt cx="12184625" cy="6850525"/>
          </a:xfrm>
        </p:grpSpPr>
        <p:sp>
          <p:nvSpPr>
            <p:cNvPr id="24" name="Google Shape;24;p17"/>
            <p:cNvSpPr/>
            <p:nvPr/>
          </p:nvSpPr>
          <p:spPr>
            <a:xfrm>
              <a:off x="6075" y="6075"/>
              <a:ext cx="12184625" cy="6850525"/>
            </a:xfrm>
            <a:custGeom>
              <a:rect b="b" l="l" r="r" t="t"/>
              <a:pathLst>
                <a:path extrusionOk="0" h="274021" w="487385">
                  <a:moveTo>
                    <a:pt x="1" y="0"/>
                  </a:moveTo>
                  <a:lnTo>
                    <a:pt x="1" y="274021"/>
                  </a:lnTo>
                  <a:lnTo>
                    <a:pt x="487384" y="274021"/>
                  </a:lnTo>
                  <a:lnTo>
                    <a:pt x="487384" y="0"/>
                  </a:lnTo>
                  <a:close/>
                </a:path>
              </a:pathLst>
            </a:custGeom>
            <a:solidFill>
              <a:srgbClr val="DFDA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p:nvPr/>
          </p:nvSpPr>
          <p:spPr>
            <a:xfrm>
              <a:off x="289325" y="5082875"/>
              <a:ext cx="11618675" cy="1497425"/>
            </a:xfrm>
            <a:custGeom>
              <a:rect b="b" l="l" r="r" t="t"/>
              <a:pathLst>
                <a:path extrusionOk="0" h="59897" w="464747">
                  <a:moveTo>
                    <a:pt x="1" y="0"/>
                  </a:moveTo>
                  <a:lnTo>
                    <a:pt x="1" y="59896"/>
                  </a:lnTo>
                  <a:lnTo>
                    <a:pt x="464747" y="59896"/>
                  </a:lnTo>
                  <a:lnTo>
                    <a:pt x="464747" y="0"/>
                  </a:lnTo>
                  <a:close/>
                </a:path>
              </a:pathLst>
            </a:custGeom>
            <a:solidFill>
              <a:srgbClr val="4827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7"/>
            <p:cNvSpPr/>
            <p:nvPr/>
          </p:nvSpPr>
          <p:spPr>
            <a:xfrm>
              <a:off x="9901200" y="4823125"/>
              <a:ext cx="1687000" cy="1462025"/>
            </a:xfrm>
            <a:custGeom>
              <a:rect b="b" l="l" r="r" t="t"/>
              <a:pathLst>
                <a:path extrusionOk="0" h="58481" w="67480">
                  <a:moveTo>
                    <a:pt x="29743" y="0"/>
                  </a:moveTo>
                  <a:lnTo>
                    <a:pt x="1" y="30234"/>
                  </a:lnTo>
                  <a:lnTo>
                    <a:pt x="5323" y="35554"/>
                  </a:lnTo>
                  <a:lnTo>
                    <a:pt x="29971" y="10527"/>
                  </a:lnTo>
                  <a:lnTo>
                    <a:pt x="29971" y="58481"/>
                  </a:lnTo>
                  <a:lnTo>
                    <a:pt x="37509" y="58481"/>
                  </a:lnTo>
                  <a:lnTo>
                    <a:pt x="37509" y="10527"/>
                  </a:lnTo>
                  <a:lnTo>
                    <a:pt x="62157" y="35554"/>
                  </a:lnTo>
                  <a:lnTo>
                    <a:pt x="67480" y="30234"/>
                  </a:lnTo>
                  <a:lnTo>
                    <a:pt x="37738" y="0"/>
                  </a:lnTo>
                  <a:close/>
                </a:path>
              </a:pathLst>
            </a:custGeom>
            <a:solidFill>
              <a:srgbClr val="E420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7" name="Shape 27"/>
        <p:cNvGrpSpPr/>
        <p:nvPr/>
      </p:nvGrpSpPr>
      <p:grpSpPr>
        <a:xfrm>
          <a:off x="0" y="0"/>
          <a:ext cx="0" cy="0"/>
          <a:chOff x="0" y="0"/>
          <a:chExt cx="0" cy="0"/>
        </a:xfrm>
      </p:grpSpPr>
      <p:sp>
        <p:nvSpPr>
          <p:cNvPr id="28" name="Google Shape;28;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sp>
        <p:nvSpPr>
          <p:cNvPr id="40" name="Google Shape;40;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a2aa75cf93_0_19"/>
          <p:cNvSpPr txBox="1"/>
          <p:nvPr/>
        </p:nvSpPr>
        <p:spPr>
          <a:xfrm>
            <a:off x="4497600" y="669275"/>
            <a:ext cx="39174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lang="es-PE" sz="2200">
                <a:solidFill>
                  <a:schemeClr val="dk1"/>
                </a:solidFill>
                <a:latin typeface="Calibri"/>
                <a:ea typeface="Calibri"/>
                <a:cs typeface="Calibri"/>
                <a:sym typeface="Calibri"/>
              </a:rPr>
              <a:t>Data Selección de variables</a:t>
            </a:r>
            <a:endParaRPr b="0" i="0" sz="1800" u="none" cap="none" strike="noStrike">
              <a:solidFill>
                <a:srgbClr val="000000"/>
              </a:solidFill>
              <a:latin typeface="Arial"/>
              <a:ea typeface="Arial"/>
              <a:cs typeface="Arial"/>
              <a:sym typeface="Arial"/>
            </a:endParaRPr>
          </a:p>
        </p:txBody>
      </p:sp>
      <p:pic>
        <p:nvPicPr>
          <p:cNvPr id="176" name="Google Shape;176;g2a2aa75cf93_0_19"/>
          <p:cNvPicPr preferRelativeResize="0"/>
          <p:nvPr/>
        </p:nvPicPr>
        <p:blipFill>
          <a:blip r:embed="rId3">
            <a:alphaModFix/>
          </a:blip>
          <a:stretch>
            <a:fillRect/>
          </a:stretch>
        </p:blipFill>
        <p:spPr>
          <a:xfrm>
            <a:off x="152400" y="1785875"/>
            <a:ext cx="11887200" cy="23080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9cbfbaa0bd_3_288"/>
          <p:cNvSpPr txBox="1"/>
          <p:nvPr>
            <p:ph type="title"/>
          </p:nvPr>
        </p:nvSpPr>
        <p:spPr>
          <a:xfrm>
            <a:off x="483463" y="355167"/>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b="1" lang="es-PE" sz="3200"/>
              <a:t>PROPUESTA DE MODELO</a:t>
            </a:r>
            <a:endParaRPr b="1" sz="3200"/>
          </a:p>
        </p:txBody>
      </p:sp>
      <p:pic>
        <p:nvPicPr>
          <p:cNvPr id="183" name="Google Shape;183;g29cbfbaa0bd_3_288"/>
          <p:cNvPicPr preferRelativeResize="0"/>
          <p:nvPr/>
        </p:nvPicPr>
        <p:blipFill rotWithShape="1">
          <a:blip r:embed="rId3">
            <a:alphaModFix/>
          </a:blip>
          <a:srcRect b="0" l="0" r="0" t="0"/>
          <a:stretch/>
        </p:blipFill>
        <p:spPr>
          <a:xfrm>
            <a:off x="1103525" y="1547375"/>
            <a:ext cx="1600375" cy="1600375"/>
          </a:xfrm>
          <a:prstGeom prst="rect">
            <a:avLst/>
          </a:prstGeom>
          <a:noFill/>
          <a:ln>
            <a:noFill/>
          </a:ln>
        </p:spPr>
      </p:pic>
      <p:sp>
        <p:nvSpPr>
          <p:cNvPr id="184" name="Google Shape;184;g29cbfbaa0bd_3_288"/>
          <p:cNvSpPr txBox="1"/>
          <p:nvPr/>
        </p:nvSpPr>
        <p:spPr>
          <a:xfrm>
            <a:off x="3013525" y="2126913"/>
            <a:ext cx="8080500" cy="10110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07916"/>
              </a:lnSpc>
              <a:spcBef>
                <a:spcPts val="0"/>
              </a:spcBef>
              <a:spcAft>
                <a:spcPts val="0"/>
              </a:spcAft>
              <a:buClr>
                <a:schemeClr val="dk1"/>
              </a:buClr>
              <a:buSzPts val="1700"/>
              <a:buChar char="●"/>
            </a:pPr>
            <a:r>
              <a:rPr lang="es-PE" sz="1700">
                <a:solidFill>
                  <a:schemeClr val="dk1"/>
                </a:solidFill>
              </a:rPr>
              <a:t>Modelar el sistema de reclamos de la empresa, con el fin de obtener conocimiento sobre </a:t>
            </a:r>
            <a:r>
              <a:rPr b="0" i="0" lang="es-PE" sz="1700" u="none" cap="none" strike="noStrike">
                <a:solidFill>
                  <a:schemeClr val="dk1"/>
                </a:solidFill>
                <a:latin typeface="Arial"/>
                <a:ea typeface="Arial"/>
                <a:cs typeface="Arial"/>
                <a:sym typeface="Arial"/>
              </a:rPr>
              <a:t>las probabilidades </a:t>
            </a:r>
            <a:r>
              <a:rPr lang="es-PE" sz="1700">
                <a:solidFill>
                  <a:schemeClr val="dk1"/>
                </a:solidFill>
              </a:rPr>
              <a:t>de variables aleatorias relevantes para el negocio</a:t>
            </a:r>
            <a:endParaRPr sz="1700">
              <a:solidFill>
                <a:schemeClr val="dk1"/>
              </a:solidFill>
            </a:endParaRPr>
          </a:p>
        </p:txBody>
      </p:sp>
      <p:pic>
        <p:nvPicPr>
          <p:cNvPr id="185" name="Google Shape;185;g29cbfbaa0bd_3_288"/>
          <p:cNvPicPr preferRelativeResize="0"/>
          <p:nvPr/>
        </p:nvPicPr>
        <p:blipFill rotWithShape="1">
          <a:blip r:embed="rId4">
            <a:alphaModFix/>
          </a:blip>
          <a:srcRect b="-4123" l="-4124" r="-4123" t="-4124"/>
          <a:stretch/>
        </p:blipFill>
        <p:spPr>
          <a:xfrm>
            <a:off x="7813250" y="3811075"/>
            <a:ext cx="3526026" cy="1910701"/>
          </a:xfrm>
          <a:prstGeom prst="rect">
            <a:avLst/>
          </a:prstGeom>
          <a:noFill/>
          <a:ln>
            <a:noFill/>
          </a:ln>
        </p:spPr>
      </p:pic>
      <p:sp>
        <p:nvSpPr>
          <p:cNvPr id="186" name="Google Shape;186;g29cbfbaa0bd_3_288"/>
          <p:cNvSpPr txBox="1"/>
          <p:nvPr/>
        </p:nvSpPr>
        <p:spPr>
          <a:xfrm>
            <a:off x="3008400" y="1547388"/>
            <a:ext cx="9183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s-PE" sz="2600" u="none" cap="none" strike="noStrike">
                <a:solidFill>
                  <a:srgbClr val="666666"/>
                </a:solidFill>
                <a:latin typeface="Calibri"/>
                <a:ea typeface="Calibri"/>
                <a:cs typeface="Calibri"/>
                <a:sym typeface="Calibri"/>
              </a:rPr>
              <a:t>Objetivos</a:t>
            </a:r>
            <a:endParaRPr b="1" i="0" sz="2600" u="none" cap="none" strike="noStrike">
              <a:solidFill>
                <a:srgbClr val="666666"/>
              </a:solidFill>
              <a:latin typeface="Calibri"/>
              <a:ea typeface="Calibri"/>
              <a:cs typeface="Calibri"/>
              <a:sym typeface="Calibri"/>
            </a:endParaRPr>
          </a:p>
        </p:txBody>
      </p:sp>
      <p:sp>
        <p:nvSpPr>
          <p:cNvPr id="187" name="Google Shape;187;g29cbfbaa0bd_3_288"/>
          <p:cNvSpPr txBox="1"/>
          <p:nvPr/>
        </p:nvSpPr>
        <p:spPr>
          <a:xfrm>
            <a:off x="1103525" y="4159525"/>
            <a:ext cx="6472500" cy="16614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800"/>
              </a:spcAft>
              <a:buClr>
                <a:srgbClr val="000000"/>
              </a:buClr>
              <a:buSzPts val="1500"/>
              <a:buFont typeface="Arial"/>
              <a:buNone/>
            </a:pPr>
            <a:r>
              <a:rPr b="0" i="0" lang="es-PE" sz="1500" u="none" cap="none" strike="noStrike">
                <a:solidFill>
                  <a:schemeClr val="dk1"/>
                </a:solidFill>
                <a:latin typeface="Arial"/>
                <a:ea typeface="Arial"/>
                <a:cs typeface="Arial"/>
                <a:sym typeface="Arial"/>
              </a:rPr>
              <a:t>Un modelo bayesiano es un tipo de modelo estadístico que utiliza el teorema de Bayes para actualizar la probabilidad de una hipótesis a medida que se obtienen nuevos datos o evidencia. Este enfoque se basa en la inferencia bayesiana, que es un marco probabilístico para la actualización de creencias sobre un evento o una hipótesis a medida que se adquiere nueva información.</a:t>
            </a:r>
            <a:endParaRPr b="0" i="0" sz="2600" u="none" cap="none" strike="noStrike">
              <a:solidFill>
                <a:srgbClr val="000000"/>
              </a:solidFill>
              <a:latin typeface="Arial"/>
              <a:ea typeface="Arial"/>
              <a:cs typeface="Arial"/>
              <a:sym typeface="Arial"/>
            </a:endParaRPr>
          </a:p>
        </p:txBody>
      </p:sp>
      <p:sp>
        <p:nvSpPr>
          <p:cNvPr id="188" name="Google Shape;188;g29cbfbaa0bd_3_288"/>
          <p:cNvSpPr txBox="1"/>
          <p:nvPr/>
        </p:nvSpPr>
        <p:spPr>
          <a:xfrm>
            <a:off x="1103525" y="3491575"/>
            <a:ext cx="43974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s-PE" sz="2600" u="none" cap="none" strike="noStrike">
                <a:solidFill>
                  <a:srgbClr val="666666"/>
                </a:solidFill>
                <a:latin typeface="Calibri"/>
                <a:ea typeface="Calibri"/>
                <a:cs typeface="Calibri"/>
                <a:sym typeface="Calibri"/>
              </a:rPr>
              <a:t>Modelo de red bayesiano</a:t>
            </a:r>
            <a:endParaRPr b="1" i="0" sz="2600" u="none" cap="none" strike="noStrike">
              <a:solidFill>
                <a:srgbClr val="66666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9cbfbaa0bd_3_95"/>
          <p:cNvSpPr txBox="1"/>
          <p:nvPr>
            <p:ph type="title"/>
          </p:nvPr>
        </p:nvSpPr>
        <p:spPr>
          <a:xfrm>
            <a:off x="483463" y="355167"/>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b="1" lang="es-PE" sz="3200"/>
              <a:t>Representación del modelo</a:t>
            </a:r>
            <a:endParaRPr b="1" sz="3200"/>
          </a:p>
        </p:txBody>
      </p:sp>
      <p:pic>
        <p:nvPicPr>
          <p:cNvPr id="195" name="Google Shape;195;g29cbfbaa0bd_3_95"/>
          <p:cNvPicPr preferRelativeResize="0"/>
          <p:nvPr/>
        </p:nvPicPr>
        <p:blipFill>
          <a:blip r:embed="rId3">
            <a:alphaModFix/>
          </a:blip>
          <a:stretch>
            <a:fillRect/>
          </a:stretch>
        </p:blipFill>
        <p:spPr>
          <a:xfrm>
            <a:off x="2766238" y="1016317"/>
            <a:ext cx="6659522" cy="53496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a2aa75cf93_0_34"/>
          <p:cNvSpPr txBox="1"/>
          <p:nvPr>
            <p:ph type="title"/>
          </p:nvPr>
        </p:nvSpPr>
        <p:spPr>
          <a:xfrm>
            <a:off x="483463" y="355167"/>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b="1" lang="es-PE" sz="3200"/>
              <a:t>Estimadores Bayesianos</a:t>
            </a:r>
            <a:endParaRPr b="1" sz="3200"/>
          </a:p>
        </p:txBody>
      </p:sp>
      <p:grpSp>
        <p:nvGrpSpPr>
          <p:cNvPr id="202" name="Google Shape;202;g2a2aa75cf93_0_34"/>
          <p:cNvGrpSpPr/>
          <p:nvPr/>
        </p:nvGrpSpPr>
        <p:grpSpPr>
          <a:xfrm>
            <a:off x="223925" y="1938242"/>
            <a:ext cx="11887201" cy="3723131"/>
            <a:chOff x="223925" y="1938242"/>
            <a:chExt cx="11887201" cy="3723131"/>
          </a:xfrm>
        </p:grpSpPr>
        <p:pic>
          <p:nvPicPr>
            <p:cNvPr id="203" name="Google Shape;203;g2a2aa75cf93_0_34"/>
            <p:cNvPicPr preferRelativeResize="0"/>
            <p:nvPr/>
          </p:nvPicPr>
          <p:blipFill>
            <a:blip r:embed="rId3">
              <a:alphaModFix/>
            </a:blip>
            <a:stretch>
              <a:fillRect/>
            </a:stretch>
          </p:blipFill>
          <p:spPr>
            <a:xfrm>
              <a:off x="223925" y="1938242"/>
              <a:ext cx="11887201" cy="3723131"/>
            </a:xfrm>
            <a:prstGeom prst="rect">
              <a:avLst/>
            </a:prstGeom>
            <a:noFill/>
            <a:ln>
              <a:noFill/>
            </a:ln>
          </p:spPr>
        </p:pic>
        <p:sp>
          <p:nvSpPr>
            <p:cNvPr id="204" name="Google Shape;204;g2a2aa75cf93_0_34"/>
            <p:cNvSpPr/>
            <p:nvPr/>
          </p:nvSpPr>
          <p:spPr>
            <a:xfrm>
              <a:off x="2074650" y="3017100"/>
              <a:ext cx="4949400" cy="264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5" name="Google Shape;205;g2a2aa75cf93_0_34"/>
            <p:cNvSpPr/>
            <p:nvPr/>
          </p:nvSpPr>
          <p:spPr>
            <a:xfrm>
              <a:off x="5050775" y="5265350"/>
              <a:ext cx="1471800" cy="396000"/>
            </a:xfrm>
            <a:prstGeom prst="rect">
              <a:avLst/>
            </a:prstGeom>
            <a:noFill/>
            <a:ln cap="flat" cmpd="sng" w="76200">
              <a:solidFill>
                <a:srgbClr val="FFFF00"/>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a2aa75cf93_0_45"/>
          <p:cNvSpPr txBox="1"/>
          <p:nvPr>
            <p:ph type="title"/>
          </p:nvPr>
        </p:nvSpPr>
        <p:spPr>
          <a:xfrm>
            <a:off x="483463" y="355167"/>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b="1" lang="es-PE" sz="3200"/>
              <a:t>Estimadores Bayesianos</a:t>
            </a:r>
            <a:endParaRPr b="1" sz="3200"/>
          </a:p>
        </p:txBody>
      </p:sp>
      <p:pic>
        <p:nvPicPr>
          <p:cNvPr id="212" name="Google Shape;212;g2a2aa75cf93_0_45"/>
          <p:cNvPicPr preferRelativeResize="0"/>
          <p:nvPr/>
        </p:nvPicPr>
        <p:blipFill>
          <a:blip r:embed="rId3">
            <a:alphaModFix/>
          </a:blip>
          <a:stretch>
            <a:fillRect/>
          </a:stretch>
        </p:blipFill>
        <p:spPr>
          <a:xfrm>
            <a:off x="1868100" y="1922042"/>
            <a:ext cx="7924800" cy="3924300"/>
          </a:xfrm>
          <a:prstGeom prst="rect">
            <a:avLst/>
          </a:prstGeom>
          <a:noFill/>
          <a:ln>
            <a:noFill/>
          </a:ln>
        </p:spPr>
      </p:pic>
      <p:sp>
        <p:nvSpPr>
          <p:cNvPr id="213" name="Google Shape;213;g2a2aa75cf93_0_45"/>
          <p:cNvSpPr txBox="1"/>
          <p:nvPr/>
        </p:nvSpPr>
        <p:spPr>
          <a:xfrm>
            <a:off x="974775" y="1351100"/>
            <a:ext cx="9316500" cy="9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b="1" lang="es-PE" sz="1700">
                <a:solidFill>
                  <a:schemeClr val="dk1"/>
                </a:solidFill>
              </a:rPr>
              <a:t>MaximumLikelihood</a:t>
            </a:r>
            <a:endParaRPr b="1" sz="1700">
              <a:solidFill>
                <a:schemeClr val="dk1"/>
              </a:solidFill>
            </a:endParaRPr>
          </a:p>
          <a:p>
            <a:pPr indent="0" lvl="0" marL="0" rtl="0" algn="l">
              <a:spcBef>
                <a:spcPts val="4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2aa75cf93_0_56"/>
          <p:cNvSpPr txBox="1"/>
          <p:nvPr>
            <p:ph type="title"/>
          </p:nvPr>
        </p:nvSpPr>
        <p:spPr>
          <a:xfrm>
            <a:off x="483463" y="355167"/>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b="1" lang="es-PE" sz="3200"/>
              <a:t>Estimadores Bayesianos</a:t>
            </a:r>
            <a:endParaRPr b="1" sz="3200"/>
          </a:p>
        </p:txBody>
      </p:sp>
      <p:sp>
        <p:nvSpPr>
          <p:cNvPr id="220" name="Google Shape;220;g2a2aa75cf93_0_56"/>
          <p:cNvSpPr txBox="1"/>
          <p:nvPr/>
        </p:nvSpPr>
        <p:spPr>
          <a:xfrm>
            <a:off x="974775" y="1351100"/>
            <a:ext cx="9316500" cy="9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PE" sz="1700">
                <a:solidFill>
                  <a:schemeClr val="dk1"/>
                </a:solidFill>
              </a:rPr>
              <a:t>Estimadores Bayesianos</a:t>
            </a:r>
            <a:endParaRPr b="1" sz="1700">
              <a:solidFill>
                <a:schemeClr val="dk1"/>
              </a:solidFill>
            </a:endParaRPr>
          </a:p>
          <a:p>
            <a:pPr indent="0" lvl="0" marL="0" rtl="0" algn="l">
              <a:spcBef>
                <a:spcPts val="400"/>
              </a:spcBef>
              <a:spcAft>
                <a:spcPts val="0"/>
              </a:spcAft>
              <a:buNone/>
            </a:pPr>
            <a:r>
              <a:t/>
            </a:r>
            <a:endParaRPr sz="2800">
              <a:solidFill>
                <a:schemeClr val="dk1"/>
              </a:solidFill>
              <a:latin typeface="Calibri"/>
              <a:ea typeface="Calibri"/>
              <a:cs typeface="Calibri"/>
              <a:sym typeface="Calibri"/>
            </a:endParaRPr>
          </a:p>
        </p:txBody>
      </p:sp>
      <p:pic>
        <p:nvPicPr>
          <p:cNvPr id="221" name="Google Shape;221;g2a2aa75cf93_0_56"/>
          <p:cNvPicPr preferRelativeResize="0"/>
          <p:nvPr/>
        </p:nvPicPr>
        <p:blipFill>
          <a:blip r:embed="rId3">
            <a:alphaModFix/>
          </a:blip>
          <a:stretch>
            <a:fillRect/>
          </a:stretch>
        </p:blipFill>
        <p:spPr>
          <a:xfrm>
            <a:off x="1883050" y="1977075"/>
            <a:ext cx="7829550" cy="3886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7"/>
          <p:cNvSpPr txBox="1"/>
          <p:nvPr>
            <p:ph type="title"/>
          </p:nvPr>
        </p:nvSpPr>
        <p:spPr>
          <a:xfrm>
            <a:off x="503238" y="160392"/>
            <a:ext cx="10855803" cy="8485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lang="es-PE"/>
              <a:t>Inferencias</a:t>
            </a:r>
            <a:endParaRPr/>
          </a:p>
        </p:txBody>
      </p:sp>
      <p:pic>
        <p:nvPicPr>
          <p:cNvPr id="228" name="Google Shape;228;p47"/>
          <p:cNvPicPr preferRelativeResize="0"/>
          <p:nvPr/>
        </p:nvPicPr>
        <p:blipFill>
          <a:blip r:embed="rId3">
            <a:alphaModFix/>
          </a:blip>
          <a:stretch>
            <a:fillRect/>
          </a:stretch>
        </p:blipFill>
        <p:spPr>
          <a:xfrm>
            <a:off x="1428025" y="1575648"/>
            <a:ext cx="9443399" cy="328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a2aa75cf93_0_69"/>
          <p:cNvSpPr txBox="1"/>
          <p:nvPr>
            <p:ph type="title"/>
          </p:nvPr>
        </p:nvSpPr>
        <p:spPr>
          <a:xfrm>
            <a:off x="503238" y="160392"/>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lang="es-PE"/>
              <a:t>Inferencias</a:t>
            </a:r>
            <a:endParaRPr/>
          </a:p>
        </p:txBody>
      </p:sp>
      <p:pic>
        <p:nvPicPr>
          <p:cNvPr id="235" name="Google Shape;235;g2a2aa75cf93_0_69"/>
          <p:cNvPicPr preferRelativeResize="0"/>
          <p:nvPr/>
        </p:nvPicPr>
        <p:blipFill>
          <a:blip r:embed="rId3">
            <a:alphaModFix/>
          </a:blip>
          <a:stretch>
            <a:fillRect/>
          </a:stretch>
        </p:blipFill>
        <p:spPr>
          <a:xfrm>
            <a:off x="1187575" y="1820175"/>
            <a:ext cx="10346424" cy="3773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a2aa75cf93_0_76"/>
          <p:cNvSpPr txBox="1"/>
          <p:nvPr>
            <p:ph type="title"/>
          </p:nvPr>
        </p:nvSpPr>
        <p:spPr>
          <a:xfrm>
            <a:off x="503238" y="160392"/>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lang="es-PE"/>
              <a:t>Inferencias</a:t>
            </a:r>
            <a:endParaRPr/>
          </a:p>
        </p:txBody>
      </p:sp>
      <p:pic>
        <p:nvPicPr>
          <p:cNvPr id="242" name="Google Shape;242;g2a2aa75cf93_0_76"/>
          <p:cNvPicPr preferRelativeResize="0"/>
          <p:nvPr/>
        </p:nvPicPr>
        <p:blipFill>
          <a:blip r:embed="rId3">
            <a:alphaModFix/>
          </a:blip>
          <a:stretch>
            <a:fillRect/>
          </a:stretch>
        </p:blipFill>
        <p:spPr>
          <a:xfrm>
            <a:off x="927500" y="1700525"/>
            <a:ext cx="10336999" cy="3888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2aa75cf93_0_93"/>
          <p:cNvSpPr txBox="1"/>
          <p:nvPr>
            <p:ph type="title"/>
          </p:nvPr>
        </p:nvSpPr>
        <p:spPr>
          <a:xfrm>
            <a:off x="503238" y="160392"/>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lang="es-PE"/>
              <a:t>Conclusiones</a:t>
            </a:r>
            <a:endParaRPr/>
          </a:p>
        </p:txBody>
      </p:sp>
      <p:sp>
        <p:nvSpPr>
          <p:cNvPr id="249" name="Google Shape;249;g2a2aa75cf93_0_93"/>
          <p:cNvSpPr txBox="1"/>
          <p:nvPr/>
        </p:nvSpPr>
        <p:spPr>
          <a:xfrm>
            <a:off x="1039475" y="1496675"/>
            <a:ext cx="9316500" cy="49254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1"/>
              </a:buClr>
              <a:buSzPts val="2800"/>
              <a:buFont typeface="Calibri"/>
              <a:buChar char="-"/>
            </a:pPr>
            <a:r>
              <a:rPr lang="es-PE" sz="2800">
                <a:solidFill>
                  <a:schemeClr val="dk1"/>
                </a:solidFill>
                <a:latin typeface="Calibri"/>
                <a:ea typeface="Calibri"/>
                <a:cs typeface="Calibri"/>
                <a:sym typeface="Calibri"/>
              </a:rPr>
              <a:t>Hemos estudiado la iteracción entre variables realcionadas a los reclamos de la cadena de restaurante Fridays, los resultados de las cpds generadas por esta data, se aproximaron a lo formulado inicialmente por el experto.</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s-PE" sz="2800">
                <a:solidFill>
                  <a:schemeClr val="dk1"/>
                </a:solidFill>
                <a:latin typeface="Calibri"/>
                <a:ea typeface="Calibri"/>
                <a:cs typeface="Calibri"/>
                <a:sym typeface="Calibri"/>
              </a:rPr>
              <a:t>Hemos podido, gracias a las redes bayesianas descubrir, la importancia del call center para amortigüar el impacto de los reclamos.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s-PE" sz="2800">
                <a:solidFill>
                  <a:schemeClr val="dk1"/>
                </a:solidFill>
                <a:latin typeface="Calibri"/>
                <a:ea typeface="Calibri"/>
                <a:cs typeface="Calibri"/>
                <a:sym typeface="Calibri"/>
              </a:rPr>
              <a:t>Se debe mejorar el modelo, tomando en cuenta un poco más de detalle en las razones por las cuales los clientes presentan un reclamo.</a:t>
            </a:r>
            <a:endParaRPr sz="2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
          <p:cNvPicPr preferRelativeResize="0"/>
          <p:nvPr/>
        </p:nvPicPr>
        <p:blipFill rotWithShape="1">
          <a:blip r:embed="rId3">
            <a:alphaModFix/>
          </a:blip>
          <a:srcRect b="-2304" l="0" r="0" t="0"/>
          <a:stretch/>
        </p:blipFill>
        <p:spPr>
          <a:xfrm>
            <a:off x="569456" y="-197"/>
            <a:ext cx="11012944" cy="7058400"/>
          </a:xfrm>
          <a:prstGeom prst="rect">
            <a:avLst/>
          </a:prstGeom>
          <a:noFill/>
          <a:ln>
            <a:noFill/>
          </a:ln>
        </p:spPr>
      </p:pic>
      <p:pic>
        <p:nvPicPr>
          <p:cNvPr id="106" name="Google Shape;106;p2"/>
          <p:cNvPicPr preferRelativeResize="0"/>
          <p:nvPr/>
        </p:nvPicPr>
        <p:blipFill rotWithShape="1">
          <a:blip r:embed="rId4">
            <a:alphaModFix/>
          </a:blip>
          <a:srcRect b="2769" l="11675" r="1523" t="13429"/>
          <a:stretch/>
        </p:blipFill>
        <p:spPr>
          <a:xfrm>
            <a:off x="0" y="-197"/>
            <a:ext cx="12192000" cy="6999178"/>
          </a:xfrm>
          <a:prstGeom prst="rect">
            <a:avLst/>
          </a:prstGeom>
          <a:noFill/>
          <a:ln>
            <a:noFill/>
          </a:ln>
        </p:spPr>
      </p:pic>
      <p:pic>
        <p:nvPicPr>
          <p:cNvPr id="107" name="Google Shape;107;p2"/>
          <p:cNvPicPr preferRelativeResize="0"/>
          <p:nvPr/>
        </p:nvPicPr>
        <p:blipFill rotWithShape="1">
          <a:blip r:embed="rId5">
            <a:alphaModFix/>
          </a:blip>
          <a:srcRect b="0" l="0" r="0" t="0"/>
          <a:stretch/>
        </p:blipFill>
        <p:spPr>
          <a:xfrm>
            <a:off x="846617" y="2028408"/>
            <a:ext cx="9919706" cy="3820618"/>
          </a:xfrm>
          <a:prstGeom prst="rect">
            <a:avLst/>
          </a:prstGeom>
          <a:noFill/>
          <a:ln>
            <a:noFill/>
          </a:ln>
        </p:spPr>
      </p:pic>
      <p:sp>
        <p:nvSpPr>
          <p:cNvPr id="108" name="Google Shape;108;p2"/>
          <p:cNvSpPr txBox="1"/>
          <p:nvPr/>
        </p:nvSpPr>
        <p:spPr>
          <a:xfrm>
            <a:off x="846617" y="2097838"/>
            <a:ext cx="11013000" cy="2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300"/>
              <a:buFont typeface="Arial"/>
              <a:buNone/>
            </a:pPr>
            <a:r>
              <a:rPr b="1" i="0" lang="es-PE" sz="4300" u="none" cap="none" strike="noStrike">
                <a:solidFill>
                  <a:srgbClr val="6AC7DC"/>
                </a:solidFill>
                <a:latin typeface="Arial"/>
                <a:ea typeface="Arial"/>
                <a:cs typeface="Arial"/>
                <a:sym typeface="Arial"/>
              </a:rPr>
              <a:t>MODELO PROBABILÍSTICO </a:t>
            </a:r>
            <a:r>
              <a:rPr b="1" lang="es-PE" sz="4300">
                <a:solidFill>
                  <a:srgbClr val="6AC7DC"/>
                </a:solidFill>
              </a:rPr>
              <a:t>DE</a:t>
            </a:r>
            <a:r>
              <a:rPr b="1" i="0" lang="es-PE" sz="4300" u="none" cap="none" strike="noStrike">
                <a:solidFill>
                  <a:srgbClr val="6AC7DC"/>
                </a:solidFill>
                <a:latin typeface="Arial"/>
                <a:ea typeface="Arial"/>
                <a:cs typeface="Arial"/>
                <a:sym typeface="Arial"/>
              </a:rPr>
              <a:t> RECLAMOS </a:t>
            </a:r>
            <a:r>
              <a:rPr b="1" lang="es-PE" sz="4300">
                <a:solidFill>
                  <a:srgbClr val="6AC7DC"/>
                </a:solidFill>
              </a:rPr>
              <a:t>REGISTRADOS 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rPr b="1" i="0" lang="es-PE" sz="4300" u="none" cap="none" strike="noStrike">
                <a:solidFill>
                  <a:srgbClr val="6AC7DC"/>
                </a:solidFill>
                <a:latin typeface="Arial"/>
                <a:ea typeface="Arial"/>
                <a:cs typeface="Arial"/>
                <a:sym typeface="Arial"/>
              </a:rPr>
              <a:t>LA CADENA DE RESTAURANTES FRIDAYS</a:t>
            </a:r>
            <a:endParaRPr b="1" i="0" sz="4300" u="none" cap="none" strike="noStrike">
              <a:solidFill>
                <a:srgbClr val="6AC7DC"/>
              </a:solidFill>
              <a:latin typeface="Arial"/>
              <a:ea typeface="Arial"/>
              <a:cs typeface="Arial"/>
              <a:sym typeface="Arial"/>
            </a:endParaRPr>
          </a:p>
        </p:txBody>
      </p:sp>
      <p:pic>
        <p:nvPicPr>
          <p:cNvPr id="109" name="Google Shape;109;p2"/>
          <p:cNvPicPr preferRelativeResize="0"/>
          <p:nvPr/>
        </p:nvPicPr>
        <p:blipFill rotWithShape="1">
          <a:blip r:embed="rId6">
            <a:alphaModFix/>
          </a:blip>
          <a:srcRect b="0" l="0" r="0" t="0"/>
          <a:stretch/>
        </p:blipFill>
        <p:spPr>
          <a:xfrm>
            <a:off x="8740648" y="4748262"/>
            <a:ext cx="919749" cy="799781"/>
          </a:xfrm>
          <a:prstGeom prst="rect">
            <a:avLst/>
          </a:prstGeom>
          <a:noFill/>
          <a:ln>
            <a:noFill/>
          </a:ln>
        </p:spPr>
      </p:pic>
      <p:sp>
        <p:nvSpPr>
          <p:cNvPr id="110" name="Google Shape;110;p2"/>
          <p:cNvSpPr txBox="1"/>
          <p:nvPr/>
        </p:nvSpPr>
        <p:spPr>
          <a:xfrm>
            <a:off x="1235448" y="123825"/>
            <a:ext cx="2117100" cy="59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40"/>
              <a:buFont typeface="Arial"/>
              <a:buNone/>
            </a:pPr>
            <a:r>
              <a:rPr b="1" i="0" lang="es-PE" sz="3240" u="none" cap="none" strike="noStrike">
                <a:solidFill>
                  <a:schemeClr val="lt1"/>
                </a:solidFill>
                <a:latin typeface="Arial"/>
                <a:ea typeface="Arial"/>
                <a:cs typeface="Arial"/>
                <a:sym typeface="Arial"/>
              </a:rPr>
              <a:t>Temario</a:t>
            </a:r>
            <a:endParaRPr b="1" i="0" sz="3240" u="none" cap="none" strike="noStrike">
              <a:solidFill>
                <a:schemeClr val="lt1"/>
              </a:solidFill>
              <a:latin typeface="Arial"/>
              <a:ea typeface="Arial"/>
              <a:cs typeface="Arial"/>
              <a:sym typeface="Arial"/>
            </a:endParaRPr>
          </a:p>
        </p:txBody>
      </p:sp>
      <p:pic>
        <p:nvPicPr>
          <p:cNvPr id="111" name="Google Shape;111;p2"/>
          <p:cNvPicPr preferRelativeResize="0"/>
          <p:nvPr/>
        </p:nvPicPr>
        <p:blipFill rotWithShape="1">
          <a:blip r:embed="rId7">
            <a:alphaModFix/>
          </a:blip>
          <a:srcRect b="0" l="0" r="0" t="0"/>
          <a:stretch/>
        </p:blipFill>
        <p:spPr>
          <a:xfrm>
            <a:off x="846617" y="318255"/>
            <a:ext cx="357015" cy="3109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a2aa75cf93_0_84"/>
          <p:cNvSpPr txBox="1"/>
          <p:nvPr>
            <p:ph type="title"/>
          </p:nvPr>
        </p:nvSpPr>
        <p:spPr>
          <a:xfrm>
            <a:off x="503238" y="160392"/>
            <a:ext cx="10855800" cy="84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2784"/>
              </a:buClr>
              <a:buSzPts val="4800"/>
              <a:buFont typeface="Arial"/>
              <a:buNone/>
            </a:pPr>
            <a:r>
              <a:rPr lang="es-PE"/>
              <a:t>Bibliografía</a:t>
            </a:r>
            <a:endParaRPr/>
          </a:p>
        </p:txBody>
      </p:sp>
      <p:sp>
        <p:nvSpPr>
          <p:cNvPr id="256" name="Google Shape;256;g2a2aa75cf93_0_84"/>
          <p:cNvSpPr txBox="1"/>
          <p:nvPr/>
        </p:nvSpPr>
        <p:spPr>
          <a:xfrm>
            <a:off x="679325" y="2312950"/>
            <a:ext cx="10129500" cy="1143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AutoNum type="arabicPeriod"/>
            </a:pPr>
            <a:r>
              <a:rPr lang="es-PE"/>
              <a:t>"Probabilistic Graphical Models: Principles and Techniques" de Daphne Koller y Nir Friedman - Este libro cubre una amplia gama de temas relacionados con modelos gráficos probabilísticos, incluidas las redes bayesianas.</a:t>
            </a:r>
            <a:endParaRPr/>
          </a:p>
          <a:p>
            <a:pPr indent="-298450" lvl="0" marL="457200" rtl="0" algn="l">
              <a:lnSpc>
                <a:spcPct val="115000"/>
              </a:lnSpc>
              <a:spcBef>
                <a:spcPts val="0"/>
              </a:spcBef>
              <a:spcAft>
                <a:spcPts val="0"/>
              </a:spcAft>
              <a:buClr>
                <a:schemeClr val="dk1"/>
              </a:buClr>
              <a:buSzPts val="1100"/>
              <a:buAutoNum type="arabicPeriod"/>
            </a:pPr>
            <a:r>
              <a:rPr lang="es-PE"/>
              <a:t>"Bayesian Networks and Decision Graphs" de Thomas Dyhre Nielsen y Finn Jensen - Un libro que proporciona una introducción completa a las redes bayesianas y su aplicación en la modelización probabilística.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idx="4294967295" type="subTitle"/>
          </p:nvPr>
        </p:nvSpPr>
        <p:spPr>
          <a:xfrm>
            <a:off x="457442" y="651308"/>
            <a:ext cx="9144000" cy="16557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2400"/>
              <a:buFont typeface="Arial"/>
              <a:buNone/>
            </a:pPr>
            <a:r>
              <a:rPr b="1" i="0" lang="es-PE" sz="2800" u="none" cap="none" strike="noStrike">
                <a:solidFill>
                  <a:schemeClr val="dk1"/>
                </a:solidFill>
                <a:latin typeface="Calibri"/>
                <a:ea typeface="Calibri"/>
                <a:cs typeface="Calibri"/>
                <a:sym typeface="Calibri"/>
              </a:rPr>
              <a:t>Grupo 3</a:t>
            </a:r>
            <a:endParaRPr b="0" i="0" sz="2800" u="none" cap="none" strike="noStrike">
              <a:solidFill>
                <a:schemeClr val="dk1"/>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1800"/>
              <a:buFont typeface="Calibri"/>
              <a:buAutoNum type="arabicPeriod"/>
            </a:pPr>
            <a:r>
              <a:rPr b="0" i="0" lang="es-PE" sz="1800" u="none" cap="none" strike="noStrike">
                <a:solidFill>
                  <a:schemeClr val="dk1"/>
                </a:solidFill>
                <a:latin typeface="Calibri"/>
                <a:ea typeface="Calibri"/>
                <a:cs typeface="Calibri"/>
                <a:sym typeface="Calibri"/>
              </a:rPr>
              <a:t>Carlos Enrique Belloda Saavedra - e202210911</a:t>
            </a:r>
            <a:endParaRPr b="0" i="0" sz="1800" u="none" cap="none" strike="noStrike">
              <a:solidFill>
                <a:schemeClr val="dk1"/>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1800"/>
              <a:buFont typeface="Calibri"/>
              <a:buAutoNum type="arabicPeriod"/>
            </a:pPr>
            <a:r>
              <a:rPr b="0" i="0" lang="es-PE" sz="1800" u="none" cap="none" strike="noStrike">
                <a:solidFill>
                  <a:schemeClr val="dk1"/>
                </a:solidFill>
                <a:latin typeface="Calibri"/>
                <a:ea typeface="Calibri"/>
                <a:cs typeface="Calibri"/>
                <a:sym typeface="Calibri"/>
              </a:rPr>
              <a:t>Christian Enrique Mercado Justo - e202210783 </a:t>
            </a:r>
            <a:endParaRPr b="0" i="0" sz="1800" u="none" cap="none" strike="noStrike">
              <a:solidFill>
                <a:schemeClr val="dk1"/>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1800"/>
              <a:buFont typeface="Calibri"/>
              <a:buAutoNum type="arabicPeriod"/>
            </a:pPr>
            <a:r>
              <a:rPr b="0" i="0" lang="es-PE" sz="1800" u="none" cap="none" strike="noStrike">
                <a:solidFill>
                  <a:schemeClr val="dk1"/>
                </a:solidFill>
                <a:latin typeface="Calibri"/>
                <a:ea typeface="Calibri"/>
                <a:cs typeface="Calibri"/>
                <a:sym typeface="Calibri"/>
              </a:rPr>
              <a:t>Rossmery Mercedes Salvatierra Barrantes - e202210810</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609601" y="3266586"/>
            <a:ext cx="5140569" cy="22198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Arial"/>
              <a:buNone/>
            </a:pPr>
            <a:r>
              <a:rPr lang="es-PE">
                <a:solidFill>
                  <a:srgbClr val="FFFFFF"/>
                </a:solidFill>
                <a:latin typeface="Arial"/>
                <a:ea typeface="Arial"/>
                <a:cs typeface="Arial"/>
                <a:sym typeface="Arial"/>
              </a:rPr>
              <a:t>Empresa</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54775" l="31371" r="30993" t="19753"/>
          <a:stretch/>
        </p:blipFill>
        <p:spPr>
          <a:xfrm>
            <a:off x="4368325" y="948400"/>
            <a:ext cx="3598699" cy="1228551"/>
          </a:xfrm>
          <a:prstGeom prst="rect">
            <a:avLst/>
          </a:prstGeom>
          <a:noFill/>
          <a:ln>
            <a:noFill/>
          </a:ln>
        </p:spPr>
      </p:pic>
      <p:sp>
        <p:nvSpPr>
          <p:cNvPr id="123" name="Google Shape;123;p4"/>
          <p:cNvSpPr txBox="1"/>
          <p:nvPr/>
        </p:nvSpPr>
        <p:spPr>
          <a:xfrm>
            <a:off x="1081644" y="2596973"/>
            <a:ext cx="9665100" cy="2586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T.G.I Fridays es una cadena de restaurantes de comida americana, Fue fundada en 1965 en la ciudad de New York.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En Perú, la empresa franquiciada es Franquicias Alimentarias, la cual ya cuenta con 18 locales a nivel nacional, distribuidos en 16 en la capital y 2 en provincias, inició operación en 1997.</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Posee el enfoque Restaurante Bar, donde se ofrece platos que reflejan la gastronomía americana, basado en cocteles, bebidas alcohólicas y no .alcohólicas, la carta tiene una gran variedad de productos desde aperitivos para compartir hasta platos a la carta de diversos gustos.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1469552" y="2246502"/>
            <a:ext cx="9252900" cy="286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Visión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“Ser la mejora empresa de restaurantes del planeta siendo la primera opción tanto para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Inversionistas, como empleados y para nuestros huéspedes.”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Misión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“Generar un excelente servicio, proveer alimentos y bebidas, crear un ambiente magnífico para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nuestros huéspedes. Esto requiere de excelentes empleados y es por ello que por lo que nuestro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Objetivo principal e  seleccionar, reclutar y conservar a los mejores colaboradores.”</a:t>
            </a:r>
            <a:endParaRPr b="0" i="0" sz="1400" u="none" cap="none" strike="noStrike">
              <a:solidFill>
                <a:srgbClr val="000000"/>
              </a:solidFill>
              <a:latin typeface="Arial"/>
              <a:ea typeface="Arial"/>
              <a:cs typeface="Arial"/>
              <a:sym typeface="Arial"/>
            </a:endParaRPr>
          </a:p>
        </p:txBody>
      </p:sp>
      <p:pic>
        <p:nvPicPr>
          <p:cNvPr id="130" name="Google Shape;130;p5"/>
          <p:cNvPicPr preferRelativeResize="0"/>
          <p:nvPr/>
        </p:nvPicPr>
        <p:blipFill rotWithShape="1">
          <a:blip r:embed="rId3">
            <a:alphaModFix/>
          </a:blip>
          <a:srcRect b="54775" l="31371" r="30993" t="19753"/>
          <a:stretch/>
        </p:blipFill>
        <p:spPr>
          <a:xfrm>
            <a:off x="4578400" y="647475"/>
            <a:ext cx="3075724" cy="1021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446100" y="419000"/>
            <a:ext cx="11299800" cy="209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s-PE" sz="2200" u="none" cap="none" strike="noStrike">
                <a:solidFill>
                  <a:schemeClr val="dk1"/>
                </a:solidFill>
                <a:latin typeface="Calibri"/>
                <a:ea typeface="Calibri"/>
                <a:cs typeface="Calibri"/>
                <a:sym typeface="Calibri"/>
              </a:rPr>
              <a:t>Definición del problema</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PE" sz="1800" u="none" cap="none" strike="noStrike">
                <a:solidFill>
                  <a:schemeClr val="dk1"/>
                </a:solidFill>
                <a:latin typeface="Calibri"/>
                <a:ea typeface="Calibri"/>
                <a:cs typeface="Calibri"/>
                <a:sym typeface="Calibri"/>
              </a:rPr>
              <a:t>A mediados de octubre del 2021 la compañía implementó el sistema de libro de </a:t>
            </a:r>
            <a:r>
              <a:rPr lang="es-PE" sz="1800">
                <a:solidFill>
                  <a:schemeClr val="dk1"/>
                </a:solidFill>
                <a:latin typeface="Calibri"/>
                <a:ea typeface="Calibri"/>
                <a:cs typeface="Calibri"/>
                <a:sym typeface="Calibri"/>
              </a:rPr>
              <a:t>reclamaciones</a:t>
            </a:r>
            <a:r>
              <a:rPr b="0" i="0" lang="es-PE" sz="1800" u="none" cap="none" strike="noStrike">
                <a:solidFill>
                  <a:schemeClr val="dk1"/>
                </a:solidFill>
                <a:latin typeface="Calibri"/>
                <a:ea typeface="Calibri"/>
                <a:cs typeface="Calibri"/>
                <a:sym typeface="Calibri"/>
              </a:rPr>
              <a:t> a través de su página web, donde se viene registrando y procesando los reclamos de los clientes lo cual afecta directamente el nivel de satisfacción de los clientes (NPS), por lo cual, se necesita entender el efecto las diversas variables del negocio hacia un posible reclamo, lo que nos lleva  a la búsqueda de un modelo que nos ayude a conocer la probabilidad de un posible reclamo conjugando las variables encontradas.</a:t>
            </a:r>
            <a:endParaRPr b="0" i="0" sz="1800" u="none" cap="none" strike="noStrike">
              <a:solidFill>
                <a:schemeClr val="dk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b="0" l="0" r="0" t="0"/>
          <a:stretch/>
        </p:blipFill>
        <p:spPr>
          <a:xfrm>
            <a:off x="2803459" y="2905652"/>
            <a:ext cx="6585079" cy="3239116"/>
          </a:xfrm>
          <a:prstGeom prst="rect">
            <a:avLst/>
          </a:prstGeom>
          <a:noFill/>
          <a:ln>
            <a:noFill/>
          </a:ln>
        </p:spPr>
      </p:pic>
      <p:pic>
        <p:nvPicPr>
          <p:cNvPr id="138" name="Google Shape;138;p6"/>
          <p:cNvPicPr preferRelativeResize="0"/>
          <p:nvPr/>
        </p:nvPicPr>
        <p:blipFill rotWithShape="1">
          <a:blip r:embed="rId4">
            <a:alphaModFix/>
          </a:blip>
          <a:srcRect b="54775" l="31371" r="30993" t="19753"/>
          <a:stretch/>
        </p:blipFill>
        <p:spPr>
          <a:xfrm>
            <a:off x="2913187" y="2905652"/>
            <a:ext cx="1366205" cy="368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nvSpPr>
        <p:spPr>
          <a:xfrm>
            <a:off x="4445102" y="570450"/>
            <a:ext cx="33018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s-PE" sz="2200" u="none" cap="none" strike="noStrike">
                <a:solidFill>
                  <a:schemeClr val="dk1"/>
                </a:solidFill>
                <a:latin typeface="Calibri"/>
                <a:ea typeface="Calibri"/>
                <a:cs typeface="Calibri"/>
                <a:sym typeface="Calibri"/>
              </a:rPr>
              <a:t>Conjuntos de datos</a:t>
            </a:r>
            <a:endParaRPr b="0" i="0" sz="1800" u="none" cap="none" strike="noStrike">
              <a:solidFill>
                <a:srgbClr val="000000"/>
              </a:solidFill>
              <a:latin typeface="Arial"/>
              <a:ea typeface="Arial"/>
              <a:cs typeface="Arial"/>
              <a:sym typeface="Arial"/>
            </a:endParaRPr>
          </a:p>
        </p:txBody>
      </p:sp>
      <p:pic>
        <p:nvPicPr>
          <p:cNvPr id="145" name="Google Shape;145;p7"/>
          <p:cNvPicPr preferRelativeResize="0"/>
          <p:nvPr/>
        </p:nvPicPr>
        <p:blipFill rotWithShape="1">
          <a:blip r:embed="rId3">
            <a:alphaModFix/>
          </a:blip>
          <a:srcRect b="0" l="0" r="0" t="0"/>
          <a:stretch/>
        </p:blipFill>
        <p:spPr>
          <a:xfrm>
            <a:off x="464457" y="2052041"/>
            <a:ext cx="6585080" cy="3239116"/>
          </a:xfrm>
          <a:prstGeom prst="rect">
            <a:avLst/>
          </a:prstGeom>
          <a:noFill/>
          <a:ln>
            <a:noFill/>
          </a:ln>
        </p:spPr>
      </p:pic>
      <p:pic>
        <p:nvPicPr>
          <p:cNvPr id="146" name="Google Shape;146;p7"/>
          <p:cNvPicPr preferRelativeResize="0"/>
          <p:nvPr/>
        </p:nvPicPr>
        <p:blipFill rotWithShape="1">
          <a:blip r:embed="rId4">
            <a:alphaModFix/>
          </a:blip>
          <a:srcRect b="54775" l="31371" r="30993" t="19753"/>
          <a:stretch/>
        </p:blipFill>
        <p:spPr>
          <a:xfrm>
            <a:off x="416875" y="1304382"/>
            <a:ext cx="1366205" cy="368451"/>
          </a:xfrm>
          <a:prstGeom prst="rect">
            <a:avLst/>
          </a:prstGeom>
          <a:noFill/>
          <a:ln>
            <a:noFill/>
          </a:ln>
        </p:spPr>
      </p:pic>
      <p:pic>
        <p:nvPicPr>
          <p:cNvPr id="147" name="Google Shape;147;p7"/>
          <p:cNvPicPr preferRelativeResize="0"/>
          <p:nvPr/>
        </p:nvPicPr>
        <p:blipFill rotWithShape="1">
          <a:blip r:embed="rId5">
            <a:alphaModFix/>
          </a:blip>
          <a:srcRect b="0" l="0" r="0" t="0"/>
          <a:stretch/>
        </p:blipFill>
        <p:spPr>
          <a:xfrm>
            <a:off x="7049536" y="2180332"/>
            <a:ext cx="4678002" cy="311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p8"/>
          <p:cNvGraphicFramePr/>
          <p:nvPr/>
        </p:nvGraphicFramePr>
        <p:xfrm>
          <a:off x="5097462" y="1848485"/>
          <a:ext cx="3000000" cy="3000000"/>
        </p:xfrm>
        <a:graphic>
          <a:graphicData uri="http://schemas.openxmlformats.org/drawingml/2006/table">
            <a:tbl>
              <a:tblPr>
                <a:noFill/>
                <a:tableStyleId>{B05C4977-400E-49A9-B78B-458973C1FE27}</a:tableStyleId>
              </a:tblPr>
              <a:tblGrid>
                <a:gridCol w="1698000"/>
                <a:gridCol w="1030600"/>
                <a:gridCol w="3383275"/>
              </a:tblGrid>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solidFill>
                            <a:srgbClr val="000000"/>
                          </a:solidFill>
                          <a:latin typeface="Arial"/>
                          <a:ea typeface="Arial"/>
                          <a:cs typeface="Arial"/>
                          <a:sym typeface="Arial"/>
                        </a:rPr>
                        <a:t>Campo</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DD6EE"/>
                    </a:solidFill>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solidFill>
                            <a:srgbClr val="000000"/>
                          </a:solidFill>
                          <a:latin typeface="Arial"/>
                          <a:ea typeface="Arial"/>
                          <a:cs typeface="Arial"/>
                          <a:sym typeface="Arial"/>
                        </a:rPr>
                        <a:t>Tipo</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DD6EE"/>
                    </a:solidFill>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solidFill>
                            <a:srgbClr val="000000"/>
                          </a:solidFill>
                          <a:latin typeface="Arial"/>
                          <a:ea typeface="Arial"/>
                          <a:cs typeface="Arial"/>
                          <a:sym typeface="Arial"/>
                        </a:rPr>
                        <a:t>Descripción</a:t>
                      </a:r>
                      <a:endParaRPr sz="1100" u="none" cap="none" strike="noStrike">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DD6EE"/>
                    </a:solidFill>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libroreclamaciones_id</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Entero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Identificador interno del 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codigo_reclamo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Alfanumérico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Código del 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fecha_registro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Fecha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Fecha del 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nombre_cliente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Nombre del 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domicilio_cliente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Dirección del 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dni_cliente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Documento de identidad del 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telefono_cliente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Numérico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Número de teléfono del 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email_cliente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Correo </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padremadre_cliente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Nombre del padre o madre si fuese menor de edad</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tiposervicio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Tipo de servicio brindado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descripcion_tiposervicio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Descripción del servicio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tipo_reclamo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Tipo de 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descripcion_reclamo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Descripción del 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acciones_proveedor</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Acciones solicitadas hacia el proveedor</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distrito_cliente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Distrito del cliente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monto_tiposervicio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Decimal</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Monto reclamado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pedido_reclamo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Decimal</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Monto de pago efectuado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store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Cadena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s-PE" sz="1100" u="none" cap="none" strike="noStrike">
                          <a:latin typeface="Arial"/>
                          <a:ea typeface="Arial"/>
                          <a:cs typeface="Arial"/>
                          <a:sym typeface="Arial"/>
                        </a:rPr>
                        <a:t>Tienda implicada en el reclamo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54" name="Google Shape;154;p8"/>
          <p:cNvPicPr preferRelativeResize="0"/>
          <p:nvPr/>
        </p:nvPicPr>
        <p:blipFill rotWithShape="1">
          <a:blip r:embed="rId3">
            <a:alphaModFix/>
          </a:blip>
          <a:srcRect b="0" l="0" r="0" t="0"/>
          <a:stretch/>
        </p:blipFill>
        <p:spPr>
          <a:xfrm>
            <a:off x="90276" y="1898690"/>
            <a:ext cx="4678002" cy="3110825"/>
          </a:xfrm>
          <a:prstGeom prst="rect">
            <a:avLst/>
          </a:prstGeom>
          <a:noFill/>
          <a:ln>
            <a:noFill/>
          </a:ln>
        </p:spPr>
      </p:pic>
      <p:sp>
        <p:nvSpPr>
          <p:cNvPr id="155" name="Google Shape;155;p8"/>
          <p:cNvSpPr txBox="1"/>
          <p:nvPr/>
        </p:nvSpPr>
        <p:spPr>
          <a:xfrm>
            <a:off x="4497600" y="669275"/>
            <a:ext cx="27948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s-PE" sz="2200" u="none" cap="none" strike="noStrike">
                <a:solidFill>
                  <a:schemeClr val="dk1"/>
                </a:solidFill>
                <a:latin typeface="Calibri"/>
                <a:ea typeface="Calibri"/>
                <a:cs typeface="Calibri"/>
                <a:sym typeface="Calibri"/>
              </a:rPr>
              <a:t>Diccionario de datos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2aa75cf93_0_0"/>
          <p:cNvSpPr txBox="1"/>
          <p:nvPr/>
        </p:nvSpPr>
        <p:spPr>
          <a:xfrm>
            <a:off x="4497600" y="669275"/>
            <a:ext cx="39174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lang="es-PE" sz="2200">
                <a:solidFill>
                  <a:schemeClr val="dk1"/>
                </a:solidFill>
                <a:latin typeface="Calibri"/>
                <a:ea typeface="Calibri"/>
                <a:cs typeface="Calibri"/>
                <a:sym typeface="Calibri"/>
              </a:rPr>
              <a:t>Preprocesamiento </a:t>
            </a:r>
            <a:r>
              <a:rPr b="1" i="0" lang="es-PE" sz="2200" u="none" cap="none" strike="noStrike">
                <a:solidFill>
                  <a:schemeClr val="dk1"/>
                </a:solidFill>
                <a:latin typeface="Calibri"/>
                <a:ea typeface="Calibri"/>
                <a:cs typeface="Calibri"/>
                <a:sym typeface="Calibri"/>
              </a:rPr>
              <a:t>de datos</a:t>
            </a:r>
            <a:endParaRPr b="0" i="0" sz="1800" u="none" cap="none" strike="noStrike">
              <a:solidFill>
                <a:srgbClr val="000000"/>
              </a:solidFill>
              <a:latin typeface="Arial"/>
              <a:ea typeface="Arial"/>
              <a:cs typeface="Arial"/>
              <a:sym typeface="Arial"/>
            </a:endParaRPr>
          </a:p>
        </p:txBody>
      </p:sp>
      <p:pic>
        <p:nvPicPr>
          <p:cNvPr id="162" name="Google Shape;162;g2a2aa75cf93_0_0"/>
          <p:cNvPicPr preferRelativeResize="0"/>
          <p:nvPr/>
        </p:nvPicPr>
        <p:blipFill rotWithShape="1">
          <a:blip r:embed="rId3">
            <a:alphaModFix/>
          </a:blip>
          <a:srcRect b="35732" l="0" r="0" t="0"/>
          <a:stretch/>
        </p:blipFill>
        <p:spPr>
          <a:xfrm>
            <a:off x="411200" y="1492850"/>
            <a:ext cx="6464575" cy="3044625"/>
          </a:xfrm>
          <a:prstGeom prst="rect">
            <a:avLst/>
          </a:prstGeom>
          <a:noFill/>
          <a:ln>
            <a:noFill/>
          </a:ln>
        </p:spPr>
      </p:pic>
      <p:sp>
        <p:nvSpPr>
          <p:cNvPr id="163" name="Google Shape;163;g2a2aa75cf93_0_0"/>
          <p:cNvSpPr/>
          <p:nvPr/>
        </p:nvSpPr>
        <p:spPr>
          <a:xfrm>
            <a:off x="9288475" y="1314975"/>
            <a:ext cx="2329200" cy="54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PE">
                <a:latin typeface="Calibri"/>
                <a:ea typeface="Calibri"/>
                <a:cs typeface="Calibri"/>
                <a:sym typeface="Calibri"/>
              </a:rPr>
              <a:t>Servicio</a:t>
            </a:r>
            <a:endParaRPr>
              <a:latin typeface="Calibri"/>
              <a:ea typeface="Calibri"/>
              <a:cs typeface="Calibri"/>
              <a:sym typeface="Calibri"/>
            </a:endParaRPr>
          </a:p>
        </p:txBody>
      </p:sp>
      <p:sp>
        <p:nvSpPr>
          <p:cNvPr id="164" name="Google Shape;164;g2a2aa75cf93_0_0"/>
          <p:cNvSpPr/>
          <p:nvPr/>
        </p:nvSpPr>
        <p:spPr>
          <a:xfrm>
            <a:off x="9288475" y="2308450"/>
            <a:ext cx="2329200" cy="54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PE">
                <a:latin typeface="Calibri"/>
                <a:ea typeface="Calibri"/>
                <a:cs typeface="Calibri"/>
                <a:sym typeface="Calibri"/>
              </a:rPr>
              <a:t>Producto</a:t>
            </a:r>
            <a:endParaRPr>
              <a:latin typeface="Calibri"/>
              <a:ea typeface="Calibri"/>
              <a:cs typeface="Calibri"/>
              <a:sym typeface="Calibri"/>
            </a:endParaRPr>
          </a:p>
        </p:txBody>
      </p:sp>
      <p:sp>
        <p:nvSpPr>
          <p:cNvPr id="165" name="Google Shape;165;g2a2aa75cf93_0_0"/>
          <p:cNvSpPr/>
          <p:nvPr/>
        </p:nvSpPr>
        <p:spPr>
          <a:xfrm>
            <a:off x="9288475" y="3301925"/>
            <a:ext cx="2329200" cy="54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PE">
                <a:latin typeface="Calibri"/>
                <a:ea typeface="Calibri"/>
                <a:cs typeface="Calibri"/>
                <a:sym typeface="Calibri"/>
              </a:rPr>
              <a:t>Demora</a:t>
            </a:r>
            <a:endParaRPr>
              <a:latin typeface="Calibri"/>
              <a:ea typeface="Calibri"/>
              <a:cs typeface="Calibri"/>
              <a:sym typeface="Calibri"/>
            </a:endParaRPr>
          </a:p>
        </p:txBody>
      </p:sp>
      <p:sp>
        <p:nvSpPr>
          <p:cNvPr id="166" name="Google Shape;166;g2a2aa75cf93_0_0"/>
          <p:cNvSpPr/>
          <p:nvPr/>
        </p:nvSpPr>
        <p:spPr>
          <a:xfrm>
            <a:off x="9288475" y="4230700"/>
            <a:ext cx="2329200" cy="54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PE">
                <a:latin typeface="Calibri"/>
                <a:ea typeface="Calibri"/>
                <a:cs typeface="Calibri"/>
                <a:sym typeface="Calibri"/>
              </a:rPr>
              <a:t>Ambiente</a:t>
            </a:r>
            <a:endParaRPr>
              <a:latin typeface="Calibri"/>
              <a:ea typeface="Calibri"/>
              <a:cs typeface="Calibri"/>
              <a:sym typeface="Calibri"/>
            </a:endParaRPr>
          </a:p>
        </p:txBody>
      </p:sp>
      <p:sp>
        <p:nvSpPr>
          <p:cNvPr id="167" name="Google Shape;167;g2a2aa75cf93_0_0"/>
          <p:cNvSpPr/>
          <p:nvPr/>
        </p:nvSpPr>
        <p:spPr>
          <a:xfrm>
            <a:off x="7169625" y="2823000"/>
            <a:ext cx="1989600" cy="27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8" name="Google Shape;168;g2a2aa75cf93_0_0"/>
          <p:cNvPicPr preferRelativeResize="0"/>
          <p:nvPr/>
        </p:nvPicPr>
        <p:blipFill>
          <a:blip r:embed="rId4">
            <a:alphaModFix/>
          </a:blip>
          <a:stretch>
            <a:fillRect/>
          </a:stretch>
        </p:blipFill>
        <p:spPr>
          <a:xfrm>
            <a:off x="7866725" y="2368000"/>
            <a:ext cx="430801" cy="430801"/>
          </a:xfrm>
          <a:prstGeom prst="rect">
            <a:avLst/>
          </a:prstGeom>
          <a:noFill/>
          <a:ln>
            <a:noFill/>
          </a:ln>
        </p:spPr>
      </p:pic>
      <p:pic>
        <p:nvPicPr>
          <p:cNvPr id="169" name="Google Shape;169;g2a2aa75cf93_0_0"/>
          <p:cNvPicPr preferRelativeResize="0"/>
          <p:nvPr/>
        </p:nvPicPr>
        <p:blipFill rotWithShape="1">
          <a:blip r:embed="rId5">
            <a:alphaModFix/>
          </a:blip>
          <a:srcRect b="18181" l="29443" r="27947" t="15218"/>
          <a:stretch/>
        </p:blipFill>
        <p:spPr>
          <a:xfrm>
            <a:off x="8218316" y="2201448"/>
            <a:ext cx="430799" cy="4198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2022-10-20T16:35:15Z</dcterms:created>
  <dc:creator>Christian Mercado</dc:creator>
</cp:coreProperties>
</file>