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4"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2/28/2020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2/28/2020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telegraph.co.uk/travel/destinations/north-america/united-states/florida/miami/articles/miami-travel-gui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s-mdc.opendata.arcgis.com/" TargetMode="External"/><Relationship Id="rId2" Type="http://schemas.openxmlformats.org/officeDocument/2006/relationships/hyperlink" Target="https://public.opendatasoft.com/explore/?sort=modified" TargetMode="External"/><Relationship Id="rId1" Type="http://schemas.openxmlformats.org/officeDocument/2006/relationships/slideLayout" Target="../slideLayouts/slideLayout2.xml"/><Relationship Id="rId6" Type="http://schemas.openxmlformats.org/officeDocument/2006/relationships/hyperlink" Target="https://www.flaticon.com/" TargetMode="External"/><Relationship Id="rId5" Type="http://schemas.openxmlformats.org/officeDocument/2006/relationships/hyperlink" Target="https://www.flaticon.com/authors/eucalyp"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belmonte25/roadToCode/blob/master/The%20Battle%20of%20the%20Neighborhoods.ipynb"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www.flaticon.com/" TargetMode="External"/><Relationship Id="rId4" Type="http://schemas.openxmlformats.org/officeDocument/2006/relationships/hyperlink" Target="https://www.flaticon.com/authors/phatplu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The Battle of the Neighborhoods, but make it Miami</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5"/>
            <a:ext cx="4775075" cy="778099"/>
          </a:xfrm>
        </p:spPr>
        <p:txBody>
          <a:bodyPr>
            <a:normAutofit fontScale="85000" lnSpcReduction="10000"/>
          </a:bodyPr>
          <a:lstStyle/>
          <a:p>
            <a:r>
              <a:rPr lang="en-US" dirty="0">
                <a:solidFill>
                  <a:schemeClr val="tx1"/>
                </a:solidFill>
              </a:rPr>
              <a:t>IBM/Coursera Applied Data                     Science Capstone Project</a:t>
            </a:r>
          </a:p>
          <a:p>
            <a:r>
              <a:rPr lang="en-US" b="1" dirty="0">
                <a:solidFill>
                  <a:schemeClr val="tx1"/>
                </a:solidFill>
              </a:rPr>
              <a:t>Submitted by: Carolina Belmonte</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89BA-BB6A-47D4-A78E-94DDD9195B3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BDF61D5-21EC-4D43-A33E-6FDAABB5D4C1}"/>
              </a:ext>
            </a:extLst>
          </p:cNvPr>
          <p:cNvSpPr>
            <a:spLocks noGrp="1"/>
          </p:cNvSpPr>
          <p:nvPr>
            <p:ph idx="1"/>
          </p:nvPr>
        </p:nvSpPr>
        <p:spPr/>
        <p:txBody>
          <a:bodyPr>
            <a:normAutofit/>
          </a:bodyPr>
          <a:lstStyle/>
          <a:p>
            <a:pPr marL="0" indent="0">
              <a:buNone/>
            </a:pPr>
            <a:r>
              <a:rPr lang="en-US" sz="1800" dirty="0"/>
              <a:t>We set out to recommend Miami viable zip codes for average home buyers who want to pay reasonable prices but still have access to a good variety of Miami's venues. We did so by gathering zip code data, property data and Foursquare location data on the city of Miami. We used this information to cluster Miami zip codes and then further explore those clusters. As time goes on, I hope to refine this project so that I may share it with my friends and network of real estate agents in Miami - we have all been curious about this for as long as I can remember and currently only have anecdotal data to serve us.</a:t>
            </a:r>
          </a:p>
        </p:txBody>
      </p:sp>
    </p:spTree>
    <p:extLst>
      <p:ext uri="{BB962C8B-B14F-4D97-AF65-F5344CB8AC3E}">
        <p14:creationId xmlns:p14="http://schemas.microsoft.com/office/powerpoint/2010/main" val="294832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fabric, table, red, covered&#10;&#10;Description automatically generated">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417103" y="137160"/>
            <a:ext cx="7340156" cy="2251938"/>
          </a:xfrm>
        </p:spPr>
        <p:txBody>
          <a:bodyPr>
            <a:normAutofit/>
          </a:bodyPr>
          <a:lstStyle/>
          <a:p>
            <a:pPr algn="ctr"/>
            <a:r>
              <a:rPr lang="en-US" sz="3200" dirty="0">
                <a:solidFill>
                  <a:schemeClr val="tx1">
                    <a:lumMod val="75000"/>
                    <a:lumOff val="25000"/>
                  </a:schemeClr>
                </a:solidFill>
              </a:rPr>
              <a:t>This is Miami, my hometown. </a:t>
            </a:r>
            <a:br>
              <a:rPr lang="en-US" sz="3200" dirty="0">
                <a:solidFill>
                  <a:schemeClr val="tx1">
                    <a:lumMod val="75000"/>
                    <a:lumOff val="25000"/>
                  </a:schemeClr>
                </a:solidFill>
              </a:rPr>
            </a:br>
            <a:r>
              <a:rPr lang="en-US" sz="3200" dirty="0">
                <a:solidFill>
                  <a:schemeClr val="tx1">
                    <a:lumMod val="75000"/>
                    <a:lumOff val="25000"/>
                  </a:schemeClr>
                </a:solidFill>
              </a:rPr>
              <a:t>It is also the subject of this exploration.</a:t>
            </a:r>
          </a:p>
        </p:txBody>
      </p:sp>
      <p:pic>
        <p:nvPicPr>
          <p:cNvPr id="1028" name="Picture 4" descr="Miami, Florida">
            <a:extLst>
              <a:ext uri="{FF2B5EF4-FFF2-40B4-BE49-F238E27FC236}">
                <a16:creationId xmlns:a16="http://schemas.microsoft.com/office/drawing/2014/main" id="{F36362AC-5521-456F-8704-D28111C28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2335" y="1780129"/>
            <a:ext cx="7079225" cy="44245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AC9605-DCF9-487E-BB4C-5BABF80BDDEE}"/>
              </a:ext>
            </a:extLst>
          </p:cNvPr>
          <p:cNvSpPr txBox="1"/>
          <p:nvPr/>
        </p:nvSpPr>
        <p:spPr>
          <a:xfrm>
            <a:off x="8032952" y="6177599"/>
            <a:ext cx="3668007" cy="307777"/>
          </a:xfrm>
          <a:prstGeom prst="rect">
            <a:avLst/>
          </a:prstGeom>
          <a:noFill/>
        </p:spPr>
        <p:txBody>
          <a:bodyPr wrap="square" rtlCol="0">
            <a:spAutoFit/>
          </a:bodyPr>
          <a:lstStyle/>
          <a:p>
            <a:pPr algn="r"/>
            <a:r>
              <a:rPr lang="en-US" sz="1400" dirty="0"/>
              <a:t>Credit: </a:t>
            </a:r>
            <a:r>
              <a:rPr lang="en-US" sz="1400" dirty="0">
                <a:hlinkClick r:id="rId4"/>
              </a:rPr>
              <a:t>Walter </a:t>
            </a:r>
            <a:r>
              <a:rPr lang="en-US" sz="1400" dirty="0" err="1">
                <a:hlinkClick r:id="rId4"/>
              </a:rPr>
              <a:t>Bibikow</a:t>
            </a:r>
            <a:r>
              <a:rPr lang="en-US" sz="1400" dirty="0"/>
              <a:t>, via The Telegraph</a:t>
            </a:r>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89BA-BB6A-47D4-A78E-94DDD9195B3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BDF61D5-21EC-4D43-A33E-6FDAABB5D4C1}"/>
              </a:ext>
            </a:extLst>
          </p:cNvPr>
          <p:cNvSpPr>
            <a:spLocks noGrp="1"/>
          </p:cNvSpPr>
          <p:nvPr>
            <p:ph idx="1"/>
          </p:nvPr>
        </p:nvSpPr>
        <p:spPr/>
        <p:txBody>
          <a:bodyPr>
            <a:normAutofit lnSpcReduction="10000"/>
          </a:bodyPr>
          <a:lstStyle/>
          <a:p>
            <a:pPr marL="0" indent="0">
              <a:buNone/>
            </a:pPr>
            <a:r>
              <a:rPr lang="en-US" sz="1800" dirty="0"/>
              <a:t>“Miami, officially the City of Miami, is the seat of Miami-Dade County, and the cultural, economic and financial center of South Florida in the United States.”</a:t>
            </a:r>
          </a:p>
          <a:p>
            <a:pPr marL="0" indent="0">
              <a:buNone/>
            </a:pPr>
            <a:r>
              <a:rPr lang="en-US" sz="1800" dirty="0"/>
              <a:t>If you think I'm making up the bit above, I invite you to navigate to Google and enter "Miami, Florida" in the search bar :) As a Miami native, I've had the privilege of always being able to boast that I live where people vacation.</a:t>
            </a:r>
          </a:p>
          <a:p>
            <a:pPr marL="0" indent="0">
              <a:buNone/>
            </a:pPr>
            <a:r>
              <a:rPr lang="en-US" sz="1800" dirty="0"/>
              <a:t>However, no place is perfect - Miami real estate is almost prohibitively expensive for your average citizen. This conundrum has left me wondering - for many years, in fact - how can we look for reasonably priced real estate in an area of Miami that still has a lot to offer? Thus, our target audience is middle class potential home buyers looking to maximize their ability to enjoy Miami’s venue offerings while still paying a reasonable price for a property. </a:t>
            </a:r>
          </a:p>
          <a:p>
            <a:pPr marL="0" indent="0">
              <a:buNone/>
            </a:pPr>
            <a:r>
              <a:rPr lang="en-US" sz="1800" dirty="0"/>
              <a:t>Given that Miami is an ever growing metropolis that continuously attracts people, potential home buyers, investors and city planners would be interested in this data.</a:t>
            </a:r>
          </a:p>
          <a:p>
            <a:endParaRPr lang="en-US" dirty="0"/>
          </a:p>
        </p:txBody>
      </p:sp>
    </p:spTree>
    <p:extLst>
      <p:ext uri="{BB962C8B-B14F-4D97-AF65-F5344CB8AC3E}">
        <p14:creationId xmlns:p14="http://schemas.microsoft.com/office/powerpoint/2010/main" val="371736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89BA-BB6A-47D4-A78E-94DDD9195B3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BDF61D5-21EC-4D43-A33E-6FDAABB5D4C1}"/>
              </a:ext>
            </a:extLst>
          </p:cNvPr>
          <p:cNvSpPr>
            <a:spLocks noGrp="1"/>
          </p:cNvSpPr>
          <p:nvPr>
            <p:ph idx="1"/>
          </p:nvPr>
        </p:nvSpPr>
        <p:spPr/>
        <p:txBody>
          <a:bodyPr>
            <a:normAutofit/>
          </a:bodyPr>
          <a:lstStyle/>
          <a:p>
            <a:r>
              <a:rPr lang="en-US" sz="1800" dirty="0"/>
              <a:t>Miami’s zip codes and corresponding latitude and longitude coordinates were taking from a public data set from </a:t>
            </a:r>
            <a:r>
              <a:rPr lang="en-US" sz="1800" dirty="0">
                <a:hlinkClick r:id="rId2"/>
              </a:rPr>
              <a:t>ODS</a:t>
            </a:r>
            <a:endParaRPr lang="en-US" sz="1800" dirty="0"/>
          </a:p>
          <a:p>
            <a:r>
              <a:rPr lang="en-US" sz="1800" dirty="0"/>
              <a:t>The data set on Miami’s properties (values, location, and all other relevant features) was taken from </a:t>
            </a:r>
            <a:r>
              <a:rPr lang="en-US" sz="1800" dirty="0">
                <a:hlinkClick r:id="rId3"/>
              </a:rPr>
              <a:t>Miami-Dade County’s open data hub</a:t>
            </a:r>
            <a:r>
              <a:rPr lang="en-US" sz="1800" dirty="0"/>
              <a:t>. </a:t>
            </a:r>
          </a:p>
          <a:p>
            <a:r>
              <a:rPr lang="en-US" sz="1800" dirty="0"/>
              <a:t>Data on nearby venues was obtained from </a:t>
            </a:r>
            <a:r>
              <a:rPr lang="en-US" sz="1800" dirty="0" err="1"/>
              <a:t>Foursquare’s</a:t>
            </a:r>
            <a:r>
              <a:rPr lang="en-US" sz="1800" dirty="0"/>
              <a:t> API</a:t>
            </a:r>
          </a:p>
        </p:txBody>
      </p:sp>
      <p:pic>
        <p:nvPicPr>
          <p:cNvPr id="5" name="Picture 4" descr="A close up of a logo&#10;&#10;Description automatically generated">
            <a:extLst>
              <a:ext uri="{FF2B5EF4-FFF2-40B4-BE49-F238E27FC236}">
                <a16:creationId xmlns:a16="http://schemas.microsoft.com/office/drawing/2014/main" id="{1CA39803-6501-4E52-AAF9-55C2749731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5370" y="3762914"/>
            <a:ext cx="2189830" cy="2189830"/>
          </a:xfrm>
          <a:prstGeom prst="rect">
            <a:avLst/>
          </a:prstGeom>
        </p:spPr>
      </p:pic>
      <p:sp>
        <p:nvSpPr>
          <p:cNvPr id="6" name="TextBox 5">
            <a:extLst>
              <a:ext uri="{FF2B5EF4-FFF2-40B4-BE49-F238E27FC236}">
                <a16:creationId xmlns:a16="http://schemas.microsoft.com/office/drawing/2014/main" id="{E70339B0-8D22-4A69-8742-3998C619C061}"/>
              </a:ext>
            </a:extLst>
          </p:cNvPr>
          <p:cNvSpPr txBox="1"/>
          <p:nvPr/>
        </p:nvSpPr>
        <p:spPr>
          <a:xfrm>
            <a:off x="8760542" y="5953181"/>
            <a:ext cx="2546555" cy="270640"/>
          </a:xfrm>
          <a:prstGeom prst="rect">
            <a:avLst/>
          </a:prstGeom>
          <a:noFill/>
        </p:spPr>
        <p:txBody>
          <a:bodyPr wrap="square" rtlCol="0">
            <a:spAutoFit/>
          </a:bodyPr>
          <a:lstStyle/>
          <a:p>
            <a:pPr algn="r"/>
            <a:r>
              <a:rPr lang="en-US" sz="1100" dirty="0"/>
              <a:t>Icon made by </a:t>
            </a:r>
            <a:r>
              <a:rPr lang="en-US" sz="1100" dirty="0">
                <a:hlinkClick r:id="rId5"/>
              </a:rPr>
              <a:t>Eucalyp</a:t>
            </a:r>
            <a:r>
              <a:rPr lang="en-US" sz="1100" dirty="0"/>
              <a:t> from </a:t>
            </a:r>
            <a:r>
              <a:rPr lang="en-US" sz="1100" dirty="0">
                <a:hlinkClick r:id="rId6"/>
              </a:rPr>
              <a:t>Flaticon</a:t>
            </a:r>
            <a:endParaRPr lang="en-US" sz="1100" dirty="0"/>
          </a:p>
        </p:txBody>
      </p:sp>
    </p:spTree>
    <p:extLst>
      <p:ext uri="{BB962C8B-B14F-4D97-AF65-F5344CB8AC3E}">
        <p14:creationId xmlns:p14="http://schemas.microsoft.com/office/powerpoint/2010/main" val="78649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89BA-BB6A-47D4-A78E-94DDD9195B3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BDF61D5-21EC-4D43-A33E-6FDAABB5D4C1}"/>
              </a:ext>
            </a:extLst>
          </p:cNvPr>
          <p:cNvSpPr>
            <a:spLocks noGrp="1"/>
          </p:cNvSpPr>
          <p:nvPr>
            <p:ph idx="1"/>
          </p:nvPr>
        </p:nvSpPr>
        <p:spPr/>
        <p:txBody>
          <a:bodyPr>
            <a:normAutofit/>
          </a:bodyPr>
          <a:lstStyle/>
          <a:p>
            <a:r>
              <a:rPr lang="en-US" sz="1800" dirty="0"/>
              <a:t>Data collection from ODS and MDC sites</a:t>
            </a:r>
          </a:p>
          <a:p>
            <a:r>
              <a:rPr lang="en-US" sz="1800" dirty="0"/>
              <a:t>Data insertion into my </a:t>
            </a:r>
            <a:r>
              <a:rPr lang="en-US" sz="1800" dirty="0" err="1"/>
              <a:t>Jupyter</a:t>
            </a:r>
            <a:r>
              <a:rPr lang="en-US" sz="1800" dirty="0"/>
              <a:t> notebook was done directly by making use of IBM Watson Studio’s storage </a:t>
            </a:r>
          </a:p>
          <a:p>
            <a:r>
              <a:rPr lang="en-US" sz="1800" dirty="0"/>
              <a:t>Data preprocessing done in Notebook, leveraging </a:t>
            </a:r>
            <a:r>
              <a:rPr lang="en-US" sz="1800" dirty="0" err="1"/>
              <a:t>Numpy</a:t>
            </a:r>
            <a:r>
              <a:rPr lang="en-US" sz="1800" dirty="0"/>
              <a:t> and Pandas</a:t>
            </a:r>
          </a:p>
          <a:p>
            <a:r>
              <a:rPr lang="en-US" sz="1800" dirty="0"/>
              <a:t>Venue data was obtained via calls to the Foursquare API</a:t>
            </a:r>
          </a:p>
          <a:p>
            <a:r>
              <a:rPr lang="en-US" sz="1800" dirty="0"/>
              <a:t>Data modelling was done through the use of the unsupervised K Means Clustering technique</a:t>
            </a:r>
          </a:p>
          <a:p>
            <a:r>
              <a:rPr lang="en-US" sz="1800" dirty="0"/>
              <a:t>Data visualization was achieved with a combination of </a:t>
            </a:r>
            <a:r>
              <a:rPr lang="en-US" sz="1800" dirty="0" err="1"/>
              <a:t>Geopy</a:t>
            </a:r>
            <a:r>
              <a:rPr lang="en-US" sz="1800" dirty="0"/>
              <a:t> and Folium to render maps of the clustered zip codes</a:t>
            </a:r>
          </a:p>
          <a:p>
            <a:r>
              <a:rPr lang="en-US" sz="1800" dirty="0"/>
              <a:t>Direct (manual/human) observation and analysis of the data frames of the clustered zip codes was also used to arrive at the final recommendation</a:t>
            </a:r>
          </a:p>
        </p:txBody>
      </p:sp>
    </p:spTree>
    <p:extLst>
      <p:ext uri="{BB962C8B-B14F-4D97-AF65-F5344CB8AC3E}">
        <p14:creationId xmlns:p14="http://schemas.microsoft.com/office/powerpoint/2010/main" val="75104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89BA-BB6A-47D4-A78E-94DDD9195B3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BDF61D5-21EC-4D43-A33E-6FDAABB5D4C1}"/>
              </a:ext>
            </a:extLst>
          </p:cNvPr>
          <p:cNvSpPr>
            <a:spLocks noGrp="1"/>
          </p:cNvSpPr>
          <p:nvPr>
            <p:ph idx="1"/>
          </p:nvPr>
        </p:nvSpPr>
        <p:spPr>
          <a:xfrm>
            <a:off x="1066800" y="1896209"/>
            <a:ext cx="10058400" cy="3938550"/>
          </a:xfrm>
        </p:spPr>
        <p:txBody>
          <a:bodyPr>
            <a:normAutofit/>
          </a:bodyPr>
          <a:lstStyle/>
          <a:p>
            <a:pPr marL="0" indent="0">
              <a:buNone/>
            </a:pPr>
            <a:r>
              <a:rPr lang="en-US" sz="1800" dirty="0"/>
              <a:t>Miami zip codes before clustering:</a:t>
            </a:r>
          </a:p>
        </p:txBody>
      </p:sp>
      <p:pic>
        <p:nvPicPr>
          <p:cNvPr id="4" name="Picture 3">
            <a:extLst>
              <a:ext uri="{FF2B5EF4-FFF2-40B4-BE49-F238E27FC236}">
                <a16:creationId xmlns:a16="http://schemas.microsoft.com/office/drawing/2014/main" id="{5919A6F0-CFA9-4275-B95F-A8F8547423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7722" y="2242029"/>
            <a:ext cx="6356555" cy="3855392"/>
          </a:xfrm>
          <a:prstGeom prst="rect">
            <a:avLst/>
          </a:prstGeom>
          <a:noFill/>
          <a:ln>
            <a:noFill/>
          </a:ln>
        </p:spPr>
      </p:pic>
    </p:spTree>
    <p:extLst>
      <p:ext uri="{BB962C8B-B14F-4D97-AF65-F5344CB8AC3E}">
        <p14:creationId xmlns:p14="http://schemas.microsoft.com/office/powerpoint/2010/main" val="361637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89BA-BB6A-47D4-A78E-94DDD9195B3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BDF61D5-21EC-4D43-A33E-6FDAABB5D4C1}"/>
              </a:ext>
            </a:extLst>
          </p:cNvPr>
          <p:cNvSpPr>
            <a:spLocks noGrp="1"/>
          </p:cNvSpPr>
          <p:nvPr>
            <p:ph idx="1"/>
          </p:nvPr>
        </p:nvSpPr>
        <p:spPr>
          <a:xfrm>
            <a:off x="1066800" y="1896209"/>
            <a:ext cx="10058400" cy="3938550"/>
          </a:xfrm>
        </p:spPr>
        <p:txBody>
          <a:bodyPr>
            <a:normAutofit/>
          </a:bodyPr>
          <a:lstStyle/>
          <a:p>
            <a:pPr marL="0" indent="0">
              <a:buNone/>
            </a:pPr>
            <a:r>
              <a:rPr lang="en-US" sz="1800" dirty="0"/>
              <a:t>Miami zip codes before after clustering:</a:t>
            </a:r>
          </a:p>
        </p:txBody>
      </p:sp>
      <p:pic>
        <p:nvPicPr>
          <p:cNvPr id="4" name="Picture 3">
            <a:extLst>
              <a:ext uri="{FF2B5EF4-FFF2-40B4-BE49-F238E27FC236}">
                <a16:creationId xmlns:a16="http://schemas.microsoft.com/office/drawing/2014/main" id="{5919A6F0-CFA9-4275-B95F-A8F8547423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7722" y="2242029"/>
            <a:ext cx="6356555" cy="3855392"/>
          </a:xfrm>
          <a:prstGeom prst="rect">
            <a:avLst/>
          </a:prstGeom>
          <a:noFill/>
          <a:ln>
            <a:noFill/>
          </a:ln>
        </p:spPr>
      </p:pic>
      <p:pic>
        <p:nvPicPr>
          <p:cNvPr id="6" name="Picture 5" descr="A picture containing text, map&#10;&#10;Description automatically generated">
            <a:extLst>
              <a:ext uri="{FF2B5EF4-FFF2-40B4-BE49-F238E27FC236}">
                <a16:creationId xmlns:a16="http://schemas.microsoft.com/office/drawing/2014/main" id="{3FDD3349-032A-4356-AFC3-73BC04749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5892" y="2242029"/>
            <a:ext cx="6620213" cy="3855391"/>
          </a:xfrm>
          <a:prstGeom prst="rect">
            <a:avLst/>
          </a:prstGeom>
        </p:spPr>
      </p:pic>
    </p:spTree>
    <p:extLst>
      <p:ext uri="{BB962C8B-B14F-4D97-AF65-F5344CB8AC3E}">
        <p14:creationId xmlns:p14="http://schemas.microsoft.com/office/powerpoint/2010/main" val="338954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E0917288-AB83-4C5D-B111-051B1A69C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0640" y="3785099"/>
            <a:ext cx="2194560" cy="2194560"/>
          </a:xfrm>
          <a:prstGeom prst="rect">
            <a:avLst/>
          </a:prstGeom>
        </p:spPr>
      </p:pic>
      <p:sp>
        <p:nvSpPr>
          <p:cNvPr id="2" name="Title 1">
            <a:extLst>
              <a:ext uri="{FF2B5EF4-FFF2-40B4-BE49-F238E27FC236}">
                <a16:creationId xmlns:a16="http://schemas.microsoft.com/office/drawing/2014/main" id="{37D889BA-BB6A-47D4-A78E-94DDD9195B3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BDF61D5-21EC-4D43-A33E-6FDAABB5D4C1}"/>
              </a:ext>
            </a:extLst>
          </p:cNvPr>
          <p:cNvSpPr>
            <a:spLocks noGrp="1"/>
          </p:cNvSpPr>
          <p:nvPr>
            <p:ph idx="1"/>
          </p:nvPr>
        </p:nvSpPr>
        <p:spPr/>
        <p:txBody>
          <a:bodyPr>
            <a:normAutofit/>
          </a:bodyPr>
          <a:lstStyle/>
          <a:p>
            <a:r>
              <a:rPr lang="en-US" sz="1800" dirty="0"/>
              <a:t>From looking at the clustered map, we can see that one of the clusters (purple) has an abnormal looking density and contains most of the zip codes. </a:t>
            </a:r>
          </a:p>
          <a:p>
            <a:r>
              <a:rPr lang="en-US" sz="1800" dirty="0"/>
              <a:t>As a result, I wanted to take a closer look at the data in each cluster. It seems that Cluster 1 (purple) is not very indicative, but Cluster 6 is a potential gold mine. </a:t>
            </a:r>
          </a:p>
          <a:p>
            <a:r>
              <a:rPr lang="en-US" sz="1800" dirty="0"/>
              <a:t>The rest of the clusters are far too sparse to be useful. </a:t>
            </a:r>
          </a:p>
          <a:p>
            <a:r>
              <a:rPr lang="en-US" sz="1800" dirty="0"/>
              <a:t>For an in depth look at the data associated to each cluster,                                                       please explore in more detail in my </a:t>
            </a:r>
            <a:r>
              <a:rPr lang="en-US" sz="1800" dirty="0">
                <a:hlinkClick r:id="rId3"/>
              </a:rPr>
              <a:t>notebook</a:t>
            </a:r>
            <a:r>
              <a:rPr lang="en-US" sz="1800" dirty="0"/>
              <a:t>.</a:t>
            </a:r>
          </a:p>
        </p:txBody>
      </p:sp>
      <p:sp>
        <p:nvSpPr>
          <p:cNvPr id="5" name="TextBox 4">
            <a:extLst>
              <a:ext uri="{FF2B5EF4-FFF2-40B4-BE49-F238E27FC236}">
                <a16:creationId xmlns:a16="http://schemas.microsoft.com/office/drawing/2014/main" id="{6A09D500-332E-46AE-A671-AEB64B0F733F}"/>
              </a:ext>
            </a:extLst>
          </p:cNvPr>
          <p:cNvSpPr txBox="1"/>
          <p:nvPr/>
        </p:nvSpPr>
        <p:spPr>
          <a:xfrm>
            <a:off x="8760542" y="5953181"/>
            <a:ext cx="2546555" cy="270640"/>
          </a:xfrm>
          <a:prstGeom prst="rect">
            <a:avLst/>
          </a:prstGeom>
          <a:noFill/>
        </p:spPr>
        <p:txBody>
          <a:bodyPr wrap="square" rtlCol="0">
            <a:spAutoFit/>
          </a:bodyPr>
          <a:lstStyle/>
          <a:p>
            <a:pPr algn="r"/>
            <a:r>
              <a:rPr lang="en-US" sz="1100" dirty="0"/>
              <a:t>Icon made by </a:t>
            </a:r>
            <a:r>
              <a:rPr lang="en-US" sz="1100" dirty="0" err="1">
                <a:hlinkClick r:id="rId4"/>
              </a:rPr>
              <a:t>Phatplus</a:t>
            </a:r>
            <a:r>
              <a:rPr lang="en-US" sz="1100" dirty="0"/>
              <a:t> from </a:t>
            </a:r>
            <a:r>
              <a:rPr lang="en-US" sz="1100" dirty="0">
                <a:hlinkClick r:id="rId5"/>
              </a:rPr>
              <a:t>Flaticon</a:t>
            </a:r>
            <a:endParaRPr lang="en-US" sz="1100" dirty="0"/>
          </a:p>
        </p:txBody>
      </p:sp>
    </p:spTree>
    <p:extLst>
      <p:ext uri="{BB962C8B-B14F-4D97-AF65-F5344CB8AC3E}">
        <p14:creationId xmlns:p14="http://schemas.microsoft.com/office/powerpoint/2010/main" val="353273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89BA-BB6A-47D4-A78E-94DDD9195B3A}"/>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1BDF61D5-21EC-4D43-A33E-6FDAABB5D4C1}"/>
              </a:ext>
            </a:extLst>
          </p:cNvPr>
          <p:cNvSpPr>
            <a:spLocks noGrp="1"/>
          </p:cNvSpPr>
          <p:nvPr>
            <p:ph idx="1"/>
          </p:nvPr>
        </p:nvSpPr>
        <p:spPr/>
        <p:txBody>
          <a:bodyPr>
            <a:normAutofit fontScale="92500" lnSpcReduction="10000"/>
          </a:bodyPr>
          <a:lstStyle/>
          <a:p>
            <a:pPr marL="0" indent="0">
              <a:buNone/>
            </a:pPr>
            <a:r>
              <a:rPr lang="en-US" sz="1800" dirty="0"/>
              <a:t>After closely looking at each cluster, it seems there is much room for improvement. Zip codes were densely clustered between Clusters 1 and 6. Cluster 1 is all over the place and doesn't provide much insight. However, Cluster 6 is our gold mine. We can see that the zip codes in Cluster 6 boast very reasonable property prices, fair bed/bath distribution and access to a plethora of awesome nearby venues. Based on this finding, I would recommend that any average buyer looking to purchase real estate in Miami, Fl further explore the zip codes in Cluster 6.</a:t>
            </a:r>
          </a:p>
          <a:p>
            <a:pPr marL="0" indent="0">
              <a:buNone/>
            </a:pPr>
            <a:r>
              <a:rPr lang="en-US" sz="1800" dirty="0"/>
              <a:t>In terms of where to steer these efforts in the future, my thoughts are as follows: Given the complexity of a city like Miami, very different approaches can be tried in clustering and classification studies. However, not every method can yield the same high quality results for this metropolis. I used the </a:t>
            </a:r>
            <a:r>
              <a:rPr lang="en-US" sz="1800" dirty="0" err="1"/>
              <a:t>KMeans</a:t>
            </a:r>
            <a:r>
              <a:rPr lang="en-US" sz="1800" dirty="0"/>
              <a:t> Clustering because of its speed and efficacy. However, given the results it is clear that for more in-depth guidance, the data set should be expanded and the details of the neighborhood and/or street should be further looked into. I hope that as this information is refined, it would be subsequently turned into an easy to access web app that can be accessed via mobile or even a chat-based interface!</a:t>
            </a:r>
          </a:p>
        </p:txBody>
      </p:sp>
    </p:spTree>
    <p:extLst>
      <p:ext uri="{BB962C8B-B14F-4D97-AF65-F5344CB8AC3E}">
        <p14:creationId xmlns:p14="http://schemas.microsoft.com/office/powerpoint/2010/main" val="561465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NE.pptx" id="{5330A5D3-B581-4B4A-9313-9275B6EF2E52}" vid="{516C64E9-C0AA-46DA-9991-9C0EC881A8B4}"/>
    </a:ext>
  </a:extLst>
</a:theme>
</file>

<file path=docProps/app.xml><?xml version="1.0" encoding="utf-8"?>
<Properties xmlns="http://schemas.openxmlformats.org/officeDocument/2006/extended-properties" xmlns:vt="http://schemas.openxmlformats.org/officeDocument/2006/docPropsVTypes">
  <Template>Floral flourish</Template>
  <TotalTime>0</TotalTime>
  <Words>898</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 Next LT Pro Light</vt:lpstr>
      <vt:lpstr>Garamond</vt:lpstr>
      <vt:lpstr>SavonVTI</vt:lpstr>
      <vt:lpstr>The Battle of the Neighborhoods, but make it Miami</vt:lpstr>
      <vt:lpstr>This is Miami, my hometown.  It is also the subject of this exploration.</vt:lpstr>
      <vt:lpstr>Introduction</vt:lpstr>
      <vt:lpstr>Data</vt:lpstr>
      <vt:lpstr>Methodology</vt:lpstr>
      <vt:lpstr>Results</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2020-02-28T19:36:56Z</dcterms:created>
  <dcterms:modified xsi:type="dcterms:W3CDTF">2020-02-28T20:32:42Z</dcterms:modified>
</cp:coreProperties>
</file>