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331" r:id="rId5"/>
    <p:sldId id="332" r:id="rId6"/>
    <p:sldId id="333" r:id="rId7"/>
    <p:sldId id="334" r:id="rId8"/>
    <p:sldId id="335" r:id="rId9"/>
    <p:sldId id="336" r:id="rId10"/>
    <p:sldId id="337" r:id="rId11"/>
    <p:sldId id="338"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331"/>
            <p14:sldId id="332"/>
            <p14:sldId id="333"/>
            <p14:sldId id="334"/>
            <p14:sldId id="335"/>
            <p14:sldId id="336"/>
            <p14:sldId id="337"/>
            <p14:sldId id="338"/>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05" autoAdjust="0"/>
    <p:restoredTop sz="96503"/>
  </p:normalViewPr>
  <p:slideViewPr>
    <p:cSldViewPr snapToGrid="0">
      <p:cViewPr varScale="1">
        <p:scale>
          <a:sx n="137" d="100"/>
          <a:sy n="137" d="100"/>
        </p:scale>
        <p:origin x="104" y="688"/>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4/6/2021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06/04/2021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cbenge509.github.io/BERTVision/" TargetMode="External"/><Relationship Id="rId2" Type="http://schemas.openxmlformats.org/officeDocument/2006/relationships/hyperlink" Target="https://www.overleaf.com/read/tcvnwyffxqr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1905.05950" TargetMode="External"/><Relationship Id="rId1" Type="http://schemas.openxmlformats.org/officeDocument/2006/relationships/slideLayout" Target="../slideLayouts/slideLayout3.xml"/><Relationship Id="rId5" Type="http://schemas.openxmlformats.org/officeDocument/2006/relationships/hyperlink" Target="https://arxiv.org/abs/2006.11316" TargetMode="External"/><Relationship Id="rId4" Type="http://schemas.openxmlformats.org/officeDocument/2006/relationships/hyperlink" Target="https://arxiv.org/abs/1902.007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 </a:t>
            </a:r>
            <a:r>
              <a:rPr lang="en-US" sz="1600" i="1" dirty="0">
                <a:solidFill>
                  <a:schemeClr val="tx2">
                    <a:lumMod val="75000"/>
                    <a:lumOff val="25000"/>
                  </a:schemeClr>
                </a:solidFill>
                <a:effectLst>
                  <a:outerShdw blurRad="50800" dist="38100" dir="8100000" algn="tr" rotWithShape="0">
                    <a:prstClr val="black">
                      <a:alpha val="40000"/>
                    </a:prstClr>
                  </a:outerShdw>
                </a:effectLst>
              </a:rPr>
              <a:t>and </a:t>
            </a:r>
            <a:r>
              <a:rPr lang="en-US" sz="1600" b="1" dirty="0">
                <a:effectLst>
                  <a:outerShdw blurRad="50800" dist="38100" dir="8100000" algn="tr" rotWithShape="0">
                    <a:prstClr val="black">
                      <a:alpha val="40000"/>
                    </a:prstClr>
                  </a:outerShdw>
                </a:effectLst>
              </a:rPr>
              <a:t>Siduo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dirty="0">
                <a:solidFill>
                  <a:schemeClr val="accent6">
                    <a:lumMod val="75000"/>
                    <a:lumOff val="25000"/>
                  </a:schemeClr>
                </a:solidFill>
              </a:rPr>
              <a:t>Results per task</a:t>
            </a:r>
          </a:p>
          <a:p>
            <a:endParaRPr lang="en-US" sz="1200" dirty="0"/>
          </a:p>
        </p:txBody>
      </p:sp>
      <p:pic>
        <p:nvPicPr>
          <p:cNvPr id="4" name="Picture 3">
            <a:extLst>
              <a:ext uri="{FF2B5EF4-FFF2-40B4-BE49-F238E27FC236}">
                <a16:creationId xmlns:a16="http://schemas.microsoft.com/office/drawing/2014/main" id="{99E3DB3A-EBC4-4A1F-9778-4C5C1232A346}"/>
              </a:ext>
            </a:extLst>
          </p:cNvPr>
          <p:cNvPicPr>
            <a:picLocks noChangeAspect="1"/>
          </p:cNvPicPr>
          <p:nvPr/>
        </p:nvPicPr>
        <p:blipFill>
          <a:blip r:embed="rId2"/>
          <a:stretch>
            <a:fillRect/>
          </a:stretch>
        </p:blipFill>
        <p:spPr>
          <a:xfrm>
            <a:off x="2293504" y="1493347"/>
            <a:ext cx="7604992" cy="5201773"/>
          </a:xfrm>
          <a:prstGeom prst="rect">
            <a:avLst/>
          </a:prstGeom>
        </p:spPr>
      </p:pic>
    </p:spTree>
    <p:extLst>
      <p:ext uri="{BB962C8B-B14F-4D97-AF65-F5344CB8AC3E}">
        <p14:creationId xmlns:p14="http://schemas.microsoft.com/office/powerpoint/2010/main" val="247261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dirty="0">
                <a:solidFill>
                  <a:schemeClr val="accent6">
                    <a:lumMod val="75000"/>
                    <a:lumOff val="25000"/>
                  </a:schemeClr>
                </a:solidFill>
              </a:rPr>
              <a:t>Overall results compared to other work</a:t>
            </a:r>
          </a:p>
          <a:p>
            <a:endParaRPr lang="en-US" sz="1200" dirty="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49366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09925" y="467621"/>
            <a:ext cx="4972150" cy="646331"/>
          </a:xfrm>
          <a:prstGeom prst="rect">
            <a:avLst/>
          </a:prstGeom>
          <a:noFill/>
        </p:spPr>
        <p:txBody>
          <a:bodyPr wrap="square" rtlCol="0">
            <a:spAutoFit/>
          </a:bodyPr>
          <a:lstStyle/>
          <a:p>
            <a:pPr algn="ctr"/>
            <a:r>
              <a:rPr lang="en-US" sz="3600" b="1" dirty="0">
                <a:solidFill>
                  <a:schemeClr val="accent1"/>
                </a:solidFill>
                <a:latin typeface="+mj-lt"/>
              </a:rPr>
              <a:t>Conclusion </a:t>
            </a:r>
            <a:endParaRPr lang="en-US" sz="3600" b="1" dirty="0">
              <a:latin typeface="+mj-lt"/>
            </a:endParaRP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26C63-E223-2747-B2A8-0A35E4C40EEF}"/>
              </a:ext>
            </a:extLst>
          </p:cNvPr>
          <p:cNvSpPr txBox="1"/>
          <p:nvPr/>
        </p:nvSpPr>
        <p:spPr>
          <a:xfrm>
            <a:off x="1156770" y="1451104"/>
            <a:ext cx="8824511" cy="5078313"/>
          </a:xfrm>
          <a:prstGeom prst="rect">
            <a:avLst/>
          </a:prstGeom>
          <a:noFill/>
        </p:spPr>
        <p:txBody>
          <a:bodyPr wrap="square" rtlCol="0">
            <a:spAutoFit/>
          </a:bodyPr>
          <a:lstStyle/>
          <a:p>
            <a:pPr algn="l"/>
            <a:r>
              <a:rPr lang="en-US" b="0" i="0" dirty="0">
                <a:solidFill>
                  <a:srgbClr val="4B4B5A"/>
                </a:solidFill>
                <a:effectLst/>
                <a:latin typeface="+mj-lt"/>
              </a:rPr>
              <a:t>In recent years, Transformer-based language models have yielded substantial progress in many natural language processing tasks.</a:t>
            </a:r>
          </a:p>
          <a:p>
            <a:pPr algn="l"/>
            <a:endParaRPr lang="en-US" dirty="0">
              <a:solidFill>
                <a:srgbClr val="4B4B5A"/>
              </a:solidFill>
              <a:latin typeface="+mj-lt"/>
            </a:endParaRPr>
          </a:p>
          <a:p>
            <a:pPr algn="l"/>
            <a:r>
              <a:rPr lang="en-US" b="0" i="0" dirty="0">
                <a:solidFill>
                  <a:srgbClr val="4B4B5A"/>
                </a:solidFill>
                <a:effectLst/>
                <a:latin typeface="+mj-lt"/>
              </a:rPr>
              <a:t>Self-supervised pre-training via variants of language modeling losses means models trained on broad corpora can improve downstream performance on a wide range of tasks.  </a:t>
            </a:r>
          </a:p>
          <a:p>
            <a:pPr algn="l"/>
            <a:endParaRPr lang="en-US" dirty="0">
              <a:solidFill>
                <a:srgbClr val="4B4B5A"/>
              </a:solidFill>
              <a:latin typeface="+mj-lt"/>
            </a:endParaRPr>
          </a:p>
          <a:p>
            <a:pPr algn="l"/>
            <a:r>
              <a:rPr lang="en-US" b="0" i="0" dirty="0">
                <a:solidFill>
                  <a:srgbClr val="4B4B5A"/>
                </a:solidFill>
                <a:effectLst/>
                <a:latin typeface="+mj-lt"/>
              </a:rPr>
              <a:t>However, high parameter counts and a large computational footprint mean production deployment of BERT and friends remains difficult.  </a:t>
            </a:r>
          </a:p>
          <a:p>
            <a:pPr algn="l"/>
            <a:endParaRPr lang="en-US" dirty="0">
              <a:solidFill>
                <a:srgbClr val="4B4B5A"/>
              </a:solidFill>
              <a:latin typeface="+mj-lt"/>
            </a:endParaRPr>
          </a:p>
          <a:p>
            <a:pPr algn="l"/>
            <a:r>
              <a:rPr lang="en-US" dirty="0">
                <a:solidFill>
                  <a:srgbClr val="4B4B5A"/>
                </a:solidFill>
                <a:latin typeface="+mj-lt"/>
              </a:rPr>
              <a:t>T</a:t>
            </a:r>
            <a:r>
              <a:rPr lang="en-US" b="0" i="0" dirty="0">
                <a:solidFill>
                  <a:srgbClr val="4B4B5A"/>
                </a:solidFill>
                <a:effectLst/>
                <a:latin typeface="+mj-lt"/>
              </a:rPr>
              <a:t>he past 2 years have seen the development of a diverse variety of techniques to ease the pain and yield faster prediction times. </a:t>
            </a:r>
          </a:p>
          <a:p>
            <a:pPr algn="l"/>
            <a:endParaRPr lang="en-US" dirty="0">
              <a:solidFill>
                <a:srgbClr val="4B4B5A"/>
              </a:solidFill>
              <a:latin typeface="+mj-lt"/>
            </a:endParaRPr>
          </a:p>
          <a:p>
            <a:pPr algn="l"/>
            <a:r>
              <a:rPr lang="en-US" b="0" i="0" dirty="0">
                <a:solidFill>
                  <a:srgbClr val="4B4B5A"/>
                </a:solidFill>
                <a:effectLst/>
                <a:latin typeface="+mj-lt"/>
              </a:rPr>
              <a:t>A comparison of the suite of smaller parameter models established </a:t>
            </a:r>
            <a:r>
              <a:rPr lang="en-US" b="0" i="0" dirty="0" err="1">
                <a:solidFill>
                  <a:srgbClr val="4B4B5A"/>
                </a:solidFill>
                <a:effectLst/>
                <a:latin typeface="+mj-lt"/>
              </a:rPr>
              <a:t>BERTVision</a:t>
            </a:r>
            <a:r>
              <a:rPr lang="en-US" b="0" i="0" dirty="0">
                <a:solidFill>
                  <a:srgbClr val="4B4B5A"/>
                </a:solidFill>
                <a:effectLst/>
                <a:latin typeface="+mj-lt"/>
              </a:rPr>
              <a:t> as producing state of the art results with orders of magnitude smaller number of parameters.  </a:t>
            </a:r>
          </a:p>
          <a:p>
            <a:pPr algn="l"/>
            <a:endParaRPr lang="en-US" b="0" i="0" dirty="0">
              <a:solidFill>
                <a:srgbClr val="4B4B5A"/>
              </a:solidFill>
              <a:effectLst/>
              <a:latin typeface="+mj-lt"/>
            </a:endParaRPr>
          </a:p>
          <a:p>
            <a:pPr algn="l"/>
            <a:r>
              <a:rPr lang="en-US" b="0" i="0" dirty="0">
                <a:solidFill>
                  <a:srgbClr val="4B4B5A"/>
                </a:solidFill>
                <a:effectLst/>
                <a:latin typeface="+mj-lt"/>
              </a:rPr>
              <a:t>We are the current leaders when combining considerations of  parameter-size and performance.</a:t>
            </a:r>
            <a:br>
              <a:rPr lang="en-US" b="0" i="0" dirty="0">
                <a:solidFill>
                  <a:srgbClr val="4B4B5A"/>
                </a:solidFill>
                <a:effectLst/>
                <a:latin typeface="+mj-lt"/>
              </a:rPr>
            </a:br>
            <a:endParaRPr lang="en-US" b="0" i="0" dirty="0">
              <a:solidFill>
                <a:srgbClr val="4B4B5A"/>
              </a:solidFill>
              <a:effectLst/>
              <a:latin typeface="+mj-lt"/>
            </a:endParaRPr>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9925" y="587395"/>
            <a:ext cx="4972150" cy="1754326"/>
          </a:xfrm>
          <a:prstGeom prst="rect">
            <a:avLst/>
          </a:prstGeom>
          <a:noFill/>
        </p:spPr>
        <p:txBody>
          <a:bodyPr wrap="square" rtlCol="0">
            <a:spAutoFit/>
          </a:bodyPr>
          <a:lstStyle/>
          <a:p>
            <a:pPr algn="ctr"/>
            <a:r>
              <a:rPr lang="en-US" sz="3600" b="1" dirty="0">
                <a:solidFill>
                  <a:schemeClr val="accent1"/>
                </a:solidFill>
                <a:latin typeface="+mj-lt"/>
              </a:rPr>
              <a:t>Future </a:t>
            </a:r>
            <a:r>
              <a:rPr lang="en-US" sz="3600" b="1" dirty="0">
                <a:latin typeface="+mj-lt"/>
              </a:rPr>
              <a:t>Work:</a:t>
            </a:r>
          </a:p>
          <a:p>
            <a:pPr algn="ctr"/>
            <a:r>
              <a:rPr lang="en-US" sz="3600" b="1" dirty="0">
                <a:latin typeface="+mj-lt"/>
              </a:rPr>
              <a:t>What remains in Capstone</a:t>
            </a:r>
          </a:p>
        </p:txBody>
      </p:sp>
      <p:sp>
        <p:nvSpPr>
          <p:cNvPr id="2" name="TextBox 1">
            <a:extLst>
              <a:ext uri="{FF2B5EF4-FFF2-40B4-BE49-F238E27FC236}">
                <a16:creationId xmlns:a16="http://schemas.microsoft.com/office/drawing/2014/main" id="{B16B8EA2-D42A-6E45-83CF-380F60A07F28}"/>
              </a:ext>
            </a:extLst>
          </p:cNvPr>
          <p:cNvSpPr txBox="1"/>
          <p:nvPr/>
        </p:nvSpPr>
        <p:spPr>
          <a:xfrm>
            <a:off x="1469035" y="2809302"/>
            <a:ext cx="9991718" cy="3754874"/>
          </a:xfrm>
          <a:prstGeom prst="rect">
            <a:avLst/>
          </a:prstGeom>
          <a:noFill/>
        </p:spPr>
        <p:txBody>
          <a:bodyPr wrap="square" rtlCol="0">
            <a:spAutoFit/>
          </a:bodyPr>
          <a:lstStyle/>
          <a:p>
            <a:r>
              <a:rPr lang="en-US" dirty="0">
                <a:latin typeface="Muna" pitchFamily="2" charset="-78"/>
                <a:cs typeface="Muna" pitchFamily="2" charset="-78"/>
              </a:rPr>
              <a:t>     </a:t>
            </a:r>
            <a:r>
              <a:rPr lang="en-US" sz="2000" dirty="0">
                <a:latin typeface="+mj-lt"/>
                <a:cs typeface="Muna" pitchFamily="2" charset="-78"/>
              </a:rPr>
              <a:t>Population results into website</a:t>
            </a:r>
          </a:p>
          <a:p>
            <a:endParaRPr lang="en-US" sz="2000" dirty="0">
              <a:latin typeface="+mj-lt"/>
              <a:cs typeface="Muna" pitchFamily="2" charset="-78"/>
            </a:endParaRPr>
          </a:p>
          <a:p>
            <a:r>
              <a:rPr lang="en-US" sz="2000" dirty="0">
                <a:latin typeface="+mj-lt"/>
                <a:cs typeface="Muna" pitchFamily="2" charset="-78"/>
              </a:rPr>
              <a:t>     Repeat experiments:</a:t>
            </a:r>
          </a:p>
          <a:p>
            <a:pPr lvl="1"/>
            <a:r>
              <a:rPr lang="en-US" sz="2000" dirty="0">
                <a:latin typeface="+mj-lt"/>
                <a:cs typeface="Muna" pitchFamily="2" charset="-78"/>
              </a:rPr>
              <a:t>5 x repeat with different randomization seeds against GLUE and SQUAD (all of NLP tasks)          to validate results against: </a:t>
            </a:r>
          </a:p>
          <a:p>
            <a:pPr lvl="1"/>
            <a:r>
              <a:rPr lang="en-US" sz="2000" dirty="0">
                <a:latin typeface="+mj-lt"/>
                <a:cs typeface="Muna" pitchFamily="2" charset="-78"/>
              </a:rPr>
              <a:t>	1. </a:t>
            </a:r>
            <a:r>
              <a:rPr lang="en-US" sz="2000" dirty="0" err="1">
                <a:latin typeface="+mj-lt"/>
                <a:cs typeface="Muna" pitchFamily="2" charset="-78"/>
              </a:rPr>
              <a:t>BERTBase</a:t>
            </a:r>
            <a:endParaRPr lang="en-US" sz="2000" dirty="0">
              <a:latin typeface="+mj-lt"/>
              <a:cs typeface="Muna" pitchFamily="2" charset="-78"/>
            </a:endParaRPr>
          </a:p>
          <a:p>
            <a:pPr lvl="1"/>
            <a:r>
              <a:rPr lang="en-US" sz="2000" dirty="0">
                <a:latin typeface="+mj-lt"/>
                <a:cs typeface="Muna" pitchFamily="2" charset="-78"/>
              </a:rPr>
              <a:t>	2. All of our adaptor poolers  (roughly 130 tests) Visualize Result</a:t>
            </a:r>
          </a:p>
          <a:p>
            <a:pPr lvl="1"/>
            <a:endParaRPr lang="en-US" sz="2000" dirty="0">
              <a:latin typeface="+mj-lt"/>
              <a:cs typeface="Muna" pitchFamily="2" charset="-78"/>
            </a:endParaRPr>
          </a:p>
          <a:p>
            <a:pPr lvl="1"/>
            <a:r>
              <a:rPr lang="en-US" sz="2000" dirty="0">
                <a:latin typeface="+mj-lt"/>
                <a:cs typeface="Muna" pitchFamily="2" charset="-78"/>
              </a:rPr>
              <a:t>Create Paper</a:t>
            </a:r>
          </a:p>
          <a:p>
            <a:pPr lvl="1"/>
            <a:r>
              <a:rPr lang="en-US" sz="2000" dirty="0">
                <a:latin typeface="+mj-lt"/>
                <a:cs typeface="Muna" pitchFamily="2" charset="-78"/>
              </a:rPr>
              <a:t>Get </a:t>
            </a:r>
            <a:r>
              <a:rPr lang="en-US" sz="2000" dirty="0" err="1">
                <a:latin typeface="+mj-lt"/>
                <a:cs typeface="Muna" pitchFamily="2" charset="-78"/>
              </a:rPr>
              <a:t>Puya</a:t>
            </a:r>
            <a:r>
              <a:rPr lang="en-US" sz="2000" dirty="0">
                <a:latin typeface="+mj-lt"/>
                <a:cs typeface="Muna" pitchFamily="2" charset="-78"/>
              </a:rPr>
              <a:t> and Alberto to “peer review”</a:t>
            </a:r>
          </a:p>
          <a:p>
            <a:pPr lvl="1"/>
            <a:r>
              <a:rPr lang="en-US" sz="2000" dirty="0">
                <a:latin typeface="+mj-lt"/>
                <a:cs typeface="Muna" pitchFamily="2" charset="-78"/>
              </a:rPr>
              <a:t>Ship paper</a:t>
            </a:r>
          </a:p>
          <a:p>
            <a:pPr lvl="2"/>
            <a:endParaRPr lang="en-US" dirty="0"/>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
        <p:nvSpPr>
          <p:cNvPr id="12" name="TextBox 11">
            <a:extLst>
              <a:ext uri="{FF2B5EF4-FFF2-40B4-BE49-F238E27FC236}">
                <a16:creationId xmlns:a16="http://schemas.microsoft.com/office/drawing/2014/main" id="{8E60121C-8F74-45EA-90A2-5893D8B6E0D7}"/>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5" name="TextBox 14">
            <a:extLst>
              <a:ext uri="{FF2B5EF4-FFF2-40B4-BE49-F238E27FC236}">
                <a16:creationId xmlns:a16="http://schemas.microsoft.com/office/drawing/2014/main" id="{5D964B10-66E9-4087-AE02-2216D08BD9DF}"/>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16" name="Equals 15">
            <a:extLst>
              <a:ext uri="{FF2B5EF4-FFF2-40B4-BE49-F238E27FC236}">
                <a16:creationId xmlns:a16="http://schemas.microsoft.com/office/drawing/2014/main" id="{DB8BEEDE-0BEF-4898-AF7D-2F30624F64B8}"/>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INTRODUCTION</a:t>
            </a:r>
          </a:p>
        </p:txBody>
      </p:sp>
      <p:sp>
        <p:nvSpPr>
          <p:cNvPr id="6" name="TextBox 5"/>
          <p:cNvSpPr txBox="1"/>
          <p:nvPr/>
        </p:nvSpPr>
        <p:spPr>
          <a:xfrm>
            <a:off x="8414120" y="1350912"/>
            <a:ext cx="3115160" cy="339067"/>
          </a:xfrm>
          <a:prstGeom prst="rect">
            <a:avLst/>
          </a:prstGeom>
          <a:noFill/>
        </p:spPr>
        <p:txBody>
          <a:bodyPr wrap="square" rtlCol="0">
            <a:spAutoFit/>
          </a:bodyPr>
          <a:lstStyle/>
          <a:p>
            <a:pPr algn="r">
              <a:lnSpc>
                <a:spcPct val="150000"/>
              </a:lnSpc>
            </a:pPr>
            <a:r>
              <a:rPr lang="en-US" sz="1200" dirty="0">
                <a:solidFill>
                  <a:schemeClr val="tx1">
                    <a:lumMod val="75000"/>
                    <a:lumOff val="25000"/>
                  </a:schemeClr>
                </a:solidFill>
                <a:hlinkClick r:id="rId2">
                  <a:extLst>
                    <a:ext uri="{A12FA001-AC4F-418D-AE19-62706E023703}">
                      <ahyp:hlinkClr xmlns:ahyp="http://schemas.microsoft.com/office/drawing/2018/hyperlinkcolor" val="tx"/>
                    </a:ext>
                  </a:extLst>
                </a:hlinkClick>
              </a:rPr>
              <a:t>read the paper</a:t>
            </a:r>
            <a:r>
              <a:rPr lang="en-US" sz="1200" dirty="0">
                <a:solidFill>
                  <a:schemeClr val="tx1">
                    <a:lumMod val="75000"/>
                    <a:lumOff val="25000"/>
                  </a:schemeClr>
                </a:solidFill>
              </a:rPr>
              <a:t> | </a:t>
            </a:r>
            <a:r>
              <a:rPr lang="en-US" sz="1200" dirty="0">
                <a:solidFill>
                  <a:schemeClr val="tx1">
                    <a:lumMod val="75000"/>
                    <a:lumOff val="25000"/>
                  </a:schemeClr>
                </a:solidFill>
                <a:hlinkClick r:id="rId3">
                  <a:extLst>
                    <a:ext uri="{A12FA001-AC4F-418D-AE19-62706E023703}">
                      <ahyp:hlinkClr xmlns:ahyp="http://schemas.microsoft.com/office/drawing/2018/hyperlinkcolor" val="tx"/>
                    </a:ext>
                  </a:extLst>
                </a:hlinkClick>
              </a:rPr>
              <a:t>project website</a:t>
            </a:r>
            <a:endParaRPr lang="en-US" sz="1200" dirty="0">
              <a:solidFill>
                <a:schemeClr val="tx1">
                  <a:lumMod val="75000"/>
                  <a:lumOff val="25000"/>
                </a:schemeClr>
              </a:solidFill>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Motivation</a:t>
            </a:r>
          </a:p>
        </p:txBody>
      </p:sp>
      <p:sp>
        <p:nvSpPr>
          <p:cNvPr id="8" name="Freeform 50">
            <a:extLst>
              <a:ext uri="{FF2B5EF4-FFF2-40B4-BE49-F238E27FC236}">
                <a16:creationId xmlns:a16="http://schemas.microsoft.com/office/drawing/2014/main" id="{6582BDF7-487C-4187-82D9-335022CE439F}"/>
              </a:ext>
            </a:extLst>
          </p:cNvPr>
          <p:cNvSpPr>
            <a:spLocks noEditPoints="1"/>
          </p:cNvSpPr>
          <p:nvPr/>
        </p:nvSpPr>
        <p:spPr bwMode="auto">
          <a:xfrm>
            <a:off x="1756335" y="2172847"/>
            <a:ext cx="347472" cy="347472"/>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4">
            <a:extLst>
              <a:ext uri="{FF2B5EF4-FFF2-40B4-BE49-F238E27FC236}">
                <a16:creationId xmlns:a16="http://schemas.microsoft.com/office/drawing/2014/main" id="{EB9D6FA6-997C-4BA7-8BE6-A843ED0AE6CE}"/>
              </a:ext>
            </a:extLst>
          </p:cNvPr>
          <p:cNvSpPr>
            <a:spLocks noEditPoints="1"/>
          </p:cNvSpPr>
          <p:nvPr/>
        </p:nvSpPr>
        <p:spPr bwMode="auto">
          <a:xfrm>
            <a:off x="1756335" y="4120358"/>
            <a:ext cx="365760" cy="347472"/>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0">
            <a:extLst>
              <a:ext uri="{FF2B5EF4-FFF2-40B4-BE49-F238E27FC236}">
                <a16:creationId xmlns:a16="http://schemas.microsoft.com/office/drawing/2014/main" id="{9587DA94-AA51-4773-8100-88A8C4625793}"/>
              </a:ext>
            </a:extLst>
          </p:cNvPr>
          <p:cNvSpPr>
            <a:spLocks noEditPoints="1"/>
          </p:cNvSpPr>
          <p:nvPr/>
        </p:nvSpPr>
        <p:spPr bwMode="auto">
          <a:xfrm>
            <a:off x="6365342" y="4120358"/>
            <a:ext cx="347472" cy="347472"/>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88456B0-105F-4D1B-800A-DABA005F89B1}"/>
              </a:ext>
            </a:extLst>
          </p:cNvPr>
          <p:cNvSpPr>
            <a:spLocks noEditPoints="1"/>
          </p:cNvSpPr>
          <p:nvPr/>
        </p:nvSpPr>
        <p:spPr bwMode="auto">
          <a:xfrm>
            <a:off x="6365342" y="2172847"/>
            <a:ext cx="347472" cy="347472"/>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C2B5DEF-7D83-41B2-B815-8E4C706170F2}"/>
              </a:ext>
            </a:extLst>
          </p:cNvPr>
          <p:cNvSpPr txBox="1"/>
          <p:nvPr/>
        </p:nvSpPr>
        <p:spPr>
          <a:xfrm>
            <a:off x="6942808" y="2235370"/>
            <a:ext cx="3695805" cy="1170064"/>
          </a:xfrm>
          <a:prstGeom prst="rect">
            <a:avLst/>
          </a:prstGeom>
          <a:noFill/>
        </p:spPr>
        <p:txBody>
          <a:bodyPr wrap="square" rtlCol="0">
            <a:spAutoFit/>
          </a:bodyPr>
          <a:lstStyle/>
          <a:p>
            <a:pPr>
              <a:lnSpc>
                <a:spcPct val="150000"/>
              </a:lnSpc>
            </a:pPr>
            <a:r>
              <a:rPr lang="en-US" sz="1200" b="1" dirty="0"/>
              <a:t>Accessibility</a:t>
            </a:r>
          </a:p>
          <a:p>
            <a:pPr>
              <a:lnSpc>
                <a:spcPct val="150000"/>
              </a:lnSpc>
            </a:pPr>
            <a:r>
              <a:rPr lang="en-US" sz="1200" dirty="0"/>
              <a:t>BERT and other large, high-performance transformer models are expensive – and you’re not made of money!</a:t>
            </a:r>
            <a:endParaRPr lang="en-US" sz="1200" dirty="0">
              <a:latin typeface="+mj-lt"/>
            </a:endParaRPr>
          </a:p>
        </p:txBody>
      </p:sp>
      <p:sp>
        <p:nvSpPr>
          <p:cNvPr id="13" name="TextBox 12">
            <a:extLst>
              <a:ext uri="{FF2B5EF4-FFF2-40B4-BE49-F238E27FC236}">
                <a16:creationId xmlns:a16="http://schemas.microsoft.com/office/drawing/2014/main" id="{FF2D8994-47E2-4AD6-B043-54E336C4AC18}"/>
              </a:ext>
            </a:extLst>
          </p:cNvPr>
          <p:cNvSpPr txBox="1"/>
          <p:nvPr/>
        </p:nvSpPr>
        <p:spPr>
          <a:xfrm>
            <a:off x="2400195" y="2235370"/>
            <a:ext cx="3695805" cy="1170064"/>
          </a:xfrm>
          <a:prstGeom prst="rect">
            <a:avLst/>
          </a:prstGeom>
          <a:noFill/>
        </p:spPr>
        <p:txBody>
          <a:bodyPr wrap="square" rtlCol="0">
            <a:spAutoFit/>
          </a:bodyPr>
          <a:lstStyle/>
          <a:p>
            <a:pPr>
              <a:lnSpc>
                <a:spcPct val="150000"/>
              </a:lnSpc>
            </a:pPr>
            <a:r>
              <a:rPr lang="en-US" sz="1200" b="1" dirty="0"/>
              <a:t>Efficiency</a:t>
            </a:r>
          </a:p>
          <a:p>
            <a:pPr>
              <a:lnSpc>
                <a:spcPct val="150000"/>
              </a:lnSpc>
            </a:pPr>
            <a:r>
              <a:rPr lang="en-US" sz="1200" dirty="0"/>
              <a:t>High parameter-efficiency (compared to BERT) for a wide-range of NLP tasks, reducing time and computation generally required for fine-tuning.</a:t>
            </a:r>
            <a:endParaRPr lang="en-US" sz="1200" dirty="0">
              <a:latin typeface="+mj-lt"/>
            </a:endParaRPr>
          </a:p>
        </p:txBody>
      </p:sp>
      <p:sp>
        <p:nvSpPr>
          <p:cNvPr id="14" name="TextBox 13">
            <a:extLst>
              <a:ext uri="{FF2B5EF4-FFF2-40B4-BE49-F238E27FC236}">
                <a16:creationId xmlns:a16="http://schemas.microsoft.com/office/drawing/2014/main" id="{0F065296-F4F0-4C4B-9FA5-67907310E26D}"/>
              </a:ext>
            </a:extLst>
          </p:cNvPr>
          <p:cNvSpPr txBox="1"/>
          <p:nvPr/>
        </p:nvSpPr>
        <p:spPr>
          <a:xfrm>
            <a:off x="2400195" y="4120358"/>
            <a:ext cx="3695805" cy="1170064"/>
          </a:xfrm>
          <a:prstGeom prst="rect">
            <a:avLst/>
          </a:prstGeom>
          <a:noFill/>
        </p:spPr>
        <p:txBody>
          <a:bodyPr wrap="square" rtlCol="0">
            <a:spAutoFit/>
          </a:bodyPr>
          <a:lstStyle/>
          <a:p>
            <a:pPr>
              <a:lnSpc>
                <a:spcPct val="150000"/>
              </a:lnSpc>
            </a:pPr>
            <a:r>
              <a:rPr lang="en-US" sz="1200" b="1" dirty="0"/>
              <a:t>Performance</a:t>
            </a:r>
          </a:p>
          <a:p>
            <a:pPr>
              <a:lnSpc>
                <a:spcPct val="150000"/>
              </a:lnSpc>
            </a:pPr>
            <a:r>
              <a:rPr lang="en-US" sz="1200" dirty="0"/>
              <a:t>All other compression techniques on offer trade efficiency for performance; our approach [typically] does not.</a:t>
            </a:r>
            <a:endParaRPr lang="en-US" sz="1200" dirty="0">
              <a:latin typeface="+mj-lt"/>
            </a:endParaRPr>
          </a:p>
        </p:txBody>
      </p:sp>
      <p:sp>
        <p:nvSpPr>
          <p:cNvPr id="15" name="TextBox 14">
            <a:extLst>
              <a:ext uri="{FF2B5EF4-FFF2-40B4-BE49-F238E27FC236}">
                <a16:creationId xmlns:a16="http://schemas.microsoft.com/office/drawing/2014/main" id="{19F8D1EA-A874-4302-95B4-328B948C7D59}"/>
              </a:ext>
            </a:extLst>
          </p:cNvPr>
          <p:cNvSpPr txBox="1"/>
          <p:nvPr/>
        </p:nvSpPr>
        <p:spPr>
          <a:xfrm>
            <a:off x="6942807" y="4120358"/>
            <a:ext cx="3695805" cy="1447063"/>
          </a:xfrm>
          <a:prstGeom prst="rect">
            <a:avLst/>
          </a:prstGeom>
          <a:noFill/>
        </p:spPr>
        <p:txBody>
          <a:bodyPr wrap="square" rtlCol="0">
            <a:spAutoFit/>
          </a:bodyPr>
          <a:lstStyle/>
          <a:p>
            <a:pPr>
              <a:lnSpc>
                <a:spcPct val="150000"/>
              </a:lnSpc>
            </a:pPr>
            <a:r>
              <a:rPr lang="en-US" sz="1200" b="1" dirty="0"/>
              <a:t>Overlooked / Underutilized Inner Structures</a:t>
            </a:r>
          </a:p>
          <a:p>
            <a:pPr>
              <a:lnSpc>
                <a:spcPct val="150000"/>
              </a:lnSpc>
            </a:pPr>
            <a:r>
              <a:rPr lang="en-US" sz="1200" dirty="0"/>
              <a:t>BERT and other transformer model architectures learn and then throw away useful hidden-state activations; our approach collects and distills that wealth of free information.</a:t>
            </a:r>
            <a:endParaRPr lang="en-US" sz="1200" dirty="0">
              <a:latin typeface="+mj-lt"/>
            </a:endParaRP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798218"/>
            <a:chOff x="649564" y="3074759"/>
            <a:chExt cx="2443873" cy="1798218"/>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49564" y="3718427"/>
              <a:ext cx="2443873" cy="1154550"/>
              <a:chOff x="573715" y="4278109"/>
              <a:chExt cx="1458952" cy="1154550"/>
            </a:xfrm>
          </p:grpSpPr>
          <p:sp>
            <p:nvSpPr>
              <p:cNvPr id="13" name="TextBox 12"/>
              <p:cNvSpPr txBox="1"/>
              <p:nvPr/>
            </p:nvSpPr>
            <p:spPr>
              <a:xfrm>
                <a:off x="573715" y="4278109"/>
                <a:ext cx="1458952" cy="790666"/>
              </a:xfrm>
              <a:prstGeom prst="rect">
                <a:avLst/>
              </a:prstGeom>
              <a:noFill/>
            </p:spPr>
            <p:txBody>
              <a:bodyPr wrap="square" rtlCol="0">
                <a:spAutoFit/>
              </a:bodyPr>
              <a:lstStyle/>
              <a:p>
                <a:pPr algn="ctr">
                  <a:lnSpc>
                    <a:spcPct val="150000"/>
                  </a:lnSpc>
                </a:pPr>
                <a:r>
                  <a:rPr lang="en-US" sz="1600" b="1" dirty="0">
                    <a:solidFill>
                      <a:schemeClr val="bg1"/>
                    </a:solidFill>
                  </a:rPr>
                  <a:t>BERT Rediscovers the Classical NLP Pipeline</a:t>
                </a:r>
                <a:endParaRPr lang="en-US" sz="1600" b="1" dirty="0">
                  <a:solidFill>
                    <a:schemeClr val="bg1"/>
                  </a:solidFill>
                  <a:latin typeface="+mj-lt"/>
                </a:endParaRPr>
              </a:p>
            </p:txBody>
          </p:sp>
          <p:sp>
            <p:nvSpPr>
              <p:cNvPr id="14" name="TextBox 13"/>
              <p:cNvSpPr txBox="1"/>
              <p:nvPr/>
            </p:nvSpPr>
            <p:spPr>
              <a:xfrm>
                <a:off x="573715" y="5114174"/>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2">
                      <a:extLst>
                        <a:ext uri="{A12FA001-AC4F-418D-AE19-62706E023703}">
                          <ahyp:hlinkClr xmlns:ahyp="http://schemas.microsoft.com/office/drawing/2018/hyperlinkcolor" val="tx"/>
                        </a:ext>
                      </a:extLst>
                    </a:hlinkClick>
                  </a:rPr>
                  <a:t>Tenney et al., 2019</a:t>
                </a:r>
                <a:endParaRPr lang="en-US" sz="1100" b="1" dirty="0">
                  <a:solidFill>
                    <a:srgbClr val="00B0F0"/>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dirty="0">
                <a:solidFill>
                  <a:schemeClr val="accent1"/>
                </a:solidFill>
                <a:latin typeface="+mj-lt"/>
              </a:rPr>
              <a:t>Related </a:t>
            </a:r>
            <a:r>
              <a:rPr lang="en-US" sz="3600" b="1" dirty="0">
                <a:latin typeface="+mj-lt"/>
              </a:rPr>
              <a:t>Work</a:t>
            </a:r>
          </a:p>
        </p:txBody>
      </p:sp>
      <p:sp>
        <p:nvSpPr>
          <p:cNvPr id="34" name="TextBox 33"/>
          <p:cNvSpPr txBox="1"/>
          <p:nvPr/>
        </p:nvSpPr>
        <p:spPr>
          <a:xfrm>
            <a:off x="2627086" y="1221877"/>
            <a:ext cx="6937828" cy="616066"/>
          </a:xfrm>
          <a:prstGeom prst="rect">
            <a:avLst/>
          </a:prstGeom>
          <a:noFill/>
        </p:spPr>
        <p:txBody>
          <a:bodyPr wrap="square" rtlCol="0">
            <a:spAutoFit/>
          </a:bodyPr>
          <a:lstStyle/>
          <a:p>
            <a:pPr algn="ctr">
              <a:lnSpc>
                <a:spcPct val="150000"/>
              </a:lnSpc>
            </a:pPr>
            <a:r>
              <a:rPr lang="en-US" sz="1200" dirty="0"/>
              <a:t>We did broad background research and have cited over 30 papers, but these four stand out as significant to the domain, our research, and our approach.</a:t>
            </a:r>
            <a:endParaRPr lang="en-US" sz="1200" dirty="0">
              <a:latin typeface="+mj-lt"/>
            </a:endParaRPr>
          </a:p>
        </p:txBody>
      </p:sp>
      <p:grpSp>
        <p:nvGrpSpPr>
          <p:cNvPr id="15" name="Group 14"/>
          <p:cNvGrpSpPr/>
          <p:nvPr/>
        </p:nvGrpSpPr>
        <p:grpSpPr>
          <a:xfrm>
            <a:off x="2275748" y="4474442"/>
            <a:ext cx="3965132" cy="2122151"/>
            <a:chOff x="-3119" y="3074759"/>
            <a:chExt cx="3965132" cy="2122151"/>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3119" y="3718427"/>
              <a:ext cx="3965132" cy="1478483"/>
              <a:chOff x="184074" y="4278109"/>
              <a:chExt cx="2367119" cy="1478483"/>
            </a:xfrm>
          </p:grpSpPr>
          <p:sp>
            <p:nvSpPr>
              <p:cNvPr id="19" name="TextBox 18"/>
              <p:cNvSpPr txBox="1"/>
              <p:nvPr/>
            </p:nvSpPr>
            <p:spPr>
              <a:xfrm>
                <a:off x="184074" y="4278109"/>
                <a:ext cx="2367119" cy="1159998"/>
              </a:xfrm>
              <a:prstGeom prst="rect">
                <a:avLst/>
              </a:prstGeom>
              <a:noFill/>
            </p:spPr>
            <p:txBody>
              <a:bodyPr wrap="square" rtlCol="0">
                <a:spAutoFit/>
              </a:bodyPr>
              <a:lstStyle/>
              <a:p>
                <a:pPr algn="ctr">
                  <a:lnSpc>
                    <a:spcPct val="150000"/>
                  </a:lnSpc>
                </a:pPr>
                <a:r>
                  <a:rPr lang="en-US" sz="1600" b="1" dirty="0">
                    <a:solidFill>
                      <a:schemeClr val="bg1"/>
                    </a:solidFill>
                  </a:rPr>
                  <a:t>BERT: Pre-training of Deep Bidirectional Transformers for Language Understanding</a:t>
                </a:r>
                <a:endParaRPr lang="en-US" sz="1600" b="1" dirty="0">
                  <a:solidFill>
                    <a:schemeClr val="bg1"/>
                  </a:solidFill>
                  <a:latin typeface="+mj-lt"/>
                </a:endParaRPr>
              </a:p>
            </p:txBody>
          </p:sp>
          <p:sp>
            <p:nvSpPr>
              <p:cNvPr id="20" name="TextBox 19"/>
              <p:cNvSpPr txBox="1"/>
              <p:nvPr/>
            </p:nvSpPr>
            <p:spPr>
              <a:xfrm>
                <a:off x="553562" y="5438107"/>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3">
                      <a:extLst>
                        <a:ext uri="{A12FA001-AC4F-418D-AE19-62706E023703}">
                          <ahyp:hlinkClr xmlns:ahyp="http://schemas.microsoft.com/office/drawing/2018/hyperlinkcolor" val="tx"/>
                        </a:ext>
                      </a:extLst>
                    </a:hlinkClick>
                  </a:rPr>
                  <a:t>Devlin et al., 2018</a:t>
                </a:r>
                <a:endParaRPr lang="en-US" sz="1100" b="1" dirty="0">
                  <a:solidFill>
                    <a:srgbClr val="00B0F0"/>
                  </a:solidFill>
                  <a:latin typeface="+mj-lt"/>
                </a:endParaRPr>
              </a:p>
            </p:txBody>
          </p:sp>
        </p:grpSp>
      </p:grpSp>
      <p:grpSp>
        <p:nvGrpSpPr>
          <p:cNvPr id="27" name="Group 26"/>
          <p:cNvGrpSpPr/>
          <p:nvPr/>
        </p:nvGrpSpPr>
        <p:grpSpPr>
          <a:xfrm flipH="1">
            <a:off x="6280895" y="4549088"/>
            <a:ext cx="3079438" cy="1765826"/>
            <a:chOff x="329199" y="3074759"/>
            <a:chExt cx="3079438" cy="1765826"/>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29199" y="3718427"/>
              <a:ext cx="3079438" cy="1122158"/>
              <a:chOff x="382462" y="4278109"/>
              <a:chExt cx="1838374" cy="1122158"/>
            </a:xfrm>
          </p:grpSpPr>
          <p:sp>
            <p:nvSpPr>
              <p:cNvPr id="31" name="TextBox 30"/>
              <p:cNvSpPr txBox="1"/>
              <p:nvPr/>
            </p:nvSpPr>
            <p:spPr>
              <a:xfrm>
                <a:off x="382462" y="4278109"/>
                <a:ext cx="1838374" cy="790666"/>
              </a:xfrm>
              <a:prstGeom prst="rect">
                <a:avLst/>
              </a:prstGeom>
              <a:noFill/>
            </p:spPr>
            <p:txBody>
              <a:bodyPr wrap="square" rtlCol="0">
                <a:spAutoFit/>
              </a:bodyPr>
              <a:lstStyle/>
              <a:p>
                <a:pPr algn="ctr">
                  <a:lnSpc>
                    <a:spcPct val="150000"/>
                  </a:lnSpc>
                </a:pPr>
                <a:r>
                  <a:rPr lang="en-US" sz="1600" b="1" dirty="0">
                    <a:solidFill>
                      <a:schemeClr val="bg1"/>
                    </a:solidFill>
                  </a:rPr>
                  <a:t>Parameter-Efficient Transfer Learning for NLP</a:t>
                </a:r>
                <a:endParaRPr lang="en-US" sz="1600" b="1" dirty="0">
                  <a:solidFill>
                    <a:schemeClr val="bg1"/>
                  </a:solidFill>
                  <a:latin typeface="+mj-lt"/>
                </a:endParaRPr>
              </a:p>
            </p:txBody>
          </p:sp>
          <p:sp>
            <p:nvSpPr>
              <p:cNvPr id="32" name="TextBox 31"/>
              <p:cNvSpPr txBox="1"/>
              <p:nvPr/>
            </p:nvSpPr>
            <p:spPr>
              <a:xfrm>
                <a:off x="563910" y="5081782"/>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4">
                      <a:extLst>
                        <a:ext uri="{A12FA001-AC4F-418D-AE19-62706E023703}">
                          <ahyp:hlinkClr xmlns:ahyp="http://schemas.microsoft.com/office/drawing/2018/hyperlinkcolor" val="tx"/>
                        </a:ext>
                      </a:extLst>
                    </a:hlinkClick>
                  </a:rPr>
                  <a:t>Houlsby</a:t>
                </a:r>
                <a:r>
                  <a:rPr lang="en-US" sz="1100" dirty="0">
                    <a:solidFill>
                      <a:srgbClr val="00B0F0"/>
                    </a:solidFill>
                    <a:hlinkClick r:id="rId4">
                      <a:extLst>
                        <a:ext uri="{A12FA001-AC4F-418D-AE19-62706E023703}">
                          <ahyp:hlinkClr xmlns:ahyp="http://schemas.microsoft.com/office/drawing/2018/hyperlinkcolor" val="tx"/>
                        </a:ext>
                      </a:extLst>
                    </a:hlinkClick>
                  </a:rPr>
                  <a:t> et al., 2019</a:t>
                </a:r>
                <a:endParaRPr lang="en-US" sz="1100" b="1" dirty="0">
                  <a:solidFill>
                    <a:srgbClr val="00B0F0"/>
                  </a:solidFill>
                  <a:latin typeface="+mj-lt"/>
                </a:endParaRPr>
              </a:p>
            </p:txBody>
          </p:sp>
        </p:grpSp>
      </p:grpSp>
      <p:grpSp>
        <p:nvGrpSpPr>
          <p:cNvPr id="21" name="Group 20"/>
          <p:cNvGrpSpPr/>
          <p:nvPr/>
        </p:nvGrpSpPr>
        <p:grpSpPr>
          <a:xfrm flipH="1">
            <a:off x="8787259" y="3187505"/>
            <a:ext cx="3404739" cy="2580407"/>
            <a:chOff x="192545" y="3074759"/>
            <a:chExt cx="3404739" cy="2580407"/>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92545" y="3718427"/>
              <a:ext cx="3404739" cy="1936739"/>
              <a:chOff x="300882" y="4278109"/>
              <a:chExt cx="2032573" cy="1936739"/>
            </a:xfrm>
          </p:grpSpPr>
          <p:sp>
            <p:nvSpPr>
              <p:cNvPr id="25" name="TextBox 24"/>
              <p:cNvSpPr txBox="1"/>
              <p:nvPr/>
            </p:nvSpPr>
            <p:spPr>
              <a:xfrm>
                <a:off x="300882" y="4278109"/>
                <a:ext cx="2032573" cy="1529329"/>
              </a:xfrm>
              <a:prstGeom prst="rect">
                <a:avLst/>
              </a:prstGeom>
              <a:noFill/>
            </p:spPr>
            <p:txBody>
              <a:bodyPr wrap="square" rtlCol="0">
                <a:spAutoFit/>
              </a:bodyPr>
              <a:lstStyle/>
              <a:p>
                <a:pPr algn="ctr">
                  <a:lnSpc>
                    <a:spcPct val="150000"/>
                  </a:lnSpc>
                </a:pPr>
                <a:r>
                  <a:rPr lang="en-US" sz="1600" b="1" dirty="0">
                    <a:solidFill>
                      <a:schemeClr val="bg1"/>
                    </a:solidFill>
                  </a:rPr>
                  <a:t>SqueezeBERT: What can computer vision teach NLP about efficient neural networks?</a:t>
                </a:r>
                <a:endParaRPr lang="en-US" sz="1600" b="1" dirty="0">
                  <a:solidFill>
                    <a:schemeClr val="bg1"/>
                  </a:solidFill>
                  <a:latin typeface="+mj-lt"/>
                </a:endParaRPr>
              </a:p>
            </p:txBody>
          </p:sp>
          <p:sp>
            <p:nvSpPr>
              <p:cNvPr id="26" name="TextBox 25"/>
              <p:cNvSpPr txBox="1"/>
              <p:nvPr/>
            </p:nvSpPr>
            <p:spPr>
              <a:xfrm>
                <a:off x="592596" y="5896363"/>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5">
                      <a:extLst>
                        <a:ext uri="{A12FA001-AC4F-418D-AE19-62706E023703}">
                          <ahyp:hlinkClr xmlns:ahyp="http://schemas.microsoft.com/office/drawing/2018/hyperlinkcolor" val="tx"/>
                        </a:ext>
                      </a:extLst>
                    </a:hlinkClick>
                  </a:rPr>
                  <a:t>Iandola</a:t>
                </a:r>
                <a:r>
                  <a:rPr lang="en-US" sz="1100" dirty="0">
                    <a:solidFill>
                      <a:srgbClr val="00B0F0"/>
                    </a:solidFill>
                    <a:hlinkClick r:id="rId5">
                      <a:extLst>
                        <a:ext uri="{A12FA001-AC4F-418D-AE19-62706E023703}">
                          <ahyp:hlinkClr xmlns:ahyp="http://schemas.microsoft.com/office/drawing/2018/hyperlinkcolor" val="tx"/>
                        </a:ext>
                      </a:extLst>
                    </a:hlinkClick>
                  </a:rPr>
                  <a:t> et al., 2020</a:t>
                </a:r>
                <a:endParaRPr lang="en-US" sz="1100" b="1" dirty="0">
                  <a:solidFill>
                    <a:srgbClr val="00B0F0"/>
                  </a:solidFill>
                  <a:latin typeface="+mj-lt"/>
                </a:endParaRPr>
              </a:p>
            </p:txBody>
          </p:sp>
        </p:grpSp>
      </p:grpSp>
      <p:sp>
        <p:nvSpPr>
          <p:cNvPr id="36" name="Freeform 15">
            <a:extLst>
              <a:ext uri="{FF2B5EF4-FFF2-40B4-BE49-F238E27FC236}">
                <a16:creationId xmlns:a16="http://schemas.microsoft.com/office/drawing/2014/main" id="{8BA9E681-6AED-4517-9550-C52ED24C9A5F}"/>
              </a:ext>
            </a:extLst>
          </p:cNvPr>
          <p:cNvSpPr>
            <a:spLocks noEditPoints="1"/>
          </p:cNvSpPr>
          <p:nvPr/>
        </p:nvSpPr>
        <p:spPr bwMode="auto">
          <a:xfrm>
            <a:off x="1565065" y="3205924"/>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524C24-CD6E-4CA3-B7EB-279E6312E127}"/>
              </a:ext>
            </a:extLst>
          </p:cNvPr>
          <p:cNvSpPr>
            <a:spLocks noEditPoints="1"/>
          </p:cNvSpPr>
          <p:nvPr/>
        </p:nvSpPr>
        <p:spPr bwMode="auto">
          <a:xfrm>
            <a:off x="4029580" y="4592592"/>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C58695DD-D5F1-404A-B639-3D338DF2371B}"/>
              </a:ext>
            </a:extLst>
          </p:cNvPr>
          <p:cNvSpPr>
            <a:spLocks noEditPoints="1"/>
          </p:cNvSpPr>
          <p:nvPr/>
        </p:nvSpPr>
        <p:spPr bwMode="auto">
          <a:xfrm>
            <a:off x="7693024" y="4666110"/>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EAD78FB3-491A-4DD3-944B-5B700DE3CCDA}"/>
              </a:ext>
            </a:extLst>
          </p:cNvPr>
          <p:cNvSpPr>
            <a:spLocks noEditPoints="1"/>
          </p:cNvSpPr>
          <p:nvPr/>
        </p:nvSpPr>
        <p:spPr bwMode="auto">
          <a:xfrm>
            <a:off x="10388035" y="3304325"/>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Problem </a:t>
            </a:r>
            <a:r>
              <a:rPr lang="en-US" sz="3600" b="1" dirty="0">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E64916E-97A3-4F38-88E5-076CCB3A54D0}"/>
              </a:ext>
            </a:extLst>
          </p:cNvPr>
          <p:cNvSpPr txBox="1"/>
          <p:nvPr/>
        </p:nvSpPr>
        <p:spPr>
          <a:xfrm>
            <a:off x="515414" y="1476872"/>
            <a:ext cx="11161171" cy="461119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b="1" dirty="0">
                <a:solidFill>
                  <a:srgbClr val="F89406"/>
                </a:solidFill>
              </a:rPr>
              <a:t>BERT, the canonical transformer, significantly advanced the state of NLP at substantive cost</a:t>
            </a:r>
            <a:br>
              <a:rPr lang="en-US" b="1" dirty="0">
                <a:solidFill>
                  <a:srgbClr val="F89406"/>
                </a:solidFill>
              </a:rPr>
            </a:br>
            <a:endParaRPr lang="en-US" b="1" dirty="0">
              <a:solidFill>
                <a:srgbClr val="F89406"/>
              </a:solidFill>
            </a:endParaRPr>
          </a:p>
          <a:p>
            <a:pPr marL="171450" indent="-171450">
              <a:lnSpc>
                <a:spcPct val="150000"/>
              </a:lnSpc>
              <a:buFont typeface="Arial" panose="020B0604020202020204" pitchFamily="34" charset="0"/>
              <a:buChar char="•"/>
            </a:pPr>
            <a:r>
              <a:rPr lang="en-US" b="1" dirty="0"/>
              <a:t>Minimizing fine-tuning costs while maximizing performance presents a non-trivial challenge</a:t>
            </a:r>
            <a:br>
              <a:rPr lang="en-US" b="1" dirty="0"/>
            </a:br>
            <a:endParaRPr lang="en-US" b="1" dirty="0"/>
          </a:p>
          <a:p>
            <a:pPr marL="171450" indent="-171450">
              <a:lnSpc>
                <a:spcPct val="150000"/>
              </a:lnSpc>
              <a:buFont typeface="Arial" panose="020B0604020202020204" pitchFamily="34" charset="0"/>
              <a:buChar char="•"/>
            </a:pPr>
            <a:r>
              <a:rPr lang="en-US" b="1" dirty="0"/>
              <a:t>Academic field engineered compression techniques spanning: (1) distillation, (2) quantization, and (3) pruning, and (4) module replacing</a:t>
            </a:r>
            <a:br>
              <a:rPr lang="en-US" b="1" dirty="0"/>
            </a:br>
            <a:endParaRPr lang="en-US" b="1" dirty="0"/>
          </a:p>
          <a:p>
            <a:pPr marL="171450" indent="-171450">
              <a:lnSpc>
                <a:spcPct val="150000"/>
              </a:lnSpc>
              <a:buFont typeface="Arial" panose="020B0604020202020204" pitchFamily="34" charset="0"/>
              <a:buChar char="•"/>
            </a:pPr>
            <a:r>
              <a:rPr lang="en-US" b="1" dirty="0"/>
              <a:t>The state-of-the-art exposes gaps in research at the fine-tuning vice pre-training stage</a:t>
            </a:r>
            <a:br>
              <a:rPr lang="en-US" b="1" dirty="0"/>
            </a:br>
            <a:endParaRPr lang="en-US" b="1" dirty="0"/>
          </a:p>
          <a:p>
            <a:pPr marL="171450" indent="-171450">
              <a:lnSpc>
                <a:spcPct val="150000"/>
              </a:lnSpc>
              <a:buFont typeface="Arial" panose="020B0604020202020204" pitchFamily="34" charset="0"/>
              <a:buChar char="•"/>
            </a:pPr>
            <a:r>
              <a:rPr lang="en-US" b="1" dirty="0"/>
              <a:t>We propose BERT-Vision, a compression method that captures regularities during fine-tuning</a:t>
            </a:r>
          </a:p>
          <a:p>
            <a:pPr marL="171450" indent="-1714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4007538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(1/2)</a:t>
            </a:r>
          </a:p>
        </p:txBody>
      </p:sp>
    </p:spTree>
    <p:extLst>
      <p:ext uri="{BB962C8B-B14F-4D97-AF65-F5344CB8AC3E}">
        <p14:creationId xmlns:p14="http://schemas.microsoft.com/office/powerpoint/2010/main" val="345552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(2/2)</a:t>
            </a:r>
          </a:p>
        </p:txBody>
      </p:sp>
      <p:grpSp>
        <p:nvGrpSpPr>
          <p:cNvPr id="2" name="Group 1">
            <a:extLst>
              <a:ext uri="{FF2B5EF4-FFF2-40B4-BE49-F238E27FC236}">
                <a16:creationId xmlns:a16="http://schemas.microsoft.com/office/drawing/2014/main" id="{76462351-C4D2-4765-AFF7-02CC4B7D81CA}"/>
              </a:ext>
            </a:extLst>
          </p:cNvPr>
          <p:cNvGrpSpPr/>
          <p:nvPr/>
        </p:nvGrpSpPr>
        <p:grpSpPr>
          <a:xfrm>
            <a:off x="378824" y="1583533"/>
            <a:ext cx="11549950" cy="4421747"/>
            <a:chOff x="423929" y="1522026"/>
            <a:chExt cx="11549950" cy="4421747"/>
          </a:xfrm>
        </p:grpSpPr>
        <p:grpSp>
          <p:nvGrpSpPr>
            <p:cNvPr id="3287" name="Group 3286">
              <a:extLst>
                <a:ext uri="{FF2B5EF4-FFF2-40B4-BE49-F238E27FC236}">
                  <a16:creationId xmlns:a16="http://schemas.microsoft.com/office/drawing/2014/main" id="{94F124C2-4329-45E6-8434-556686FF5690}"/>
                </a:ext>
              </a:extLst>
            </p:cNvPr>
            <p:cNvGrpSpPr/>
            <p:nvPr/>
          </p:nvGrpSpPr>
          <p:grpSpPr>
            <a:xfrm>
              <a:off x="423929" y="1522026"/>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dirty="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Model Input</a:t>
                </a:r>
                <a:br>
                  <a:rPr lang="en-US" sz="1200" dirty="0">
                    <a:solidFill>
                      <a:schemeClr val="tx1"/>
                    </a:solidFill>
                    <a:latin typeface="Minion Pro" panose="02040503050306020203" pitchFamily="18" charset="0"/>
                  </a:rPr>
                </a:br>
                <a:r>
                  <a:rPr lang="en-US" sz="1200" dirty="0">
                    <a:solidFill>
                      <a:schemeClr val="tx1"/>
                    </a:solidFill>
                    <a:latin typeface="Minion Pro" panose="02040503050306020203" pitchFamily="18" charset="0"/>
                  </a:rPr>
                  <a:t>(386, 1024, 25)</a:t>
                </a:r>
                <a:endParaRPr lang="en-US" sz="1200" baseline="-25000" dirty="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dirty="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(386, 386, 25)</a:t>
                </a:r>
                <a:endParaRPr lang="en-US" sz="1200" baseline="-25000" dirty="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dirty="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(386, 9650)</a:t>
                </a:r>
                <a:endParaRPr lang="en-US" sz="1200" baseline="-25000" dirty="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(386, 2)</a:t>
                </a:r>
                <a:endParaRPr lang="en-US" sz="1200" baseline="-25000" dirty="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dirty="0">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dirty="0">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dirty="0">
                    <a:latin typeface="Minion Pro" panose="02040503050306020203" pitchFamily="18" charset="0"/>
                  </a:rPr>
                  <a:t>BERTVision</a:t>
                </a:r>
              </a:p>
            </p:txBody>
          </p:sp>
        </p:grpSp>
        <p:pic>
          <p:nvPicPr>
            <p:cNvPr id="137" name="Picture 2" descr="Text, letter&#10;&#10;Description automatically generated">
              <a:extLst>
                <a:ext uri="{FF2B5EF4-FFF2-40B4-BE49-F238E27FC236}">
                  <a16:creationId xmlns:a16="http://schemas.microsoft.com/office/drawing/2014/main" id="{1EF035F5-65A0-4A52-8901-9FAD2DC11D4C}"/>
                </a:ext>
              </a:extLst>
            </p:cNvPr>
            <p:cNvPicPr>
              <a:picLocks noChangeAspect="1"/>
            </p:cNvPicPr>
            <p:nvPr/>
          </p:nvPicPr>
          <p:blipFill>
            <a:blip r:embed="rId2"/>
            <a:stretch>
              <a:fillRect/>
            </a:stretch>
          </p:blipFill>
          <p:spPr>
            <a:xfrm>
              <a:off x="5881890" y="1658265"/>
              <a:ext cx="6091989" cy="3867753"/>
            </a:xfrm>
            <a:prstGeom prst="rect">
              <a:avLst/>
            </a:prstGeom>
          </p:spPr>
        </p:pic>
      </p:grpSp>
    </p:spTree>
    <p:extLst>
      <p:ext uri="{BB962C8B-B14F-4D97-AF65-F5344CB8AC3E}">
        <p14:creationId xmlns:p14="http://schemas.microsoft.com/office/powerpoint/2010/main" val="4042969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dirty="0"/>
              <a:t>Decision: Skip this dataset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t>WNLI – Winograd natural language inference </a:t>
            </a:r>
            <a:endParaRPr lang="en-US" b="1" dirty="0">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dirty="0">
                <a:solidFill>
                  <a:schemeClr val="accent6">
                    <a:lumMod val="75000"/>
                    <a:lumOff val="25000"/>
                  </a:schemeClr>
                </a:solidFill>
              </a:rPr>
              <a:t>From the original BERT paper:</a:t>
            </a:r>
          </a:p>
          <a:p>
            <a:endParaRPr lang="en-US" sz="1200" dirty="0"/>
          </a:p>
          <a:p>
            <a:r>
              <a:rPr lang="en-US" sz="1200" dirty="0"/>
              <a:t>There  are  issues with the construction of this dataset, and every trained system that’s been submitted to GLUE has performed worse than the 65.1 baseline accuracy of predicting the majority class.  We therefore exclude this set to be fair to </a:t>
            </a:r>
            <a:r>
              <a:rPr lang="en-US" sz="1200" dirty="0" err="1"/>
              <a:t>OpenAI</a:t>
            </a:r>
            <a:r>
              <a:rPr lang="en-US" sz="1200" dirty="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dirty="0">
                <a:latin typeface="Lucida Grande" panose="020B0600040502020204" pitchFamily="34" charset="0"/>
                <a:hlinkClick r:id="rId2"/>
              </a:rPr>
              <a:t>arXiv:1810.04805</a:t>
            </a:r>
            <a:endParaRPr lang="en-US" sz="1500" dirty="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dirty="0">
                <a:solidFill>
                  <a:schemeClr val="accent6">
                    <a:lumMod val="75000"/>
                    <a:lumOff val="25000"/>
                  </a:schemeClr>
                </a:solidFill>
              </a:rPr>
              <a:t>From the GLUE website:</a:t>
            </a:r>
          </a:p>
          <a:p>
            <a:endParaRPr lang="en-US" sz="1200" dirty="0"/>
          </a:p>
          <a:p>
            <a:r>
              <a:rPr lang="en-US" sz="1200" dirty="0">
                <a:solidFill>
                  <a:srgbClr val="222222"/>
                </a:solidFill>
                <a:latin typeface="Arial" panose="020B0604020202020204" pitchFamily="34" charset="0"/>
              </a:rPr>
              <a:t>The test set has a different label distribution than the train and dev sets.</a:t>
            </a:r>
            <a:endParaRPr lang="en-US" sz="1200" dirty="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81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dirty="0"/>
              <a:t>Decision: 99</a:t>
            </a:r>
            <a:r>
              <a:rPr lang="en-US" sz="1400" b="1" baseline="30000" dirty="0"/>
              <a:t>th</a:t>
            </a:r>
            <a:r>
              <a:rPr lang="en-US" sz="1400" b="1" dirty="0"/>
              <a:t> percentile of sizes in the training 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dirty="0">
                <a:solidFill>
                  <a:schemeClr val="accent6">
                    <a:lumMod val="75000"/>
                    <a:lumOff val="25000"/>
                  </a:schemeClr>
                </a:solidFill>
              </a:rPr>
              <a:t>Handling larger sizes</a:t>
            </a:r>
          </a:p>
          <a:p>
            <a:endParaRPr lang="en-US" sz="1200" dirty="0"/>
          </a:p>
          <a:p>
            <a:r>
              <a:rPr lang="en-US" sz="1200" dirty="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dirty="0">
                <a:solidFill>
                  <a:schemeClr val="accent6">
                    <a:lumMod val="75000"/>
                    <a:lumOff val="25000"/>
                  </a:schemeClr>
                </a:solidFill>
              </a:rPr>
              <a:t>Choice of embedding size greatly impacts efficiency of </a:t>
            </a:r>
            <a:r>
              <a:rPr lang="en-US" sz="1200" b="1" dirty="0" err="1">
                <a:solidFill>
                  <a:schemeClr val="accent6">
                    <a:lumMod val="75000"/>
                    <a:lumOff val="25000"/>
                  </a:schemeClr>
                </a:solidFill>
              </a:rPr>
              <a:t>BERTVision</a:t>
            </a:r>
            <a:endParaRPr lang="en-US" sz="1200" b="1" dirty="0">
              <a:solidFill>
                <a:schemeClr val="accent6">
                  <a:lumMod val="75000"/>
                  <a:lumOff val="25000"/>
                </a:schemeClr>
              </a:solidFill>
            </a:endParaRPr>
          </a:p>
          <a:p>
            <a:endParaRPr lang="en-US" sz="1200" dirty="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dirty="0">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dirty="0">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dirty="0"/>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dirty="0"/>
              <a:t>Fraction of BERT’s parameters</a:t>
            </a:r>
          </a:p>
          <a:p>
            <a:pPr marL="285750" indent="-285750">
              <a:buSzPct val="125000"/>
              <a:buFont typeface="Arial" panose="020B0604020202020204" pitchFamily="34" charset="0"/>
              <a:buChar char="•"/>
            </a:pPr>
            <a:r>
              <a:rPr lang="en-US" sz="1500" dirty="0"/>
              <a:t>Estimate for FLOPS (speedup)</a:t>
            </a:r>
          </a:p>
          <a:p>
            <a:pPr marL="742950" lvl="1" indent="-285750">
              <a:buFont typeface="System Font Regular"/>
              <a:buChar char="−"/>
            </a:pPr>
            <a:r>
              <a:rPr lang="en-US" sz="1500" dirty="0"/>
              <a:t>Training</a:t>
            </a:r>
          </a:p>
          <a:p>
            <a:pPr marL="742950" lvl="1" indent="-285750">
              <a:buFont typeface="System Font Regular"/>
              <a:buChar char="−"/>
            </a:pPr>
            <a:r>
              <a:rPr lang="en-US" sz="1500" dirty="0"/>
              <a:t>Inference</a:t>
            </a:r>
          </a:p>
          <a:p>
            <a:endParaRPr lang="en-US" sz="1500" dirty="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dirty="0"/>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dirty="0"/>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dirty="0"/>
              <a:t>Table Citation:</a:t>
            </a:r>
          </a:p>
          <a:p>
            <a:r>
              <a:rPr lang="en-US" sz="900" dirty="0"/>
              <a:t>Wang, Alex, et al. “GLUE: A Multi-Task Benchmark and Analysis Platform for Natural Language Understanding.” </a:t>
            </a:r>
            <a:r>
              <a:rPr lang="en-US" sz="900" i="1" dirty="0"/>
              <a:t>ACL Anthology</a:t>
            </a:r>
            <a:r>
              <a:rPr lang="en-US" sz="900" dirty="0"/>
              <a:t>, </a:t>
            </a:r>
            <a:r>
              <a:rPr lang="en-US" sz="900" dirty="0" err="1"/>
              <a:t>www.aclweb.org</a:t>
            </a:r>
            <a:r>
              <a:rPr lang="en-US" sz="900" dirty="0"/>
              <a:t>/anthology/W18-5446/. </a:t>
            </a:r>
            <a:endParaRPr lang="en-US" sz="900" dirty="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dirty="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dirty="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dirty="0" err="1"/>
              <a:t>SQuAD</a:t>
            </a:r>
            <a:r>
              <a:rPr lang="en-US" sz="900" dirty="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dirty="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dirty="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dirty="0"/>
              <a:t>QA/NLI	</a:t>
            </a:r>
          </a:p>
        </p:txBody>
      </p:sp>
    </p:spTree>
    <p:extLst>
      <p:ext uri="{BB962C8B-B14F-4D97-AF65-F5344CB8AC3E}">
        <p14:creationId xmlns:p14="http://schemas.microsoft.com/office/powerpoint/2010/main" val="1229506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6076</TotalTime>
  <Words>965</Words>
  <Application>Microsoft Office PowerPoint</Application>
  <PresentationFormat>Widescreen</PresentationFormat>
  <Paragraphs>143</Paragraphs>
  <Slides>19</Slides>
  <Notes>3</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Cambria Math</vt:lpstr>
      <vt:lpstr>Lucida Grande</vt:lpstr>
      <vt:lpstr>Minion Pro</vt:lpstr>
      <vt:lpstr>Montserrat</vt:lpstr>
      <vt:lpstr>Muna</vt:lpstr>
      <vt:lpstr>Open Sans</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308</cp:revision>
  <dcterms:created xsi:type="dcterms:W3CDTF">2018-07-16T06:54:29Z</dcterms:created>
  <dcterms:modified xsi:type="dcterms:W3CDTF">2021-04-06T15:34:25Z</dcterms:modified>
</cp:coreProperties>
</file>