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2" r:id="rId2"/>
    <p:sldId id="264" r:id="rId3"/>
    <p:sldId id="324" r:id="rId4"/>
    <p:sldId id="326" r:id="rId5"/>
    <p:sldId id="327" r:id="rId6"/>
    <p:sldId id="322" r:id="rId7"/>
    <p:sldId id="323" r:id="rId8"/>
    <p:sldId id="328" r:id="rId9"/>
    <p:sldId id="271" r:id="rId10"/>
    <p:sldId id="329" r:id="rId11"/>
    <p:sldId id="330" r:id="rId12"/>
    <p:sldId id="310"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6" autoAdjust="0"/>
    <p:restoredTop sz="94631"/>
  </p:normalViewPr>
  <p:slideViewPr>
    <p:cSldViewPr snapToGrid="0">
      <p:cViewPr varScale="1">
        <p:scale>
          <a:sx n="145" d="100"/>
          <a:sy n="145" d="100"/>
        </p:scale>
        <p:origin x="108" y="328"/>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2021.emnlp.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emf"/><Relationship Id="rId1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hyperlink" Target="https://github.com/cbenge509/BERTVision" TargetMode="External"/><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10217245"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#1</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334"/>
          </a:xfrm>
          <a:prstGeom prst="rect">
            <a:avLst/>
          </a:prstGeom>
          <a:noFill/>
        </p:spPr>
        <p:txBody>
          <a:bodyPr wrap="square" rtlCol="0">
            <a:spAutoFit/>
          </a:bodyPr>
          <a:lstStyle/>
          <a:p>
            <a:pPr algn="ctr">
              <a:lnSpc>
                <a:spcPct val="150000"/>
              </a:lnSpc>
            </a:pP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207653" y="504577"/>
            <a:ext cx="5791204" cy="646331"/>
          </a:xfrm>
          <a:prstGeom prst="rect">
            <a:avLst/>
          </a:prstGeom>
          <a:noFill/>
        </p:spPr>
        <p:txBody>
          <a:bodyPr wrap="square" rtlCol="0">
            <a:spAutoFit/>
          </a:bodyPr>
          <a:lstStyle/>
          <a:p>
            <a:pPr algn="ctr"/>
            <a:r>
              <a:rPr lang="en-US" sz="3600" b="1" dirty="0">
                <a:solidFill>
                  <a:schemeClr val="accent1"/>
                </a:solidFill>
                <a:latin typeface="+mj-lt"/>
              </a:rPr>
              <a:t>Remaining </a:t>
            </a:r>
            <a:r>
              <a:rPr lang="en-US" sz="3600" b="1" dirty="0">
                <a:latin typeface="+mj-lt"/>
              </a:rPr>
              <a:t>Research</a:t>
            </a:r>
          </a:p>
        </p:txBody>
      </p:sp>
      <p:grpSp>
        <p:nvGrpSpPr>
          <p:cNvPr id="22" name="Group 21"/>
          <p:cNvGrpSpPr/>
          <p:nvPr/>
        </p:nvGrpSpPr>
        <p:grpSpPr>
          <a:xfrm>
            <a:off x="9038052" y="4795670"/>
            <a:ext cx="2672931" cy="1593070"/>
            <a:chOff x="1335527" y="1665821"/>
            <a:chExt cx="2672931" cy="1593070"/>
          </a:xfrm>
        </p:grpSpPr>
        <p:sp>
          <p:nvSpPr>
            <p:cNvPr id="21" name="TextBox 20"/>
            <p:cNvSpPr txBox="1"/>
            <p:nvPr/>
          </p:nvSpPr>
          <p:spPr>
            <a:xfrm>
              <a:off x="1335527" y="1665821"/>
              <a:ext cx="1032130"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05</a:t>
              </a:r>
            </a:p>
          </p:txBody>
        </p:sp>
        <p:grpSp>
          <p:nvGrpSpPr>
            <p:cNvPr id="18" name="Group 17"/>
            <p:cNvGrpSpPr/>
            <p:nvPr/>
          </p:nvGrpSpPr>
          <p:grpSpPr>
            <a:xfrm>
              <a:off x="1459475" y="1968134"/>
              <a:ext cx="2548983" cy="1290757"/>
              <a:chOff x="573714" y="4191769"/>
              <a:chExt cx="2094420" cy="1290757"/>
            </a:xfrm>
          </p:grpSpPr>
          <p:sp>
            <p:nvSpPr>
              <p:cNvPr id="19" name="TextBox 18"/>
              <p:cNvSpPr txBox="1"/>
              <p:nvPr/>
            </p:nvSpPr>
            <p:spPr>
              <a:xfrm>
                <a:off x="573715" y="4191769"/>
                <a:ext cx="1948716" cy="421334"/>
              </a:xfrm>
              <a:prstGeom prst="rect">
                <a:avLst/>
              </a:prstGeom>
              <a:noFill/>
            </p:spPr>
            <p:txBody>
              <a:bodyPr wrap="square" rtlCol="0">
                <a:spAutoFit/>
              </a:bodyPr>
              <a:lstStyle/>
              <a:p>
                <a:pPr>
                  <a:lnSpc>
                    <a:spcPct val="150000"/>
                  </a:lnSpc>
                </a:pPr>
                <a:r>
                  <a:rPr lang="en-US" sz="1600" b="1" dirty="0"/>
                  <a:t>Publish</a:t>
                </a:r>
                <a:endParaRPr lang="en-US" sz="1600" b="1" dirty="0">
                  <a:latin typeface="+mj-lt"/>
                </a:endParaRPr>
              </a:p>
            </p:txBody>
          </p:sp>
          <p:sp>
            <p:nvSpPr>
              <p:cNvPr id="20" name="TextBox 19"/>
              <p:cNvSpPr txBox="1"/>
              <p:nvPr/>
            </p:nvSpPr>
            <p:spPr>
              <a:xfrm>
                <a:off x="573714" y="4655505"/>
                <a:ext cx="2094420" cy="827021"/>
              </a:xfrm>
              <a:prstGeom prst="rect">
                <a:avLst/>
              </a:prstGeom>
              <a:noFill/>
            </p:spPr>
            <p:txBody>
              <a:bodyPr wrap="square" rtlCol="0">
                <a:spAutoFit/>
              </a:bodyPr>
              <a:lstStyle/>
              <a:p>
                <a:pPr>
                  <a:lnSpc>
                    <a:spcPct val="150000"/>
                  </a:lnSpc>
                </a:pPr>
                <a:r>
                  <a:rPr lang="en-US" sz="1100" dirty="0"/>
                  <a:t>Work with Alberto, Puya, and Daniel to author a journal quality paper (targeting </a:t>
                </a:r>
                <a:r>
                  <a:rPr lang="en-US" sz="1100" dirty="0">
                    <a:hlinkClick r:id="rId2"/>
                  </a:rPr>
                  <a:t>EMNLP 2021</a:t>
                </a:r>
                <a:r>
                  <a:rPr lang="en-US" sz="1100" dirty="0"/>
                  <a:t>)</a:t>
                </a:r>
                <a:endParaRPr lang="en-US" sz="1100" b="1" dirty="0"/>
              </a:p>
            </p:txBody>
          </p:sp>
        </p:grpSp>
      </p:grpSp>
      <p:grpSp>
        <p:nvGrpSpPr>
          <p:cNvPr id="23" name="Group 22"/>
          <p:cNvGrpSpPr/>
          <p:nvPr/>
        </p:nvGrpSpPr>
        <p:grpSpPr>
          <a:xfrm>
            <a:off x="325967" y="4795670"/>
            <a:ext cx="2745685" cy="1339155"/>
            <a:chOff x="1292982" y="1665821"/>
            <a:chExt cx="2745685" cy="1339155"/>
          </a:xfrm>
        </p:grpSpPr>
        <p:sp>
          <p:nvSpPr>
            <p:cNvPr id="24" name="TextBox 23"/>
            <p:cNvSpPr txBox="1"/>
            <p:nvPr/>
          </p:nvSpPr>
          <p:spPr>
            <a:xfrm>
              <a:off x="3269461" y="1665821"/>
              <a:ext cx="769206"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01</a:t>
              </a:r>
            </a:p>
          </p:txBody>
        </p:sp>
        <p:grpSp>
          <p:nvGrpSpPr>
            <p:cNvPr id="25" name="Group 24"/>
            <p:cNvGrpSpPr/>
            <p:nvPr/>
          </p:nvGrpSpPr>
          <p:grpSpPr>
            <a:xfrm>
              <a:off x="1292982" y="1968134"/>
              <a:ext cx="2538150" cy="1036842"/>
              <a:chOff x="436912" y="4191769"/>
              <a:chExt cx="2085519" cy="1036842"/>
            </a:xfrm>
          </p:grpSpPr>
          <p:sp>
            <p:nvSpPr>
              <p:cNvPr id="26" name="TextBox 25"/>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BERT-large</a:t>
                </a:r>
                <a:endParaRPr lang="en-US" sz="1600" b="1" dirty="0">
                  <a:latin typeface="+mj-lt"/>
                </a:endParaRPr>
              </a:p>
            </p:txBody>
          </p:sp>
          <p:sp>
            <p:nvSpPr>
              <p:cNvPr id="27" name="TextBox 26"/>
              <p:cNvSpPr txBox="1"/>
              <p:nvPr/>
            </p:nvSpPr>
            <p:spPr>
              <a:xfrm>
                <a:off x="436912" y="4655505"/>
                <a:ext cx="2085519" cy="573106"/>
              </a:xfrm>
              <a:prstGeom prst="rect">
                <a:avLst/>
              </a:prstGeom>
              <a:noFill/>
            </p:spPr>
            <p:txBody>
              <a:bodyPr wrap="square" rtlCol="0">
                <a:spAutoFit/>
              </a:bodyPr>
              <a:lstStyle/>
              <a:p>
                <a:pPr algn="r">
                  <a:lnSpc>
                    <a:spcPct val="150000"/>
                  </a:lnSpc>
                </a:pPr>
                <a:r>
                  <a:rPr lang="en-US" sz="1100" dirty="0"/>
                  <a:t>Capture BERT-large baseline performance against GLUE tasks</a:t>
                </a:r>
                <a:endParaRPr lang="en-US" sz="1100" b="1" dirty="0"/>
              </a:p>
            </p:txBody>
          </p:sp>
        </p:grpSp>
      </p:grpSp>
      <p:grpSp>
        <p:nvGrpSpPr>
          <p:cNvPr id="28" name="Group 27"/>
          <p:cNvGrpSpPr/>
          <p:nvPr/>
        </p:nvGrpSpPr>
        <p:grpSpPr>
          <a:xfrm>
            <a:off x="637601" y="1766801"/>
            <a:ext cx="2579191" cy="1339155"/>
            <a:chOff x="1459476" y="1665821"/>
            <a:chExt cx="2579191" cy="1339155"/>
          </a:xfrm>
        </p:grpSpPr>
        <p:sp>
          <p:nvSpPr>
            <p:cNvPr id="29" name="TextBox 28"/>
            <p:cNvSpPr txBox="1"/>
            <p:nvPr/>
          </p:nvSpPr>
          <p:spPr>
            <a:xfrm>
              <a:off x="3132927" y="1665821"/>
              <a:ext cx="905740"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02</a:t>
              </a:r>
            </a:p>
          </p:txBody>
        </p:sp>
        <p:grpSp>
          <p:nvGrpSpPr>
            <p:cNvPr id="30" name="Group 29"/>
            <p:cNvGrpSpPr/>
            <p:nvPr/>
          </p:nvGrpSpPr>
          <p:grpSpPr>
            <a:xfrm>
              <a:off x="1459476" y="1968134"/>
              <a:ext cx="2371656" cy="1036842"/>
              <a:chOff x="573715" y="4191769"/>
              <a:chExt cx="1948716" cy="1036842"/>
            </a:xfrm>
          </p:grpSpPr>
          <p:sp>
            <p:nvSpPr>
              <p:cNvPr id="31" name="TextBox 30"/>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BERTVision</a:t>
                </a:r>
                <a:endParaRPr lang="en-US" sz="1600" b="1" dirty="0">
                  <a:latin typeface="+mj-lt"/>
                </a:endParaRPr>
              </a:p>
            </p:txBody>
          </p:sp>
          <p:sp>
            <p:nvSpPr>
              <p:cNvPr id="32" name="TextBox 31"/>
              <p:cNvSpPr txBox="1"/>
              <p:nvPr/>
            </p:nvSpPr>
            <p:spPr>
              <a:xfrm>
                <a:off x="573715" y="4655505"/>
                <a:ext cx="1948716" cy="573106"/>
              </a:xfrm>
              <a:prstGeom prst="rect">
                <a:avLst/>
              </a:prstGeom>
              <a:noFill/>
            </p:spPr>
            <p:txBody>
              <a:bodyPr wrap="square" rtlCol="0">
                <a:spAutoFit/>
              </a:bodyPr>
              <a:lstStyle/>
              <a:p>
                <a:pPr algn="r">
                  <a:lnSpc>
                    <a:spcPct val="150000"/>
                  </a:lnSpc>
                </a:pPr>
                <a:r>
                  <a:rPr lang="en-US" sz="1100" dirty="0"/>
                  <a:t>Baseline the current architecture of BERTVision against GLUE</a:t>
                </a:r>
                <a:endParaRPr lang="en-US" sz="1100" b="1" dirty="0"/>
              </a:p>
            </p:txBody>
          </p:sp>
        </p:grpSp>
      </p:grpSp>
      <p:grpSp>
        <p:nvGrpSpPr>
          <p:cNvPr id="33" name="Group 32"/>
          <p:cNvGrpSpPr/>
          <p:nvPr/>
        </p:nvGrpSpPr>
        <p:grpSpPr>
          <a:xfrm>
            <a:off x="8849370" y="1765765"/>
            <a:ext cx="2800762" cy="1339155"/>
            <a:chOff x="1335526" y="1665821"/>
            <a:chExt cx="2800762" cy="1339155"/>
          </a:xfrm>
        </p:grpSpPr>
        <p:sp>
          <p:nvSpPr>
            <p:cNvPr id="34" name="TextBox 33"/>
            <p:cNvSpPr txBox="1"/>
            <p:nvPr/>
          </p:nvSpPr>
          <p:spPr>
            <a:xfrm>
              <a:off x="1335526" y="1665821"/>
              <a:ext cx="898823"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04</a:t>
              </a:r>
            </a:p>
          </p:txBody>
        </p:sp>
        <p:grpSp>
          <p:nvGrpSpPr>
            <p:cNvPr id="35" name="Group 34"/>
            <p:cNvGrpSpPr/>
            <p:nvPr/>
          </p:nvGrpSpPr>
          <p:grpSpPr>
            <a:xfrm>
              <a:off x="1459475" y="1968134"/>
              <a:ext cx="2676813" cy="1036842"/>
              <a:chOff x="573714" y="4191769"/>
              <a:chExt cx="2199454" cy="1036842"/>
            </a:xfrm>
          </p:grpSpPr>
          <p:sp>
            <p:nvSpPr>
              <p:cNvPr id="36" name="TextBox 35"/>
              <p:cNvSpPr txBox="1"/>
              <p:nvPr/>
            </p:nvSpPr>
            <p:spPr>
              <a:xfrm>
                <a:off x="573714" y="4191769"/>
                <a:ext cx="2199454" cy="421334"/>
              </a:xfrm>
              <a:prstGeom prst="rect">
                <a:avLst/>
              </a:prstGeom>
              <a:noFill/>
            </p:spPr>
            <p:txBody>
              <a:bodyPr wrap="square" rtlCol="0">
                <a:spAutoFit/>
              </a:bodyPr>
              <a:lstStyle/>
              <a:p>
                <a:pPr>
                  <a:lnSpc>
                    <a:spcPct val="150000"/>
                  </a:lnSpc>
                </a:pPr>
                <a:r>
                  <a:rPr lang="en-US" sz="1600" b="1" dirty="0"/>
                  <a:t>Iterate on Model Design</a:t>
                </a:r>
                <a:endParaRPr lang="en-US" sz="1600" b="1" dirty="0">
                  <a:latin typeface="+mj-lt"/>
                </a:endParaRPr>
              </a:p>
            </p:txBody>
          </p:sp>
          <p:sp>
            <p:nvSpPr>
              <p:cNvPr id="37" name="TextBox 36"/>
              <p:cNvSpPr txBox="1"/>
              <p:nvPr/>
            </p:nvSpPr>
            <p:spPr>
              <a:xfrm>
                <a:off x="573715" y="4655505"/>
                <a:ext cx="2153507" cy="573106"/>
              </a:xfrm>
              <a:prstGeom prst="rect">
                <a:avLst/>
              </a:prstGeom>
              <a:noFill/>
            </p:spPr>
            <p:txBody>
              <a:bodyPr wrap="square" rtlCol="0">
                <a:spAutoFit/>
              </a:bodyPr>
              <a:lstStyle/>
              <a:p>
                <a:pPr>
                  <a:lnSpc>
                    <a:spcPct val="150000"/>
                  </a:lnSpc>
                </a:pPr>
                <a:r>
                  <a:rPr lang="en-US" sz="1100" dirty="0"/>
                  <a:t>Evaluate other approaches beyond our current adapter-linear design</a:t>
                </a:r>
                <a:endParaRPr lang="en-US" sz="1100" b="1" dirty="0"/>
              </a:p>
            </p:txBody>
          </p:sp>
        </p:grpSp>
      </p:grpSp>
      <p:grpSp>
        <p:nvGrpSpPr>
          <p:cNvPr id="38" name="Group 37"/>
          <p:cNvGrpSpPr/>
          <p:nvPr/>
        </p:nvGrpSpPr>
        <p:grpSpPr>
          <a:xfrm>
            <a:off x="4880904" y="5003583"/>
            <a:ext cx="2371656" cy="1339155"/>
            <a:chOff x="1459476" y="1665821"/>
            <a:chExt cx="2371656" cy="1339155"/>
          </a:xfrm>
        </p:grpSpPr>
        <p:sp>
          <p:nvSpPr>
            <p:cNvPr id="39" name="TextBox 38"/>
            <p:cNvSpPr txBox="1"/>
            <p:nvPr/>
          </p:nvSpPr>
          <p:spPr>
            <a:xfrm>
              <a:off x="2166572" y="1665821"/>
              <a:ext cx="917102" cy="1015663"/>
            </a:xfrm>
            <a:prstGeom prst="rect">
              <a:avLst/>
            </a:prstGeom>
            <a:noFill/>
          </p:spPr>
          <p:txBody>
            <a:bodyPr wrap="square" rtlCol="0">
              <a:spAutoFit/>
            </a:bodyPr>
            <a:lstStyle/>
            <a:p>
              <a:pPr algn="ctr">
                <a:lnSpc>
                  <a:spcPct val="150000"/>
                </a:lnSpc>
              </a:pPr>
              <a:r>
                <a:rPr lang="en-US" sz="4000" b="1">
                  <a:solidFill>
                    <a:schemeClr val="bg1">
                      <a:lumMod val="90000"/>
                    </a:schemeClr>
                  </a:solidFill>
                  <a:latin typeface="+mj-lt"/>
                </a:rPr>
                <a:t>03</a:t>
              </a:r>
            </a:p>
          </p:txBody>
        </p:sp>
        <p:grpSp>
          <p:nvGrpSpPr>
            <p:cNvPr id="40" name="Group 39"/>
            <p:cNvGrpSpPr/>
            <p:nvPr/>
          </p:nvGrpSpPr>
          <p:grpSpPr>
            <a:xfrm>
              <a:off x="1459476" y="1968134"/>
              <a:ext cx="2371656" cy="1036842"/>
              <a:chOff x="573715" y="4191769"/>
              <a:chExt cx="1948716" cy="1036842"/>
            </a:xfrm>
          </p:grpSpPr>
          <p:sp>
            <p:nvSpPr>
              <p:cNvPr id="41" name="TextBox 40"/>
              <p:cNvSpPr txBox="1"/>
              <p:nvPr/>
            </p:nvSpPr>
            <p:spPr>
              <a:xfrm>
                <a:off x="573715" y="4191769"/>
                <a:ext cx="1948716" cy="421334"/>
              </a:xfrm>
              <a:prstGeom prst="rect">
                <a:avLst/>
              </a:prstGeom>
              <a:noFill/>
            </p:spPr>
            <p:txBody>
              <a:bodyPr wrap="square" rtlCol="0">
                <a:spAutoFit/>
              </a:bodyPr>
              <a:lstStyle/>
              <a:p>
                <a:pPr algn="ctr">
                  <a:lnSpc>
                    <a:spcPct val="150000"/>
                  </a:lnSpc>
                </a:pPr>
                <a:r>
                  <a:rPr lang="en-US" sz="1600" b="1" dirty="0">
                    <a:latin typeface="+mj-lt"/>
                  </a:rPr>
                  <a:t>Transfer Learning</a:t>
                </a:r>
              </a:p>
            </p:txBody>
          </p:sp>
          <p:sp>
            <p:nvSpPr>
              <p:cNvPr id="42" name="TextBox 41"/>
              <p:cNvSpPr txBox="1"/>
              <p:nvPr/>
            </p:nvSpPr>
            <p:spPr>
              <a:xfrm>
                <a:off x="573715" y="4655505"/>
                <a:ext cx="1948716" cy="573106"/>
              </a:xfrm>
              <a:prstGeom prst="rect">
                <a:avLst/>
              </a:prstGeom>
              <a:noFill/>
            </p:spPr>
            <p:txBody>
              <a:bodyPr wrap="square" rtlCol="0">
                <a:spAutoFit/>
              </a:bodyPr>
              <a:lstStyle/>
              <a:p>
                <a:pPr algn="ctr">
                  <a:lnSpc>
                    <a:spcPct val="150000"/>
                  </a:lnSpc>
                </a:pPr>
                <a:r>
                  <a:rPr lang="en-US" sz="1100" dirty="0"/>
                  <a:t>Evaluate BERTVision mini-models on transfer learning tasks</a:t>
                </a:r>
                <a:endParaRPr lang="en-US" sz="1100" b="1" dirty="0"/>
              </a:p>
            </p:txBody>
          </p:sp>
        </p:grpSp>
      </p:grpSp>
      <p:grpSp>
        <p:nvGrpSpPr>
          <p:cNvPr id="16" name="Group 15"/>
          <p:cNvGrpSpPr/>
          <p:nvPr/>
        </p:nvGrpSpPr>
        <p:grpSpPr>
          <a:xfrm>
            <a:off x="2395997" y="1943083"/>
            <a:ext cx="7340432" cy="3050570"/>
            <a:chOff x="2395997" y="1943083"/>
            <a:chExt cx="7340432" cy="3050570"/>
          </a:xfrm>
        </p:grpSpPr>
        <p:sp>
          <p:nvSpPr>
            <p:cNvPr id="2" name="Freeform 1"/>
            <p:cNvSpPr>
              <a:spLocks/>
            </p:cNvSpPr>
            <p:nvPr/>
          </p:nvSpPr>
          <p:spPr bwMode="auto">
            <a:xfrm>
              <a:off x="6705548" y="1945156"/>
              <a:ext cx="3030881" cy="3048497"/>
            </a:xfrm>
            <a:custGeom>
              <a:avLst/>
              <a:gdLst>
                <a:gd name="T0" fmla="*/ 1121 w 1237"/>
                <a:gd name="T1" fmla="*/ 707 h 1242"/>
                <a:gd name="T2" fmla="*/ 906 w 1237"/>
                <a:gd name="T3" fmla="*/ 619 h 1242"/>
                <a:gd name="T4" fmla="*/ 705 w 1237"/>
                <a:gd name="T5" fmla="*/ 535 h 1242"/>
                <a:gd name="T6" fmla="*/ 621 w 1237"/>
                <a:gd name="T7" fmla="*/ 333 h 1242"/>
                <a:gd name="T8" fmla="*/ 535 w 1237"/>
                <a:gd name="T9" fmla="*/ 117 h 1242"/>
                <a:gd name="T10" fmla="*/ 116 w 1237"/>
                <a:gd name="T11" fmla="*/ 116 h 1242"/>
                <a:gd name="T12" fmla="*/ 115 w 1237"/>
                <a:gd name="T13" fmla="*/ 535 h 1242"/>
                <a:gd name="T14" fmla="*/ 330 w 1237"/>
                <a:gd name="T15" fmla="*/ 623 h 1242"/>
                <a:gd name="T16" fmla="*/ 531 w 1237"/>
                <a:gd name="T17" fmla="*/ 707 h 1242"/>
                <a:gd name="T18" fmla="*/ 614 w 1237"/>
                <a:gd name="T19" fmla="*/ 909 h 1242"/>
                <a:gd name="T20" fmla="*/ 700 w 1237"/>
                <a:gd name="T21" fmla="*/ 1124 h 1242"/>
                <a:gd name="T22" fmla="*/ 1120 w 1237"/>
                <a:gd name="T23" fmla="*/ 1126 h 1242"/>
                <a:gd name="T24" fmla="*/ 1121 w 1237"/>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42">
                  <a:moveTo>
                    <a:pt x="1121" y="707"/>
                  </a:moveTo>
                  <a:cubicBezTo>
                    <a:pt x="1062" y="647"/>
                    <a:pt x="984" y="618"/>
                    <a:pt x="906" y="619"/>
                  </a:cubicBezTo>
                  <a:cubicBezTo>
                    <a:pt x="833" y="619"/>
                    <a:pt x="761" y="591"/>
                    <a:pt x="705" y="535"/>
                  </a:cubicBezTo>
                  <a:cubicBezTo>
                    <a:pt x="650" y="479"/>
                    <a:pt x="622" y="406"/>
                    <a:pt x="621" y="333"/>
                  </a:cubicBezTo>
                  <a:cubicBezTo>
                    <a:pt x="624" y="254"/>
                    <a:pt x="595" y="177"/>
                    <a:pt x="535" y="117"/>
                  </a:cubicBezTo>
                  <a:cubicBezTo>
                    <a:pt x="420" y="1"/>
                    <a:pt x="232" y="0"/>
                    <a:pt x="116" y="116"/>
                  </a:cubicBezTo>
                  <a:cubicBezTo>
                    <a:pt x="0" y="231"/>
                    <a:pt x="0" y="419"/>
                    <a:pt x="115" y="535"/>
                  </a:cubicBezTo>
                  <a:cubicBezTo>
                    <a:pt x="174" y="594"/>
                    <a:pt x="252" y="624"/>
                    <a:pt x="330" y="623"/>
                  </a:cubicBezTo>
                  <a:cubicBezTo>
                    <a:pt x="403" y="623"/>
                    <a:pt x="476" y="651"/>
                    <a:pt x="531" y="707"/>
                  </a:cubicBezTo>
                  <a:cubicBezTo>
                    <a:pt x="586" y="763"/>
                    <a:pt x="615" y="836"/>
                    <a:pt x="614" y="909"/>
                  </a:cubicBezTo>
                  <a:cubicBezTo>
                    <a:pt x="612" y="987"/>
                    <a:pt x="641" y="1065"/>
                    <a:pt x="700" y="1124"/>
                  </a:cubicBezTo>
                  <a:cubicBezTo>
                    <a:pt x="816" y="1241"/>
                    <a:pt x="1004" y="1242"/>
                    <a:pt x="1120" y="1126"/>
                  </a:cubicBezTo>
                  <a:cubicBezTo>
                    <a:pt x="1236" y="1011"/>
                    <a:pt x="1237" y="823"/>
                    <a:pt x="1121" y="707"/>
                  </a:cubicBezTo>
                  <a:close/>
                </a:path>
              </a:pathLst>
            </a:custGeom>
            <a:solidFill>
              <a:schemeClr val="accent1"/>
            </a:solidFill>
            <a:ln w="12700" cap="flat" cmpd="sng" algn="ctr">
              <a:solidFill>
                <a:schemeClr val="accent6"/>
              </a:solidFill>
              <a:prstDash val="solid"/>
            </a:ln>
            <a:effectLst/>
          </p:spPr>
          <p:txBody>
            <a:bodyPr bIns="274320" rtlCol="0" anchor="b"/>
            <a:lstStyle/>
            <a:p>
              <a:pPr algn="ctr" defTabSz="1219170"/>
              <a:endParaRPr lang="en-US" sz="2000" kern="0" dirty="0">
                <a:solidFill>
                  <a:srgbClr val="FFFFFF"/>
                </a:solidFill>
              </a:endParaRPr>
            </a:p>
          </p:txBody>
        </p:sp>
        <p:sp>
          <p:nvSpPr>
            <p:cNvPr id="3" name="Freeform 7"/>
            <p:cNvSpPr>
              <a:spLocks/>
            </p:cNvSpPr>
            <p:nvPr/>
          </p:nvSpPr>
          <p:spPr bwMode="auto">
            <a:xfrm>
              <a:off x="2395997" y="1943083"/>
              <a:ext cx="3032954" cy="3046426"/>
            </a:xfrm>
            <a:custGeom>
              <a:avLst/>
              <a:gdLst>
                <a:gd name="T0" fmla="*/ 536 w 1238"/>
                <a:gd name="T1" fmla="*/ 1124 h 1241"/>
                <a:gd name="T2" fmla="*/ 622 w 1238"/>
                <a:gd name="T3" fmla="*/ 908 h 1241"/>
                <a:gd name="T4" fmla="*/ 705 w 1238"/>
                <a:gd name="T5" fmla="*/ 707 h 1241"/>
                <a:gd name="T6" fmla="*/ 907 w 1238"/>
                <a:gd name="T7" fmla="*/ 622 h 1241"/>
                <a:gd name="T8" fmla="*/ 1122 w 1238"/>
                <a:gd name="T9" fmla="*/ 535 h 1241"/>
                <a:gd name="T10" fmla="*/ 1121 w 1238"/>
                <a:gd name="T11" fmla="*/ 116 h 1241"/>
                <a:gd name="T12" fmla="*/ 702 w 1238"/>
                <a:gd name="T13" fmla="*/ 117 h 1241"/>
                <a:gd name="T14" fmla="*/ 615 w 1238"/>
                <a:gd name="T15" fmla="*/ 333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4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4"/>
                  </a:moveTo>
                  <a:cubicBezTo>
                    <a:pt x="595" y="1064"/>
                    <a:pt x="624" y="986"/>
                    <a:pt x="622" y="908"/>
                  </a:cubicBezTo>
                  <a:cubicBezTo>
                    <a:pt x="622" y="836"/>
                    <a:pt x="650" y="763"/>
                    <a:pt x="705" y="707"/>
                  </a:cubicBezTo>
                  <a:cubicBezTo>
                    <a:pt x="761" y="651"/>
                    <a:pt x="834" y="623"/>
                    <a:pt x="907" y="622"/>
                  </a:cubicBezTo>
                  <a:cubicBezTo>
                    <a:pt x="985" y="624"/>
                    <a:pt x="1063" y="594"/>
                    <a:pt x="1122" y="535"/>
                  </a:cubicBezTo>
                  <a:cubicBezTo>
                    <a:pt x="1238" y="419"/>
                    <a:pt x="1237" y="231"/>
                    <a:pt x="1121" y="116"/>
                  </a:cubicBezTo>
                  <a:cubicBezTo>
                    <a:pt x="1005" y="0"/>
                    <a:pt x="818" y="1"/>
                    <a:pt x="702" y="117"/>
                  </a:cubicBezTo>
                  <a:cubicBezTo>
                    <a:pt x="643" y="176"/>
                    <a:pt x="613" y="254"/>
                    <a:pt x="615" y="333"/>
                  </a:cubicBezTo>
                  <a:cubicBezTo>
                    <a:pt x="615" y="405"/>
                    <a:pt x="587" y="478"/>
                    <a:pt x="532" y="534"/>
                  </a:cubicBezTo>
                  <a:cubicBezTo>
                    <a:pt x="477" y="589"/>
                    <a:pt x="404" y="618"/>
                    <a:pt x="331" y="618"/>
                  </a:cubicBezTo>
                  <a:cubicBezTo>
                    <a:pt x="253" y="617"/>
                    <a:pt x="175" y="646"/>
                    <a:pt x="116" y="705"/>
                  </a:cubicBezTo>
                  <a:cubicBezTo>
                    <a:pt x="0" y="822"/>
                    <a:pt x="0" y="1010"/>
                    <a:pt x="116" y="1125"/>
                  </a:cubicBezTo>
                  <a:cubicBezTo>
                    <a:pt x="232" y="1241"/>
                    <a:pt x="420" y="1240"/>
                    <a:pt x="536" y="1124"/>
                  </a:cubicBezTo>
                  <a:close/>
                </a:path>
              </a:pathLst>
            </a:custGeom>
            <a:solidFill>
              <a:schemeClr val="accent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4" name="Freeform 8"/>
            <p:cNvSpPr>
              <a:spLocks/>
            </p:cNvSpPr>
            <p:nvPr/>
          </p:nvSpPr>
          <p:spPr bwMode="auto">
            <a:xfrm>
              <a:off x="3832169" y="1943083"/>
              <a:ext cx="3032954" cy="3048497"/>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chemeClr val="tx1">
                <a:lumMod val="75000"/>
                <a:lumOff val="25000"/>
              </a:schemeClr>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5" name="Freeform 4"/>
            <p:cNvSpPr>
              <a:spLocks/>
            </p:cNvSpPr>
            <p:nvPr/>
          </p:nvSpPr>
          <p:spPr bwMode="auto">
            <a:xfrm>
              <a:off x="5267304" y="1945156"/>
              <a:ext cx="3033990" cy="3046426"/>
            </a:xfrm>
            <a:custGeom>
              <a:avLst/>
              <a:gdLst>
                <a:gd name="T0" fmla="*/ 536 w 1238"/>
                <a:gd name="T1" fmla="*/ 1123 h 1241"/>
                <a:gd name="T2" fmla="*/ 622 w 1238"/>
                <a:gd name="T3" fmla="*/ 908 h 1241"/>
                <a:gd name="T4" fmla="*/ 706 w 1238"/>
                <a:gd name="T5" fmla="*/ 707 h 1241"/>
                <a:gd name="T6" fmla="*/ 907 w 1238"/>
                <a:gd name="T7" fmla="*/ 622 h 1241"/>
                <a:gd name="T8" fmla="*/ 1122 w 1238"/>
                <a:gd name="T9" fmla="*/ 535 h 1241"/>
                <a:gd name="T10" fmla="*/ 1122 w 1238"/>
                <a:gd name="T11" fmla="*/ 115 h 1241"/>
                <a:gd name="T12" fmla="*/ 702 w 1238"/>
                <a:gd name="T13" fmla="*/ 116 h 1241"/>
                <a:gd name="T14" fmla="*/ 615 w 1238"/>
                <a:gd name="T15" fmla="*/ 332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3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3"/>
                  </a:moveTo>
                  <a:cubicBezTo>
                    <a:pt x="595" y="1064"/>
                    <a:pt x="624" y="986"/>
                    <a:pt x="622" y="908"/>
                  </a:cubicBezTo>
                  <a:cubicBezTo>
                    <a:pt x="622" y="835"/>
                    <a:pt x="650" y="763"/>
                    <a:pt x="706" y="707"/>
                  </a:cubicBezTo>
                  <a:cubicBezTo>
                    <a:pt x="761" y="651"/>
                    <a:pt x="834" y="623"/>
                    <a:pt x="907" y="622"/>
                  </a:cubicBezTo>
                  <a:cubicBezTo>
                    <a:pt x="985" y="623"/>
                    <a:pt x="1063" y="594"/>
                    <a:pt x="1122" y="535"/>
                  </a:cubicBezTo>
                  <a:cubicBezTo>
                    <a:pt x="1238" y="419"/>
                    <a:pt x="1237" y="231"/>
                    <a:pt x="1122" y="115"/>
                  </a:cubicBezTo>
                  <a:cubicBezTo>
                    <a:pt x="1006" y="0"/>
                    <a:pt x="818" y="0"/>
                    <a:pt x="702" y="116"/>
                  </a:cubicBezTo>
                  <a:cubicBezTo>
                    <a:pt x="643" y="176"/>
                    <a:pt x="613" y="254"/>
                    <a:pt x="615" y="332"/>
                  </a:cubicBezTo>
                  <a:cubicBezTo>
                    <a:pt x="615" y="405"/>
                    <a:pt x="588" y="478"/>
                    <a:pt x="532" y="534"/>
                  </a:cubicBezTo>
                  <a:cubicBezTo>
                    <a:pt x="477" y="589"/>
                    <a:pt x="404" y="618"/>
                    <a:pt x="331" y="618"/>
                  </a:cubicBezTo>
                  <a:cubicBezTo>
                    <a:pt x="253" y="616"/>
                    <a:pt x="175" y="646"/>
                    <a:pt x="116" y="705"/>
                  </a:cubicBezTo>
                  <a:cubicBezTo>
                    <a:pt x="0" y="822"/>
                    <a:pt x="0" y="1010"/>
                    <a:pt x="116" y="1125"/>
                  </a:cubicBezTo>
                  <a:cubicBezTo>
                    <a:pt x="232" y="1241"/>
                    <a:pt x="420" y="1240"/>
                    <a:pt x="536" y="1123"/>
                  </a:cubicBezTo>
                  <a:close/>
                </a:path>
              </a:pathLst>
            </a:custGeom>
            <a:solidFill>
              <a:schemeClr val="tx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6" name="Freeform 9"/>
            <p:cNvSpPr>
              <a:spLocks/>
            </p:cNvSpPr>
            <p:nvPr/>
          </p:nvSpPr>
          <p:spPr bwMode="auto">
            <a:xfrm>
              <a:off x="3942006" y="2054474"/>
              <a:ext cx="1377109" cy="1377109"/>
            </a:xfrm>
            <a:custGeom>
              <a:avLst/>
              <a:gdLst>
                <a:gd name="T0" fmla="*/ 100 w 562"/>
                <a:gd name="T1" fmla="*/ 100 h 561"/>
                <a:gd name="T2" fmla="*/ 461 w 562"/>
                <a:gd name="T3" fmla="*/ 100 h 561"/>
                <a:gd name="T4" fmla="*/ 462 w 562"/>
                <a:gd name="T5" fmla="*/ 461 h 561"/>
                <a:gd name="T6" fmla="*/ 101 w 562"/>
                <a:gd name="T7" fmla="*/ 462 h 561"/>
                <a:gd name="T8" fmla="*/ 100 w 562"/>
                <a:gd name="T9" fmla="*/ 100 h 561"/>
              </a:gdLst>
              <a:ahLst/>
              <a:cxnLst>
                <a:cxn ang="0">
                  <a:pos x="T0" y="T1"/>
                </a:cxn>
                <a:cxn ang="0">
                  <a:pos x="T2" y="T3"/>
                </a:cxn>
                <a:cxn ang="0">
                  <a:pos x="T4" y="T5"/>
                </a:cxn>
                <a:cxn ang="0">
                  <a:pos x="T6" y="T7"/>
                </a:cxn>
                <a:cxn ang="0">
                  <a:pos x="T8" y="T9"/>
                </a:cxn>
              </a:cxnLst>
              <a:rect l="0" t="0" r="r" b="b"/>
              <a:pathLst>
                <a:path w="562" h="561">
                  <a:moveTo>
                    <a:pt x="100" y="100"/>
                  </a:moveTo>
                  <a:cubicBezTo>
                    <a:pt x="199" y="1"/>
                    <a:pt x="361" y="0"/>
                    <a:pt x="461" y="100"/>
                  </a:cubicBezTo>
                  <a:cubicBezTo>
                    <a:pt x="561" y="199"/>
                    <a:pt x="562" y="361"/>
                    <a:pt x="462" y="461"/>
                  </a:cubicBezTo>
                  <a:cubicBezTo>
                    <a:pt x="363" y="561"/>
                    <a:pt x="201" y="561"/>
                    <a:pt x="101" y="462"/>
                  </a:cubicBezTo>
                  <a:cubicBezTo>
                    <a:pt x="1" y="362"/>
                    <a:pt x="0" y="200"/>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7" name="Freeform 10"/>
            <p:cNvSpPr>
              <a:spLocks/>
            </p:cNvSpPr>
            <p:nvPr/>
          </p:nvSpPr>
          <p:spPr bwMode="auto">
            <a:xfrm>
              <a:off x="2505835" y="3502044"/>
              <a:ext cx="1377109" cy="1379181"/>
            </a:xfrm>
            <a:custGeom>
              <a:avLst/>
              <a:gdLst>
                <a:gd name="T0" fmla="*/ 100 w 562"/>
                <a:gd name="T1" fmla="*/ 100 h 562"/>
                <a:gd name="T2" fmla="*/ 461 w 562"/>
                <a:gd name="T3" fmla="*/ 99 h 562"/>
                <a:gd name="T4" fmla="*/ 462 w 562"/>
                <a:gd name="T5" fmla="*/ 461 h 562"/>
                <a:gd name="T6" fmla="*/ 100 w 562"/>
                <a:gd name="T7" fmla="*/ 462 h 562"/>
                <a:gd name="T8" fmla="*/ 100 w 562"/>
                <a:gd name="T9" fmla="*/ 100 h 562"/>
              </a:gdLst>
              <a:ahLst/>
              <a:cxnLst>
                <a:cxn ang="0">
                  <a:pos x="T0" y="T1"/>
                </a:cxn>
                <a:cxn ang="0">
                  <a:pos x="T2" y="T3"/>
                </a:cxn>
                <a:cxn ang="0">
                  <a:pos x="T4" y="T5"/>
                </a:cxn>
                <a:cxn ang="0">
                  <a:pos x="T6" y="T7"/>
                </a:cxn>
                <a:cxn ang="0">
                  <a:pos x="T8" y="T9"/>
                </a:cxn>
              </a:cxnLst>
              <a:rect l="0" t="0" r="r" b="b"/>
              <a:pathLst>
                <a:path w="562" h="562">
                  <a:moveTo>
                    <a:pt x="100" y="100"/>
                  </a:moveTo>
                  <a:cubicBezTo>
                    <a:pt x="199" y="0"/>
                    <a:pt x="361" y="0"/>
                    <a:pt x="461" y="99"/>
                  </a:cubicBezTo>
                  <a:cubicBezTo>
                    <a:pt x="561" y="199"/>
                    <a:pt x="562" y="361"/>
                    <a:pt x="462" y="461"/>
                  </a:cubicBezTo>
                  <a:cubicBezTo>
                    <a:pt x="362" y="561"/>
                    <a:pt x="200" y="562"/>
                    <a:pt x="100" y="462"/>
                  </a:cubicBezTo>
                  <a:cubicBezTo>
                    <a:pt x="0" y="362"/>
                    <a:pt x="0" y="201"/>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latin typeface="Questrial" pitchFamily="2" charset="0"/>
              </a:endParaRPr>
            </a:p>
          </p:txBody>
        </p:sp>
        <p:sp>
          <p:nvSpPr>
            <p:cNvPr id="8" name="Freeform 11"/>
            <p:cNvSpPr>
              <a:spLocks/>
            </p:cNvSpPr>
            <p:nvPr/>
          </p:nvSpPr>
          <p:spPr bwMode="auto">
            <a:xfrm>
              <a:off x="5378178" y="3501526"/>
              <a:ext cx="1377109" cy="1380217"/>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9" name="Freeform 12"/>
            <p:cNvSpPr>
              <a:spLocks/>
            </p:cNvSpPr>
            <p:nvPr/>
          </p:nvSpPr>
          <p:spPr bwMode="auto">
            <a:xfrm>
              <a:off x="6816421" y="2054474"/>
              <a:ext cx="1373999" cy="1377109"/>
            </a:xfrm>
            <a:custGeom>
              <a:avLst/>
              <a:gdLst>
                <a:gd name="T0" fmla="*/ 99 w 561"/>
                <a:gd name="T1" fmla="*/ 100 h 561"/>
                <a:gd name="T2" fmla="*/ 460 w 561"/>
                <a:gd name="T3" fmla="*/ 100 h 561"/>
                <a:gd name="T4" fmla="*/ 461 w 561"/>
                <a:gd name="T5" fmla="*/ 461 h 561"/>
                <a:gd name="T6" fmla="*/ 100 w 561"/>
                <a:gd name="T7" fmla="*/ 461 h 561"/>
                <a:gd name="T8" fmla="*/ 99 w 561"/>
                <a:gd name="T9" fmla="*/ 100 h 561"/>
              </a:gdLst>
              <a:ahLst/>
              <a:cxnLst>
                <a:cxn ang="0">
                  <a:pos x="T0" y="T1"/>
                </a:cxn>
                <a:cxn ang="0">
                  <a:pos x="T2" y="T3"/>
                </a:cxn>
                <a:cxn ang="0">
                  <a:pos x="T4" y="T5"/>
                </a:cxn>
                <a:cxn ang="0">
                  <a:pos x="T6" y="T7"/>
                </a:cxn>
                <a:cxn ang="0">
                  <a:pos x="T8" y="T9"/>
                </a:cxn>
              </a:cxnLst>
              <a:rect l="0" t="0" r="r" b="b"/>
              <a:pathLst>
                <a:path w="561" h="561">
                  <a:moveTo>
                    <a:pt x="99" y="100"/>
                  </a:moveTo>
                  <a:cubicBezTo>
                    <a:pt x="199" y="0"/>
                    <a:pt x="360" y="0"/>
                    <a:pt x="460" y="100"/>
                  </a:cubicBezTo>
                  <a:cubicBezTo>
                    <a:pt x="560" y="199"/>
                    <a:pt x="561" y="361"/>
                    <a:pt x="461" y="461"/>
                  </a:cubicBezTo>
                  <a:cubicBezTo>
                    <a:pt x="362" y="561"/>
                    <a:pt x="200" y="561"/>
                    <a:pt x="100" y="461"/>
                  </a:cubicBezTo>
                  <a:cubicBezTo>
                    <a:pt x="0" y="362"/>
                    <a:pt x="0" y="200"/>
                    <a:pt x="99"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ru-RU" sz="2800" dirty="0">
                <a:solidFill>
                  <a:schemeClr val="bg1"/>
                </a:solidFill>
              </a:endParaRPr>
            </a:p>
          </p:txBody>
        </p:sp>
        <p:sp>
          <p:nvSpPr>
            <p:cNvPr id="10" name="Freeform 13"/>
            <p:cNvSpPr>
              <a:spLocks/>
            </p:cNvSpPr>
            <p:nvPr/>
          </p:nvSpPr>
          <p:spPr bwMode="auto">
            <a:xfrm>
              <a:off x="8249484" y="3502044"/>
              <a:ext cx="1377109" cy="1379181"/>
            </a:xfrm>
            <a:custGeom>
              <a:avLst/>
              <a:gdLst>
                <a:gd name="T0" fmla="*/ 100 w 562"/>
                <a:gd name="T1" fmla="*/ 461 h 562"/>
                <a:gd name="T2" fmla="*/ 101 w 562"/>
                <a:gd name="T3" fmla="*/ 99 h 562"/>
                <a:gd name="T4" fmla="*/ 462 w 562"/>
                <a:gd name="T5" fmla="*/ 100 h 562"/>
                <a:gd name="T6" fmla="*/ 461 w 562"/>
                <a:gd name="T7" fmla="*/ 462 h 562"/>
                <a:gd name="T8" fmla="*/ 100 w 562"/>
                <a:gd name="T9" fmla="*/ 461 h 562"/>
              </a:gdLst>
              <a:ahLst/>
              <a:cxnLst>
                <a:cxn ang="0">
                  <a:pos x="T0" y="T1"/>
                </a:cxn>
                <a:cxn ang="0">
                  <a:pos x="T2" y="T3"/>
                </a:cxn>
                <a:cxn ang="0">
                  <a:pos x="T4" y="T5"/>
                </a:cxn>
                <a:cxn ang="0">
                  <a:pos x="T6" y="T7"/>
                </a:cxn>
                <a:cxn ang="0">
                  <a:pos x="T8" y="T9"/>
                </a:cxn>
              </a:cxnLst>
              <a:rect l="0" t="0" r="r" b="b"/>
              <a:pathLst>
                <a:path w="562" h="562">
                  <a:moveTo>
                    <a:pt x="100" y="461"/>
                  </a:moveTo>
                  <a:cubicBezTo>
                    <a:pt x="0" y="360"/>
                    <a:pt x="0" y="198"/>
                    <a:pt x="101" y="99"/>
                  </a:cubicBezTo>
                  <a:cubicBezTo>
                    <a:pt x="201" y="0"/>
                    <a:pt x="363" y="0"/>
                    <a:pt x="462" y="100"/>
                  </a:cubicBezTo>
                  <a:cubicBezTo>
                    <a:pt x="562" y="201"/>
                    <a:pt x="561" y="363"/>
                    <a:pt x="461" y="462"/>
                  </a:cubicBezTo>
                  <a:cubicBezTo>
                    <a:pt x="361" y="562"/>
                    <a:pt x="199" y="561"/>
                    <a:pt x="100"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grpSp>
      <p:grpSp>
        <p:nvGrpSpPr>
          <p:cNvPr id="49" name="Group 48"/>
          <p:cNvGrpSpPr/>
          <p:nvPr/>
        </p:nvGrpSpPr>
        <p:grpSpPr>
          <a:xfrm rot="10800000">
            <a:off x="11233134" y="254784"/>
            <a:ext cx="683075" cy="645102"/>
            <a:chOff x="7625694" y="1771958"/>
            <a:chExt cx="3025379" cy="2857192"/>
          </a:xfrm>
          <a:solidFill>
            <a:schemeClr val="accent1"/>
          </a:solidFill>
        </p:grpSpPr>
        <p:sp>
          <p:nvSpPr>
            <p:cNvPr id="50" name="Oval 49"/>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1" name="Oval 50"/>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6" name="Freeform 19">
            <a:extLst>
              <a:ext uri="{FF2B5EF4-FFF2-40B4-BE49-F238E27FC236}">
                <a16:creationId xmlns:a16="http://schemas.microsoft.com/office/drawing/2014/main" id="{78B3C351-ED0A-4FF8-A445-5EA4269F7370}"/>
              </a:ext>
            </a:extLst>
          </p:cNvPr>
          <p:cNvSpPr>
            <a:spLocks noChangeArrowheads="1"/>
          </p:cNvSpPr>
          <p:nvPr/>
        </p:nvSpPr>
        <p:spPr bwMode="auto">
          <a:xfrm>
            <a:off x="7329367" y="2567925"/>
            <a:ext cx="358668" cy="350206"/>
          </a:xfrm>
          <a:custGeom>
            <a:avLst/>
            <a:gdLst>
              <a:gd name="T0" fmla="*/ 10817 w 634"/>
              <a:gd name="T1" fmla="*/ 84960 h 635"/>
              <a:gd name="T2" fmla="*/ 10817 w 634"/>
              <a:gd name="T3" fmla="*/ 84960 h 635"/>
              <a:gd name="T4" fmla="*/ 79685 w 634"/>
              <a:gd name="T5" fmla="*/ 84960 h 635"/>
              <a:gd name="T6" fmla="*/ 85094 w 634"/>
              <a:gd name="T7" fmla="*/ 79560 h 635"/>
              <a:gd name="T8" fmla="*/ 79685 w 634"/>
              <a:gd name="T9" fmla="*/ 74520 h 635"/>
              <a:gd name="T10" fmla="*/ 26682 w 634"/>
              <a:gd name="T11" fmla="*/ 74520 h 635"/>
              <a:gd name="T12" fmla="*/ 116824 w 634"/>
              <a:gd name="T13" fmla="*/ 16200 h 635"/>
              <a:gd name="T14" fmla="*/ 212374 w 634"/>
              <a:gd name="T15" fmla="*/ 100800 h 635"/>
              <a:gd name="T16" fmla="*/ 228239 w 634"/>
              <a:gd name="T17" fmla="*/ 100800 h 635"/>
              <a:gd name="T18" fmla="*/ 116824 w 634"/>
              <a:gd name="T19" fmla="*/ 0 h 635"/>
              <a:gd name="T20" fmla="*/ 15865 w 634"/>
              <a:gd name="T21" fmla="*/ 58320 h 635"/>
              <a:gd name="T22" fmla="*/ 15865 w 634"/>
              <a:gd name="T23" fmla="*/ 10800 h 635"/>
              <a:gd name="T24" fmla="*/ 10817 w 634"/>
              <a:gd name="T25" fmla="*/ 0 h 635"/>
              <a:gd name="T26" fmla="*/ 0 w 634"/>
              <a:gd name="T27" fmla="*/ 10800 h 635"/>
              <a:gd name="T28" fmla="*/ 0 w 634"/>
              <a:gd name="T29" fmla="*/ 79560 h 635"/>
              <a:gd name="T30" fmla="*/ 10817 w 634"/>
              <a:gd name="T31" fmla="*/ 84960 h 635"/>
              <a:gd name="T32" fmla="*/ 223191 w 634"/>
              <a:gd name="T33" fmla="*/ 143280 h 635"/>
              <a:gd name="T34" fmla="*/ 223191 w 634"/>
              <a:gd name="T35" fmla="*/ 143280 h 635"/>
              <a:gd name="T36" fmla="*/ 148554 w 634"/>
              <a:gd name="T37" fmla="*/ 143280 h 635"/>
              <a:gd name="T38" fmla="*/ 143506 w 634"/>
              <a:gd name="T39" fmla="*/ 148680 h 635"/>
              <a:gd name="T40" fmla="*/ 148554 w 634"/>
              <a:gd name="T41" fmla="*/ 159120 h 635"/>
              <a:gd name="T42" fmla="*/ 206966 w 634"/>
              <a:gd name="T43" fmla="*/ 159120 h 635"/>
              <a:gd name="T44" fmla="*/ 116824 w 634"/>
              <a:gd name="T45" fmla="*/ 212040 h 635"/>
              <a:gd name="T46" fmla="*/ 15865 w 634"/>
              <a:gd name="T47" fmla="*/ 127440 h 635"/>
              <a:gd name="T48" fmla="*/ 5409 w 634"/>
              <a:gd name="T49" fmla="*/ 127440 h 635"/>
              <a:gd name="T50" fmla="*/ 116824 w 634"/>
              <a:gd name="T51" fmla="*/ 228240 h 635"/>
              <a:gd name="T52" fmla="*/ 212374 w 634"/>
              <a:gd name="T53" fmla="*/ 169920 h 635"/>
              <a:gd name="T54" fmla="*/ 212374 w 634"/>
              <a:gd name="T55" fmla="*/ 222840 h 635"/>
              <a:gd name="T56" fmla="*/ 223191 w 634"/>
              <a:gd name="T57" fmla="*/ 228240 h 635"/>
              <a:gd name="T58" fmla="*/ 228239 w 634"/>
              <a:gd name="T59" fmla="*/ 222840 h 635"/>
              <a:gd name="T60" fmla="*/ 228239 w 634"/>
              <a:gd name="T61" fmla="*/ 148680 h 635"/>
              <a:gd name="T62" fmla="*/ 223191 w 634"/>
              <a:gd name="T63" fmla="*/ 143280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2"/>
          </a:solidFill>
          <a:ln>
            <a:noFill/>
          </a:ln>
          <a:effectLst/>
        </p:spPr>
        <p:txBody>
          <a:bodyPr wrap="none" anchor="ctr"/>
          <a:lstStyle/>
          <a:p>
            <a:endParaRPr lang="en-US"/>
          </a:p>
        </p:txBody>
      </p:sp>
      <p:sp>
        <p:nvSpPr>
          <p:cNvPr id="67" name="Freeform 213">
            <a:extLst>
              <a:ext uri="{FF2B5EF4-FFF2-40B4-BE49-F238E27FC236}">
                <a16:creationId xmlns:a16="http://schemas.microsoft.com/office/drawing/2014/main" id="{17AA2AEB-5137-44EF-AE68-CD324B4DCF61}"/>
              </a:ext>
            </a:extLst>
          </p:cNvPr>
          <p:cNvSpPr>
            <a:spLocks noChangeArrowheads="1"/>
          </p:cNvSpPr>
          <p:nvPr/>
        </p:nvSpPr>
        <p:spPr bwMode="auto">
          <a:xfrm>
            <a:off x="8746753" y="4026030"/>
            <a:ext cx="382570" cy="371957"/>
          </a:xfrm>
          <a:custGeom>
            <a:avLst/>
            <a:gdLst>
              <a:gd name="T0" fmla="*/ 212374 w 634"/>
              <a:gd name="T1" fmla="*/ 84735 h 619"/>
              <a:gd name="T2" fmla="*/ 212374 w 634"/>
              <a:gd name="T3" fmla="*/ 84735 h 619"/>
              <a:gd name="T4" fmla="*/ 212374 w 634"/>
              <a:gd name="T5" fmla="*/ 195681 h 619"/>
              <a:gd name="T6" fmla="*/ 196509 w 634"/>
              <a:gd name="T7" fmla="*/ 211479 h 619"/>
              <a:gd name="T8" fmla="*/ 32091 w 634"/>
              <a:gd name="T9" fmla="*/ 211479 h 619"/>
              <a:gd name="T10" fmla="*/ 16226 w 634"/>
              <a:gd name="T11" fmla="*/ 195681 h 619"/>
              <a:gd name="T12" fmla="*/ 16226 w 634"/>
              <a:gd name="T13" fmla="*/ 26569 h 619"/>
              <a:gd name="T14" fmla="*/ 32091 w 634"/>
              <a:gd name="T15" fmla="*/ 10412 h 619"/>
              <a:gd name="T16" fmla="*/ 143506 w 634"/>
              <a:gd name="T17" fmla="*/ 10412 h 619"/>
              <a:gd name="T18" fmla="*/ 143506 w 634"/>
              <a:gd name="T19" fmla="*/ 0 h 619"/>
              <a:gd name="T20" fmla="*/ 32091 w 634"/>
              <a:gd name="T21" fmla="*/ 0 h 619"/>
              <a:gd name="T22" fmla="*/ 0 w 634"/>
              <a:gd name="T23" fmla="*/ 26569 h 619"/>
              <a:gd name="T24" fmla="*/ 0 w 634"/>
              <a:gd name="T25" fmla="*/ 195681 h 619"/>
              <a:gd name="T26" fmla="*/ 32091 w 634"/>
              <a:gd name="T27" fmla="*/ 221891 h 619"/>
              <a:gd name="T28" fmla="*/ 196509 w 634"/>
              <a:gd name="T29" fmla="*/ 221891 h 619"/>
              <a:gd name="T30" fmla="*/ 228239 w 634"/>
              <a:gd name="T31" fmla="*/ 195681 h 619"/>
              <a:gd name="T32" fmla="*/ 228239 w 634"/>
              <a:gd name="T33" fmla="*/ 84735 h 619"/>
              <a:gd name="T34" fmla="*/ 212374 w 634"/>
              <a:gd name="T35" fmla="*/ 84735 h 619"/>
              <a:gd name="T36" fmla="*/ 58412 w 634"/>
              <a:gd name="T37" fmla="*/ 127103 h 619"/>
              <a:gd name="T38" fmla="*/ 58412 w 634"/>
              <a:gd name="T39" fmla="*/ 127103 h 619"/>
              <a:gd name="T40" fmla="*/ 26682 w 634"/>
              <a:gd name="T41" fmla="*/ 185268 h 619"/>
              <a:gd name="T42" fmla="*/ 37138 w 634"/>
              <a:gd name="T43" fmla="*/ 195681 h 619"/>
              <a:gd name="T44" fmla="*/ 100959 w 634"/>
              <a:gd name="T45" fmla="*/ 164084 h 619"/>
              <a:gd name="T46" fmla="*/ 106368 w 634"/>
              <a:gd name="T47" fmla="*/ 164084 h 619"/>
              <a:gd name="T48" fmla="*/ 217783 w 634"/>
              <a:gd name="T49" fmla="*/ 52780 h 619"/>
              <a:gd name="T50" fmla="*/ 217783 w 634"/>
              <a:gd name="T51" fmla="*/ 31596 h 619"/>
              <a:gd name="T52" fmla="*/ 191101 w 634"/>
              <a:gd name="T53" fmla="*/ 10412 h 619"/>
              <a:gd name="T54" fmla="*/ 169827 w 634"/>
              <a:gd name="T55" fmla="*/ 10412 h 619"/>
              <a:gd name="T56" fmla="*/ 63821 w 634"/>
              <a:gd name="T57" fmla="*/ 116331 h 619"/>
              <a:gd name="T58" fmla="*/ 58412 w 634"/>
              <a:gd name="T59" fmla="*/ 127103 h 619"/>
              <a:gd name="T60" fmla="*/ 175236 w 634"/>
              <a:gd name="T61" fmla="*/ 26569 h 619"/>
              <a:gd name="T62" fmla="*/ 175236 w 634"/>
              <a:gd name="T63" fmla="*/ 26569 h 619"/>
              <a:gd name="T64" fmla="*/ 186053 w 634"/>
              <a:gd name="T65" fmla="*/ 26569 h 619"/>
              <a:gd name="T66" fmla="*/ 201918 w 634"/>
              <a:gd name="T67" fmla="*/ 36982 h 619"/>
              <a:gd name="T68" fmla="*/ 201918 w 634"/>
              <a:gd name="T69" fmla="*/ 47753 h 619"/>
              <a:gd name="T70" fmla="*/ 186053 w 634"/>
              <a:gd name="T71" fmla="*/ 63551 h 619"/>
              <a:gd name="T72" fmla="*/ 164779 w 634"/>
              <a:gd name="T73" fmla="*/ 36982 h 619"/>
              <a:gd name="T74" fmla="*/ 175236 w 634"/>
              <a:gd name="T75" fmla="*/ 26569 h 619"/>
              <a:gd name="T76" fmla="*/ 154323 w 634"/>
              <a:gd name="T77" fmla="*/ 47753 h 619"/>
              <a:gd name="T78" fmla="*/ 154323 w 634"/>
              <a:gd name="T79" fmla="*/ 47753 h 619"/>
              <a:gd name="T80" fmla="*/ 175236 w 634"/>
              <a:gd name="T81" fmla="*/ 73964 h 619"/>
              <a:gd name="T82" fmla="*/ 95911 w 634"/>
              <a:gd name="T83" fmla="*/ 153313 h 619"/>
              <a:gd name="T84" fmla="*/ 74638 w 634"/>
              <a:gd name="T85" fmla="*/ 127103 h 619"/>
              <a:gd name="T86" fmla="*/ 154323 w 634"/>
              <a:gd name="T87" fmla="*/ 47753 h 619"/>
              <a:gd name="T88" fmla="*/ 85094 w 634"/>
              <a:gd name="T89" fmla="*/ 158699 h 619"/>
              <a:gd name="T90" fmla="*/ 85094 w 634"/>
              <a:gd name="T91" fmla="*/ 158699 h 619"/>
              <a:gd name="T92" fmla="*/ 47956 w 634"/>
              <a:gd name="T93" fmla="*/ 185268 h 619"/>
              <a:gd name="T94" fmla="*/ 42547 w 634"/>
              <a:gd name="T95" fmla="*/ 179882 h 619"/>
              <a:gd name="T96" fmla="*/ 63821 w 634"/>
              <a:gd name="T97" fmla="*/ 142901 h 619"/>
              <a:gd name="T98" fmla="*/ 85094 w 634"/>
              <a:gd name="T99" fmla="*/ 158699 h 6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19">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rgbClr val="F89406"/>
          </a:solidFill>
          <a:ln>
            <a:noFill/>
          </a:ln>
          <a:effectLst/>
        </p:spPr>
        <p:txBody>
          <a:bodyPr wrap="none" lIns="91431" tIns="45716" rIns="91431" bIns="45716" anchor="ctr"/>
          <a:lstStyle/>
          <a:p>
            <a:endParaRPr lang="en-US"/>
          </a:p>
        </p:txBody>
      </p:sp>
      <p:sp>
        <p:nvSpPr>
          <p:cNvPr id="68" name="Freeform 76">
            <a:extLst>
              <a:ext uri="{FF2B5EF4-FFF2-40B4-BE49-F238E27FC236}">
                <a16:creationId xmlns:a16="http://schemas.microsoft.com/office/drawing/2014/main" id="{12850C10-7C42-4211-A10B-C861EDAB9E9F}"/>
              </a:ext>
            </a:extLst>
          </p:cNvPr>
          <p:cNvSpPr>
            <a:spLocks noChangeArrowheads="1"/>
          </p:cNvSpPr>
          <p:nvPr/>
        </p:nvSpPr>
        <p:spPr bwMode="auto">
          <a:xfrm>
            <a:off x="3021554" y="4026030"/>
            <a:ext cx="390476" cy="330200"/>
          </a:xfrm>
          <a:custGeom>
            <a:avLst/>
            <a:gdLst>
              <a:gd name="T0" fmla="*/ 210511 w 601"/>
              <a:gd name="T1" fmla="*/ 63911 h 510"/>
              <a:gd name="T2" fmla="*/ 210511 w 601"/>
              <a:gd name="T3" fmla="*/ 63911 h 510"/>
              <a:gd name="T4" fmla="*/ 210511 w 601"/>
              <a:gd name="T5" fmla="*/ 63911 h 510"/>
              <a:gd name="T6" fmla="*/ 210511 w 601"/>
              <a:gd name="T7" fmla="*/ 63911 h 510"/>
              <a:gd name="T8" fmla="*/ 124295 w 601"/>
              <a:gd name="T9" fmla="*/ 125294 h 510"/>
              <a:gd name="T10" fmla="*/ 124295 w 601"/>
              <a:gd name="T11" fmla="*/ 125294 h 510"/>
              <a:gd name="T12" fmla="*/ 116751 w 601"/>
              <a:gd name="T13" fmla="*/ 127822 h 510"/>
              <a:gd name="T14" fmla="*/ 111722 w 601"/>
              <a:gd name="T15" fmla="*/ 125294 h 510"/>
              <a:gd name="T16" fmla="*/ 111722 w 601"/>
              <a:gd name="T17" fmla="*/ 125294 h 510"/>
              <a:gd name="T18" fmla="*/ 111722 w 601"/>
              <a:gd name="T19" fmla="*/ 125294 h 510"/>
              <a:gd name="T20" fmla="*/ 111722 w 601"/>
              <a:gd name="T21" fmla="*/ 125294 h 510"/>
              <a:gd name="T22" fmla="*/ 65740 w 601"/>
              <a:gd name="T23" fmla="*/ 94603 h 510"/>
              <a:gd name="T24" fmla="*/ 20117 w 601"/>
              <a:gd name="T25" fmla="*/ 122406 h 510"/>
              <a:gd name="T26" fmla="*/ 20117 w 601"/>
              <a:gd name="T27" fmla="*/ 163207 h 510"/>
              <a:gd name="T28" fmla="*/ 205482 w 601"/>
              <a:gd name="T29" fmla="*/ 163207 h 510"/>
              <a:gd name="T30" fmla="*/ 215541 w 601"/>
              <a:gd name="T31" fmla="*/ 173679 h 510"/>
              <a:gd name="T32" fmla="*/ 205482 w 601"/>
              <a:gd name="T33" fmla="*/ 183789 h 510"/>
              <a:gd name="T34" fmla="*/ 10059 w 601"/>
              <a:gd name="T35" fmla="*/ 183789 h 510"/>
              <a:gd name="T36" fmla="*/ 0 w 601"/>
              <a:gd name="T37" fmla="*/ 173679 h 510"/>
              <a:gd name="T38" fmla="*/ 0 w 601"/>
              <a:gd name="T39" fmla="*/ 10110 h 510"/>
              <a:gd name="T40" fmla="*/ 10059 w 601"/>
              <a:gd name="T41" fmla="*/ 0 h 510"/>
              <a:gd name="T42" fmla="*/ 20117 w 601"/>
              <a:gd name="T43" fmla="*/ 10110 h 510"/>
              <a:gd name="T44" fmla="*/ 20117 w 601"/>
              <a:gd name="T45" fmla="*/ 99658 h 510"/>
              <a:gd name="T46" fmla="*/ 60711 w 601"/>
              <a:gd name="T47" fmla="*/ 74021 h 510"/>
              <a:gd name="T48" fmla="*/ 60711 w 601"/>
              <a:gd name="T49" fmla="*/ 74021 h 510"/>
              <a:gd name="T50" fmla="*/ 65740 w 601"/>
              <a:gd name="T51" fmla="*/ 71494 h 510"/>
              <a:gd name="T52" fmla="*/ 73643 w 601"/>
              <a:gd name="T53" fmla="*/ 74021 h 510"/>
              <a:gd name="T54" fmla="*/ 73643 w 601"/>
              <a:gd name="T55" fmla="*/ 74021 h 510"/>
              <a:gd name="T56" fmla="*/ 73643 w 601"/>
              <a:gd name="T57" fmla="*/ 74021 h 510"/>
              <a:gd name="T58" fmla="*/ 73643 w 601"/>
              <a:gd name="T59" fmla="*/ 74021 h 510"/>
              <a:gd name="T60" fmla="*/ 116751 w 601"/>
              <a:gd name="T61" fmla="*/ 104713 h 510"/>
              <a:gd name="T62" fmla="*/ 200453 w 601"/>
              <a:gd name="T63" fmla="*/ 45857 h 510"/>
              <a:gd name="T64" fmla="*/ 200453 w 601"/>
              <a:gd name="T65" fmla="*/ 45857 h 510"/>
              <a:gd name="T66" fmla="*/ 205482 w 601"/>
              <a:gd name="T67" fmla="*/ 45857 h 510"/>
              <a:gd name="T68" fmla="*/ 215541 w 601"/>
              <a:gd name="T69" fmla="*/ 56328 h 510"/>
              <a:gd name="T70" fmla="*/ 210511 w 601"/>
              <a:gd name="T71" fmla="*/ 63911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rgbClr val="F89406"/>
          </a:solidFill>
          <a:ln>
            <a:noFill/>
          </a:ln>
        </p:spPr>
        <p:txBody>
          <a:bodyPr wrap="none" anchor="ctr"/>
          <a:lstStyle/>
          <a:p>
            <a:endParaRPr lang="en-US"/>
          </a:p>
        </p:txBody>
      </p:sp>
      <p:sp>
        <p:nvSpPr>
          <p:cNvPr id="69" name="Freeform 84">
            <a:extLst>
              <a:ext uri="{FF2B5EF4-FFF2-40B4-BE49-F238E27FC236}">
                <a16:creationId xmlns:a16="http://schemas.microsoft.com/office/drawing/2014/main" id="{9405BA60-4687-4FCE-BE77-038AB2BB1474}"/>
              </a:ext>
            </a:extLst>
          </p:cNvPr>
          <p:cNvSpPr>
            <a:spLocks noChangeArrowheads="1"/>
          </p:cNvSpPr>
          <p:nvPr/>
        </p:nvSpPr>
        <p:spPr bwMode="auto">
          <a:xfrm>
            <a:off x="5869305" y="4050325"/>
            <a:ext cx="384704" cy="347662"/>
          </a:xfrm>
          <a:custGeom>
            <a:avLst/>
            <a:gdLst>
              <a:gd name="T0" fmla="*/ 214598 w 602"/>
              <a:gd name="T1" fmla="*/ 48284 h 467"/>
              <a:gd name="T2" fmla="*/ 181360 w 602"/>
              <a:gd name="T3" fmla="*/ 78913 h 467"/>
              <a:gd name="T4" fmla="*/ 173774 w 602"/>
              <a:gd name="T5" fmla="*/ 81435 h 467"/>
              <a:gd name="T6" fmla="*/ 165826 w 602"/>
              <a:gd name="T7" fmla="*/ 63418 h 467"/>
              <a:gd name="T8" fmla="*/ 181360 w 602"/>
              <a:gd name="T9" fmla="*/ 50807 h 467"/>
              <a:gd name="T10" fmla="*/ 119944 w 602"/>
              <a:gd name="T11" fmla="*/ 50807 h 467"/>
              <a:gd name="T12" fmla="*/ 99712 w 602"/>
              <a:gd name="T13" fmla="*/ 50807 h 467"/>
              <a:gd name="T14" fmla="*/ 10116 w 602"/>
              <a:gd name="T15" fmla="*/ 50807 h 467"/>
              <a:gd name="T16" fmla="*/ 10116 w 602"/>
              <a:gd name="T17" fmla="*/ 30268 h 467"/>
              <a:gd name="T18" fmla="*/ 35766 w 602"/>
              <a:gd name="T19" fmla="*/ 30268 h 467"/>
              <a:gd name="T20" fmla="*/ 89235 w 602"/>
              <a:gd name="T21" fmla="*/ 30268 h 467"/>
              <a:gd name="T22" fmla="*/ 132949 w 602"/>
              <a:gd name="T23" fmla="*/ 30268 h 467"/>
              <a:gd name="T24" fmla="*/ 165826 w 602"/>
              <a:gd name="T25" fmla="*/ 17656 h 467"/>
              <a:gd name="T26" fmla="*/ 163297 w 602"/>
              <a:gd name="T27" fmla="*/ 10089 h 467"/>
              <a:gd name="T28" fmla="*/ 181360 w 602"/>
              <a:gd name="T29" fmla="*/ 2522 h 467"/>
              <a:gd name="T30" fmla="*/ 214598 w 602"/>
              <a:gd name="T31" fmla="*/ 32790 h 467"/>
              <a:gd name="T32" fmla="*/ 217127 w 602"/>
              <a:gd name="T33" fmla="*/ 40718 h 467"/>
              <a:gd name="T34" fmla="*/ 2529 w 602"/>
              <a:gd name="T35" fmla="*/ 119630 h 467"/>
              <a:gd name="T36" fmla="*/ 2529 w 602"/>
              <a:gd name="T37" fmla="*/ 119630 h 467"/>
              <a:gd name="T38" fmla="*/ 38295 w 602"/>
              <a:gd name="T39" fmla="*/ 89002 h 467"/>
              <a:gd name="T40" fmla="*/ 53469 w 602"/>
              <a:gd name="T41" fmla="*/ 96569 h 467"/>
              <a:gd name="T42" fmla="*/ 50940 w 602"/>
              <a:gd name="T43" fmla="*/ 104136 h 467"/>
              <a:gd name="T44" fmla="*/ 84177 w 602"/>
              <a:gd name="T45" fmla="*/ 117108 h 467"/>
              <a:gd name="T46" fmla="*/ 130421 w 602"/>
              <a:gd name="T47" fmla="*/ 117108 h 467"/>
              <a:gd name="T48" fmla="*/ 181360 w 602"/>
              <a:gd name="T49" fmla="*/ 117108 h 467"/>
              <a:gd name="T50" fmla="*/ 206650 w 602"/>
              <a:gd name="T51" fmla="*/ 117108 h 467"/>
              <a:gd name="T52" fmla="*/ 206650 w 602"/>
              <a:gd name="T53" fmla="*/ 137286 h 467"/>
              <a:gd name="T54" fmla="*/ 119944 w 602"/>
              <a:gd name="T55" fmla="*/ 137286 h 467"/>
              <a:gd name="T56" fmla="*/ 99712 w 602"/>
              <a:gd name="T57" fmla="*/ 137286 h 467"/>
              <a:gd name="T58" fmla="*/ 35766 w 602"/>
              <a:gd name="T59" fmla="*/ 137286 h 467"/>
              <a:gd name="T60" fmla="*/ 50940 w 602"/>
              <a:gd name="T61" fmla="*/ 150258 h 467"/>
              <a:gd name="T62" fmla="*/ 43353 w 602"/>
              <a:gd name="T63" fmla="*/ 167915 h 467"/>
              <a:gd name="T64" fmla="*/ 38295 w 602"/>
              <a:gd name="T65" fmla="*/ 165392 h 467"/>
              <a:gd name="T66" fmla="*/ 2529 w 602"/>
              <a:gd name="T67" fmla="*/ 134764 h 467"/>
              <a:gd name="T68" fmla="*/ 2529 w 602"/>
              <a:gd name="T69" fmla="*/ 119630 h 4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67">
                <a:moveTo>
                  <a:pt x="594" y="134"/>
                </a:moveTo>
                <a:lnTo>
                  <a:pt x="594" y="134"/>
                </a:lnTo>
                <a:cubicBezTo>
                  <a:pt x="502" y="219"/>
                  <a:pt x="502" y="219"/>
                  <a:pt x="502" y="219"/>
                </a:cubicBezTo>
                <a:cubicBezTo>
                  <a:pt x="495" y="219"/>
                  <a:pt x="488" y="226"/>
                  <a:pt x="481" y="226"/>
                </a:cubicBezTo>
                <a:cubicBezTo>
                  <a:pt x="467" y="226"/>
                  <a:pt x="452" y="212"/>
                  <a:pt x="452" y="198"/>
                </a:cubicBezTo>
                <a:cubicBezTo>
                  <a:pt x="452" y="183"/>
                  <a:pt x="459" y="176"/>
                  <a:pt x="459" y="176"/>
                </a:cubicBezTo>
                <a:cubicBezTo>
                  <a:pt x="502" y="141"/>
                  <a:pt x="502" y="141"/>
                  <a:pt x="502" y="141"/>
                </a:cubicBezTo>
                <a:cubicBezTo>
                  <a:pt x="332" y="141"/>
                  <a:pt x="332" y="141"/>
                  <a:pt x="332" y="141"/>
                </a:cubicBezTo>
                <a:cubicBezTo>
                  <a:pt x="276" y="141"/>
                  <a:pt x="276" y="141"/>
                  <a:pt x="276" y="141"/>
                </a:cubicBezTo>
                <a:cubicBezTo>
                  <a:pt x="205" y="141"/>
                  <a:pt x="205" y="141"/>
                  <a:pt x="205" y="141"/>
                </a:cubicBezTo>
                <a:cubicBezTo>
                  <a:pt x="28" y="141"/>
                  <a:pt x="28" y="141"/>
                  <a:pt x="28" y="141"/>
                </a:cubicBezTo>
                <a:cubicBezTo>
                  <a:pt x="14" y="141"/>
                  <a:pt x="0" y="127"/>
                  <a:pt x="0" y="113"/>
                </a:cubicBezTo>
                <a:cubicBezTo>
                  <a:pt x="0" y="91"/>
                  <a:pt x="14" y="84"/>
                  <a:pt x="28" y="84"/>
                </a:cubicBezTo>
                <a:cubicBezTo>
                  <a:pt x="99" y="84"/>
                  <a:pt x="99" y="84"/>
                  <a:pt x="99" y="84"/>
                </a:cubicBezTo>
                <a:cubicBezTo>
                  <a:pt x="247" y="84"/>
                  <a:pt x="247" y="84"/>
                  <a:pt x="247" y="84"/>
                </a:cubicBezTo>
                <a:cubicBezTo>
                  <a:pt x="368" y="84"/>
                  <a:pt x="368" y="84"/>
                  <a:pt x="368" y="84"/>
                </a:cubicBezTo>
                <a:cubicBezTo>
                  <a:pt x="502" y="84"/>
                  <a:pt x="502" y="84"/>
                  <a:pt x="502" y="84"/>
                </a:cubicBezTo>
                <a:cubicBezTo>
                  <a:pt x="459" y="49"/>
                  <a:pt x="459" y="49"/>
                  <a:pt x="459" y="49"/>
                </a:cubicBezTo>
                <a:cubicBezTo>
                  <a:pt x="459" y="42"/>
                  <a:pt x="452" y="35"/>
                  <a:pt x="452" y="28"/>
                </a:cubicBezTo>
                <a:cubicBezTo>
                  <a:pt x="452" y="7"/>
                  <a:pt x="467" y="0"/>
                  <a:pt x="481" y="0"/>
                </a:cubicBezTo>
                <a:cubicBezTo>
                  <a:pt x="488" y="0"/>
                  <a:pt x="495" y="0"/>
                  <a:pt x="502" y="7"/>
                </a:cubicBezTo>
                <a:cubicBezTo>
                  <a:pt x="594" y="91"/>
                  <a:pt x="594" y="91"/>
                  <a:pt x="594" y="91"/>
                </a:cubicBezTo>
                <a:cubicBezTo>
                  <a:pt x="601" y="91"/>
                  <a:pt x="601" y="98"/>
                  <a:pt x="601" y="113"/>
                </a:cubicBezTo>
                <a:cubicBezTo>
                  <a:pt x="601" y="120"/>
                  <a:pt x="601" y="127"/>
                  <a:pt x="594" y="134"/>
                </a:cubicBezTo>
                <a:close/>
                <a:moveTo>
                  <a:pt x="7" y="332"/>
                </a:moveTo>
                <a:lnTo>
                  <a:pt x="7" y="332"/>
                </a:lnTo>
                <a:cubicBezTo>
                  <a:pt x="106" y="247"/>
                  <a:pt x="106" y="247"/>
                  <a:pt x="106" y="247"/>
                </a:cubicBezTo>
                <a:cubicBezTo>
                  <a:pt x="106" y="247"/>
                  <a:pt x="113" y="240"/>
                  <a:pt x="120" y="240"/>
                </a:cubicBezTo>
                <a:cubicBezTo>
                  <a:pt x="141" y="240"/>
                  <a:pt x="148" y="254"/>
                  <a:pt x="148" y="268"/>
                </a:cubicBezTo>
                <a:cubicBezTo>
                  <a:pt x="148" y="282"/>
                  <a:pt x="148" y="289"/>
                  <a:pt x="141" y="289"/>
                </a:cubicBezTo>
                <a:cubicBezTo>
                  <a:pt x="99" y="325"/>
                  <a:pt x="99" y="325"/>
                  <a:pt x="99" y="325"/>
                </a:cubicBezTo>
                <a:cubicBezTo>
                  <a:pt x="233" y="325"/>
                  <a:pt x="233" y="325"/>
                  <a:pt x="233" y="325"/>
                </a:cubicBezTo>
                <a:cubicBezTo>
                  <a:pt x="361" y="325"/>
                  <a:pt x="361" y="325"/>
                  <a:pt x="361" y="325"/>
                </a:cubicBezTo>
                <a:cubicBezTo>
                  <a:pt x="502" y="325"/>
                  <a:pt x="502" y="325"/>
                  <a:pt x="502" y="325"/>
                </a:cubicBezTo>
                <a:cubicBezTo>
                  <a:pt x="572" y="325"/>
                  <a:pt x="572" y="325"/>
                  <a:pt x="572" y="325"/>
                </a:cubicBezTo>
                <a:cubicBezTo>
                  <a:pt x="594" y="325"/>
                  <a:pt x="601" y="339"/>
                  <a:pt x="601" y="353"/>
                </a:cubicBezTo>
                <a:cubicBezTo>
                  <a:pt x="601" y="374"/>
                  <a:pt x="594" y="381"/>
                  <a:pt x="572" y="381"/>
                </a:cubicBezTo>
                <a:cubicBezTo>
                  <a:pt x="396" y="381"/>
                  <a:pt x="396" y="381"/>
                  <a:pt x="396" y="381"/>
                </a:cubicBezTo>
                <a:cubicBezTo>
                  <a:pt x="332" y="381"/>
                  <a:pt x="332" y="381"/>
                  <a:pt x="332" y="381"/>
                </a:cubicBezTo>
                <a:cubicBezTo>
                  <a:pt x="276" y="381"/>
                  <a:pt x="276" y="381"/>
                  <a:pt x="276" y="381"/>
                </a:cubicBezTo>
                <a:cubicBezTo>
                  <a:pt x="99" y="381"/>
                  <a:pt x="99" y="381"/>
                  <a:pt x="99" y="381"/>
                </a:cubicBezTo>
                <a:cubicBezTo>
                  <a:pt x="141" y="417"/>
                  <a:pt x="141" y="417"/>
                  <a:pt x="141" y="417"/>
                </a:cubicBezTo>
                <a:cubicBezTo>
                  <a:pt x="148" y="424"/>
                  <a:pt x="148" y="431"/>
                  <a:pt x="148" y="438"/>
                </a:cubicBezTo>
                <a:cubicBezTo>
                  <a:pt x="148" y="459"/>
                  <a:pt x="141" y="466"/>
                  <a:pt x="120" y="466"/>
                </a:cubicBezTo>
                <a:cubicBezTo>
                  <a:pt x="113" y="466"/>
                  <a:pt x="106" y="466"/>
                  <a:pt x="106" y="459"/>
                </a:cubicBezTo>
                <a:cubicBezTo>
                  <a:pt x="7" y="374"/>
                  <a:pt x="7" y="374"/>
                  <a:pt x="7" y="374"/>
                </a:cubicBezTo>
                <a:cubicBezTo>
                  <a:pt x="7" y="374"/>
                  <a:pt x="0" y="367"/>
                  <a:pt x="0" y="353"/>
                </a:cubicBezTo>
                <a:cubicBezTo>
                  <a:pt x="0" y="346"/>
                  <a:pt x="7" y="339"/>
                  <a:pt x="7" y="332"/>
                </a:cubicBezTo>
                <a:close/>
              </a:path>
            </a:pathLst>
          </a:custGeom>
          <a:solidFill>
            <a:schemeClr val="tx2"/>
          </a:solidFill>
          <a:ln>
            <a:noFill/>
          </a:ln>
          <a:effectLst/>
        </p:spPr>
        <p:txBody>
          <a:bodyPr wrap="none" anchor="ctr"/>
          <a:lstStyle/>
          <a:p>
            <a:endParaRPr lang="en-US"/>
          </a:p>
        </p:txBody>
      </p:sp>
      <p:sp>
        <p:nvSpPr>
          <p:cNvPr id="70" name="Freeform 168">
            <a:extLst>
              <a:ext uri="{FF2B5EF4-FFF2-40B4-BE49-F238E27FC236}">
                <a16:creationId xmlns:a16="http://schemas.microsoft.com/office/drawing/2014/main" id="{6B24B686-70F8-492F-8EAA-61035C21568C}"/>
              </a:ext>
            </a:extLst>
          </p:cNvPr>
          <p:cNvSpPr>
            <a:spLocks noChangeArrowheads="1"/>
          </p:cNvSpPr>
          <p:nvPr/>
        </p:nvSpPr>
        <p:spPr bwMode="auto">
          <a:xfrm>
            <a:off x="4410560" y="2547432"/>
            <a:ext cx="395932" cy="309049"/>
          </a:xfrm>
          <a:custGeom>
            <a:avLst/>
            <a:gdLst>
              <a:gd name="T0" fmla="*/ 7647 w 497"/>
              <a:gd name="T1" fmla="*/ 111244 h 426"/>
              <a:gd name="T2" fmla="*/ 7647 w 497"/>
              <a:gd name="T3" fmla="*/ 111244 h 426"/>
              <a:gd name="T4" fmla="*/ 23841 w 497"/>
              <a:gd name="T5" fmla="*/ 115297 h 426"/>
              <a:gd name="T6" fmla="*/ 35987 w 497"/>
              <a:gd name="T7" fmla="*/ 95481 h 426"/>
              <a:gd name="T8" fmla="*/ 11696 w 497"/>
              <a:gd name="T9" fmla="*/ 91427 h 426"/>
              <a:gd name="T10" fmla="*/ 0 w 497"/>
              <a:gd name="T11" fmla="*/ 99534 h 426"/>
              <a:gd name="T12" fmla="*/ 7647 w 497"/>
              <a:gd name="T13" fmla="*/ 111244 h 426"/>
              <a:gd name="T14" fmla="*/ 206926 w 497"/>
              <a:gd name="T15" fmla="*/ 115297 h 426"/>
              <a:gd name="T16" fmla="*/ 206926 w 497"/>
              <a:gd name="T17" fmla="*/ 115297 h 426"/>
              <a:gd name="T18" fmla="*/ 155194 w 497"/>
              <a:gd name="T19" fmla="*/ 159435 h 426"/>
              <a:gd name="T20" fmla="*/ 99414 w 497"/>
              <a:gd name="T21" fmla="*/ 115297 h 426"/>
              <a:gd name="T22" fmla="*/ 95366 w 497"/>
              <a:gd name="T23" fmla="*/ 111244 h 426"/>
              <a:gd name="T24" fmla="*/ 87269 w 497"/>
              <a:gd name="T25" fmla="*/ 111244 h 426"/>
              <a:gd name="T26" fmla="*/ 75573 w 497"/>
              <a:gd name="T27" fmla="*/ 127458 h 426"/>
              <a:gd name="T28" fmla="*/ 87269 w 497"/>
              <a:gd name="T29" fmla="*/ 131511 h 426"/>
              <a:gd name="T30" fmla="*/ 151596 w 497"/>
              <a:gd name="T31" fmla="*/ 179251 h 426"/>
              <a:gd name="T32" fmla="*/ 155194 w 497"/>
              <a:gd name="T33" fmla="*/ 183305 h 426"/>
              <a:gd name="T34" fmla="*/ 163292 w 497"/>
              <a:gd name="T35" fmla="*/ 179251 h 426"/>
              <a:gd name="T36" fmla="*/ 219072 w 497"/>
              <a:gd name="T37" fmla="*/ 131511 h 426"/>
              <a:gd name="T38" fmla="*/ 219072 w 497"/>
              <a:gd name="T39" fmla="*/ 115297 h 426"/>
              <a:gd name="T40" fmla="*/ 206926 w 497"/>
              <a:gd name="T41" fmla="*/ 115297 h 426"/>
              <a:gd name="T42" fmla="*/ 95366 w 497"/>
              <a:gd name="T43" fmla="*/ 63504 h 426"/>
              <a:gd name="T44" fmla="*/ 95366 w 497"/>
              <a:gd name="T45" fmla="*/ 63504 h 426"/>
              <a:gd name="T46" fmla="*/ 151596 w 497"/>
              <a:gd name="T47" fmla="*/ 99534 h 426"/>
              <a:gd name="T48" fmla="*/ 167340 w 497"/>
              <a:gd name="T49" fmla="*/ 95481 h 426"/>
              <a:gd name="T50" fmla="*/ 223120 w 497"/>
              <a:gd name="T51" fmla="*/ 15763 h 426"/>
              <a:gd name="T52" fmla="*/ 219072 w 497"/>
              <a:gd name="T53" fmla="*/ 4053 h 426"/>
              <a:gd name="T54" fmla="*/ 203327 w 497"/>
              <a:gd name="T55" fmla="*/ 4053 h 426"/>
              <a:gd name="T56" fmla="*/ 155194 w 497"/>
              <a:gd name="T57" fmla="*/ 79717 h 426"/>
              <a:gd name="T58" fmla="*/ 99414 w 497"/>
              <a:gd name="T59" fmla="*/ 43687 h 426"/>
              <a:gd name="T60" fmla="*/ 91317 w 497"/>
              <a:gd name="T61" fmla="*/ 39633 h 426"/>
              <a:gd name="T62" fmla="*/ 83670 w 497"/>
              <a:gd name="T63" fmla="*/ 47740 h 426"/>
              <a:gd name="T64" fmla="*/ 0 w 497"/>
              <a:gd name="T65" fmla="*/ 175648 h 426"/>
              <a:gd name="T66" fmla="*/ 4049 w 497"/>
              <a:gd name="T67" fmla="*/ 191412 h 426"/>
              <a:gd name="T68" fmla="*/ 11696 w 497"/>
              <a:gd name="T69" fmla="*/ 191412 h 426"/>
              <a:gd name="T70" fmla="*/ 19793 w 497"/>
              <a:gd name="T71" fmla="*/ 187358 h 426"/>
              <a:gd name="T72" fmla="*/ 95366 w 497"/>
              <a:gd name="T73" fmla="*/ 63504 h 4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accent5"/>
          </a:solidFill>
          <a:ln>
            <a:noFill/>
          </a:ln>
          <a:effectLst/>
        </p:spPr>
        <p:txBody>
          <a:bodyPr wrap="none" lIns="34290" tIns="17145" rIns="34290" bIns="17145" anchor="ctr"/>
          <a:lstStyle/>
          <a:p>
            <a:endParaRPr lang="en-US"/>
          </a:p>
        </p:txBody>
      </p:sp>
    </p:spTree>
    <p:extLst>
      <p:ext uri="{BB962C8B-B14F-4D97-AF65-F5344CB8AC3E}">
        <p14:creationId xmlns:p14="http://schemas.microsoft.com/office/powerpoint/2010/main" val="63820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rot="2700000">
            <a:off x="-542046"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Placeholder 44" descr="A picture containing text&#10;&#10;Description automatically generated">
            <a:extLst>
              <a:ext uri="{FF2B5EF4-FFF2-40B4-BE49-F238E27FC236}">
                <a16:creationId xmlns:a16="http://schemas.microsoft.com/office/drawing/2014/main" id="{4D5397AA-1006-43F8-A8FE-D8DE6564EF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99" r="16699"/>
          <a:stretch>
            <a:fillRect/>
          </a:stretch>
        </p:blipFill>
        <p:spPr/>
      </p:pic>
      <p:sp>
        <p:nvSpPr>
          <p:cNvPr id="3" name="Rectangle 2"/>
          <p:cNvSpPr/>
          <p:nvPr/>
        </p:nvSpPr>
        <p:spPr>
          <a:xfrm rot="2700000">
            <a:off x="4141592" y="4367526"/>
            <a:ext cx="642808" cy="642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rot="10800000">
            <a:off x="11233134" y="254784"/>
            <a:ext cx="683075" cy="645102"/>
            <a:chOff x="7625694" y="1771958"/>
            <a:chExt cx="3025379" cy="2857192"/>
          </a:xfrm>
          <a:solidFill>
            <a:schemeClr val="accent1"/>
          </a:solidFill>
        </p:grpSpPr>
        <p:sp>
          <p:nvSpPr>
            <p:cNvPr id="16" name="Oval 15"/>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7" name="Oval 26"/>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8" name="Oval 27"/>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9" name="Oval 28"/>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30" name="Oval 29"/>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 name="TextBox 5"/>
          <p:cNvSpPr txBox="1"/>
          <p:nvPr/>
        </p:nvSpPr>
        <p:spPr>
          <a:xfrm>
            <a:off x="6756359" y="2873945"/>
            <a:ext cx="4720356" cy="1170064"/>
          </a:xfrm>
          <a:prstGeom prst="rect">
            <a:avLst/>
          </a:prstGeom>
          <a:noFill/>
        </p:spPr>
        <p:txBody>
          <a:bodyPr wrap="square" rtlCol="0">
            <a:spAutoFit/>
          </a:bodyPr>
          <a:lstStyle/>
          <a:p>
            <a:pPr>
              <a:lnSpc>
                <a:spcPct val="150000"/>
              </a:lnSpc>
            </a:pPr>
            <a:r>
              <a:rPr lang="en-US" sz="1200" dirty="0"/>
              <a:t>Success will depend greatly on our ability to live up to the vision of the project: to provide a novel approach to NLP tasks that requires a fraction of BERT’s computation cost and time by learning from the dormant hidden state activations within.</a:t>
            </a:r>
            <a:endParaRPr lang="en-US" sz="1200" dirty="0">
              <a:latin typeface="+mj-lt"/>
            </a:endParaRPr>
          </a:p>
        </p:txBody>
      </p:sp>
      <p:grpSp>
        <p:nvGrpSpPr>
          <p:cNvPr id="7" name="Group 6"/>
          <p:cNvGrpSpPr/>
          <p:nvPr/>
        </p:nvGrpSpPr>
        <p:grpSpPr>
          <a:xfrm>
            <a:off x="6504205" y="1294836"/>
            <a:ext cx="4114801" cy="1200329"/>
            <a:chOff x="6286500" y="1419902"/>
            <a:chExt cx="4114801" cy="1200329"/>
          </a:xfrm>
        </p:grpSpPr>
        <p:sp>
          <p:nvSpPr>
            <p:cNvPr id="13" name="Rectangle 12"/>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Success</a:t>
              </a:r>
            </a:p>
            <a:p>
              <a:r>
                <a:rPr lang="en-US" sz="3600" b="1" dirty="0">
                  <a:latin typeface="+mj-lt"/>
                </a:rPr>
                <a:t>Evaluation</a:t>
              </a:r>
            </a:p>
          </p:txBody>
        </p:sp>
      </p:grpSp>
      <p:grpSp>
        <p:nvGrpSpPr>
          <p:cNvPr id="8" name="Group 7"/>
          <p:cNvGrpSpPr/>
          <p:nvPr/>
        </p:nvGrpSpPr>
        <p:grpSpPr>
          <a:xfrm>
            <a:off x="6756358" y="4567420"/>
            <a:ext cx="4517497" cy="373606"/>
            <a:chOff x="7754942" y="4877517"/>
            <a:chExt cx="3687111" cy="373606"/>
          </a:xfrm>
        </p:grpSpPr>
        <p:sp>
          <p:nvSpPr>
            <p:cNvPr id="9" name="TextBox 8"/>
            <p:cNvSpPr txBox="1"/>
            <p:nvPr/>
          </p:nvSpPr>
          <p:spPr>
            <a:xfrm>
              <a:off x="10854269" y="4885211"/>
              <a:ext cx="587784" cy="261610"/>
            </a:xfrm>
            <a:prstGeom prst="rect">
              <a:avLst/>
            </a:prstGeom>
            <a:noFill/>
          </p:spPr>
          <p:txBody>
            <a:bodyPr wrap="square" rtlCol="0">
              <a:spAutoFit/>
            </a:bodyPr>
            <a:lstStyle/>
            <a:p>
              <a:pPr algn="r"/>
              <a:r>
                <a:rPr lang="en-US" sz="1100" b="1"/>
                <a:t>91%</a:t>
              </a:r>
            </a:p>
          </p:txBody>
        </p:sp>
        <p:sp>
          <p:nvSpPr>
            <p:cNvPr id="10" name="TextBox 9"/>
            <p:cNvSpPr txBox="1"/>
            <p:nvPr/>
          </p:nvSpPr>
          <p:spPr>
            <a:xfrm>
              <a:off x="7754942" y="4877517"/>
              <a:ext cx="2233032" cy="276999"/>
            </a:xfrm>
            <a:prstGeom prst="rect">
              <a:avLst/>
            </a:prstGeom>
            <a:noFill/>
          </p:spPr>
          <p:txBody>
            <a:bodyPr wrap="square" rtlCol="0">
              <a:spAutoFit/>
            </a:bodyPr>
            <a:lstStyle/>
            <a:p>
              <a:r>
                <a:rPr lang="en-US" sz="1200" b="1" dirty="0"/>
                <a:t>BERTVision Models</a:t>
              </a:r>
            </a:p>
          </p:txBody>
        </p:sp>
        <p:cxnSp>
          <p:nvCxnSpPr>
            <p:cNvPr id="11" name="Straight Connector 10"/>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84445" y="5248079"/>
              <a:ext cx="3107556" cy="0"/>
            </a:xfrm>
            <a:prstGeom prst="line">
              <a:avLst/>
            </a:prstGeom>
            <a:ln w="127000" cap="rnd" cmpd="sng">
              <a:solidFill>
                <a:schemeClr val="accent1"/>
              </a:solidFill>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56358" y="5206657"/>
            <a:ext cx="4517497" cy="373606"/>
            <a:chOff x="7754942" y="4877517"/>
            <a:chExt cx="3687111" cy="373606"/>
          </a:xfrm>
        </p:grpSpPr>
        <p:sp>
          <p:nvSpPr>
            <p:cNvPr id="32" name="TextBox 31"/>
            <p:cNvSpPr txBox="1"/>
            <p:nvPr/>
          </p:nvSpPr>
          <p:spPr>
            <a:xfrm>
              <a:off x="10854269" y="4885211"/>
              <a:ext cx="587784" cy="261610"/>
            </a:xfrm>
            <a:prstGeom prst="rect">
              <a:avLst/>
            </a:prstGeom>
            <a:noFill/>
          </p:spPr>
          <p:txBody>
            <a:bodyPr wrap="square" rtlCol="0">
              <a:spAutoFit/>
            </a:bodyPr>
            <a:lstStyle/>
            <a:p>
              <a:pPr algn="r"/>
              <a:r>
                <a:rPr lang="en-US" sz="1100" b="1"/>
                <a:t>71%</a:t>
              </a:r>
            </a:p>
          </p:txBody>
        </p:sp>
        <p:sp>
          <p:nvSpPr>
            <p:cNvPr id="33" name="TextBox 32"/>
            <p:cNvSpPr txBox="1"/>
            <p:nvPr/>
          </p:nvSpPr>
          <p:spPr>
            <a:xfrm>
              <a:off x="7754942" y="4877517"/>
              <a:ext cx="2233032" cy="276999"/>
            </a:xfrm>
            <a:prstGeom prst="rect">
              <a:avLst/>
            </a:prstGeom>
            <a:noFill/>
          </p:spPr>
          <p:txBody>
            <a:bodyPr wrap="square" rtlCol="0">
              <a:spAutoFit/>
            </a:bodyPr>
            <a:lstStyle/>
            <a:p>
              <a:r>
                <a:rPr lang="en-US" sz="1200" b="1" dirty="0"/>
                <a:t>BERT-Large Models</a:t>
              </a:r>
            </a:p>
          </p:txBody>
        </p:sp>
        <p:cxnSp>
          <p:nvCxnSpPr>
            <p:cNvPr id="34" name="Straight Connector 33"/>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4445" y="5248079"/>
              <a:ext cx="2500587" cy="0"/>
            </a:xfrm>
            <a:prstGeom prst="line">
              <a:avLst/>
            </a:prstGeom>
            <a:ln w="127000" cap="rnd" cmpd="sng">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46" name="Freeform 170">
            <a:extLst>
              <a:ext uri="{FF2B5EF4-FFF2-40B4-BE49-F238E27FC236}">
                <a16:creationId xmlns:a16="http://schemas.microsoft.com/office/drawing/2014/main" id="{BF0218CA-D872-4BD0-ADDD-52BFEAA471AB}"/>
              </a:ext>
            </a:extLst>
          </p:cNvPr>
          <p:cNvSpPr>
            <a:spLocks noChangeArrowheads="1"/>
          </p:cNvSpPr>
          <p:nvPr/>
        </p:nvSpPr>
        <p:spPr bwMode="auto">
          <a:xfrm>
            <a:off x="4303454" y="4488661"/>
            <a:ext cx="319083" cy="355758"/>
          </a:xfrm>
          <a:custGeom>
            <a:avLst/>
            <a:gdLst>
              <a:gd name="T0" fmla="*/ 127448 w 391"/>
              <a:gd name="T1" fmla="*/ 79845 h 463"/>
              <a:gd name="T2" fmla="*/ 127448 w 391"/>
              <a:gd name="T3" fmla="*/ 79845 h 463"/>
              <a:gd name="T4" fmla="*/ 143660 w 391"/>
              <a:gd name="T5" fmla="*/ 8074 h 463"/>
              <a:gd name="T6" fmla="*/ 91870 w 391"/>
              <a:gd name="T7" fmla="*/ 60108 h 463"/>
              <a:gd name="T8" fmla="*/ 44134 w 391"/>
              <a:gd name="T9" fmla="*/ 103620 h 463"/>
              <a:gd name="T10" fmla="*/ 44134 w 391"/>
              <a:gd name="T11" fmla="*/ 179428 h 463"/>
              <a:gd name="T12" fmla="*/ 139607 w 391"/>
              <a:gd name="T13" fmla="*/ 207239 h 463"/>
              <a:gd name="T14" fmla="*/ 175635 w 391"/>
              <a:gd name="T15" fmla="*/ 99583 h 463"/>
              <a:gd name="T16" fmla="*/ 127448 w 391"/>
              <a:gd name="T17" fmla="*/ 79845 h 463"/>
              <a:gd name="T18" fmla="*/ 31975 w 391"/>
              <a:gd name="T19" fmla="*/ 79845 h 463"/>
              <a:gd name="T20" fmla="*/ 31975 w 391"/>
              <a:gd name="T21" fmla="*/ 79845 h 463"/>
              <a:gd name="T22" fmla="*/ 0 w 391"/>
              <a:gd name="T23" fmla="*/ 115283 h 463"/>
              <a:gd name="T24" fmla="*/ 0 w 391"/>
              <a:gd name="T25" fmla="*/ 166868 h 463"/>
              <a:gd name="T26" fmla="*/ 31975 w 391"/>
              <a:gd name="T27" fmla="*/ 203202 h 463"/>
              <a:gd name="T28" fmla="*/ 19815 w 391"/>
              <a:gd name="T29" fmla="*/ 179428 h 463"/>
              <a:gd name="T30" fmla="*/ 19815 w 391"/>
              <a:gd name="T31" fmla="*/ 107657 h 463"/>
              <a:gd name="T32" fmla="*/ 31975 w 391"/>
              <a:gd name="T33" fmla="*/ 79845 h 4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a:p>
        </p:txBody>
      </p:sp>
      <p:sp>
        <p:nvSpPr>
          <p:cNvPr id="47" name="TextBox 46">
            <a:extLst>
              <a:ext uri="{FF2B5EF4-FFF2-40B4-BE49-F238E27FC236}">
                <a16:creationId xmlns:a16="http://schemas.microsoft.com/office/drawing/2014/main" id="{D7646FA2-C5B8-4194-8A35-E4FE098723B9}"/>
              </a:ext>
            </a:extLst>
          </p:cNvPr>
          <p:cNvSpPr txBox="1"/>
          <p:nvPr/>
        </p:nvSpPr>
        <p:spPr>
          <a:xfrm>
            <a:off x="6783509" y="5746156"/>
            <a:ext cx="4720356" cy="528734"/>
          </a:xfrm>
          <a:prstGeom prst="rect">
            <a:avLst/>
          </a:prstGeom>
          <a:noFill/>
        </p:spPr>
        <p:txBody>
          <a:bodyPr wrap="square" rtlCol="0">
            <a:spAutoFit/>
          </a:bodyPr>
          <a:lstStyle/>
          <a:p>
            <a:pPr>
              <a:lnSpc>
                <a:spcPct val="150000"/>
              </a:lnSpc>
            </a:pPr>
            <a:r>
              <a:rPr lang="en-US" sz="1000" dirty="0">
                <a:solidFill>
                  <a:schemeClr val="tx1">
                    <a:lumMod val="75000"/>
                    <a:lumOff val="25000"/>
                  </a:schemeClr>
                </a:solidFill>
              </a:rPr>
              <a:t>* A fictionalized representation of our goal: to beat BERT-large across a spectrum of NLP tasks at a fraction of the size and cost.</a:t>
            </a:r>
            <a:endParaRPr lang="en-US" sz="1000" dirty="0">
              <a:solidFill>
                <a:schemeClr val="tx1">
                  <a:lumMod val="75000"/>
                  <a:lumOff val="25000"/>
                </a:schemeClr>
              </a:solidFill>
              <a:latin typeface="+mj-lt"/>
            </a:endParaRPr>
          </a:p>
        </p:txBody>
      </p:sp>
    </p:spTree>
    <p:extLst>
      <p:ext uri="{BB962C8B-B14F-4D97-AF65-F5344CB8AC3E}">
        <p14:creationId xmlns:p14="http://schemas.microsoft.com/office/powerpoint/2010/main" val="371335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026335" y="2341095"/>
            <a:ext cx="10139331" cy="2422143"/>
            <a:chOff x="1026335" y="2341095"/>
            <a:chExt cx="10139331" cy="2422143"/>
          </a:xfrm>
        </p:grpSpPr>
        <p:grpSp>
          <p:nvGrpSpPr>
            <p:cNvPr id="2" name="Group 1"/>
            <p:cNvGrpSpPr/>
            <p:nvPr/>
          </p:nvGrpSpPr>
          <p:grpSpPr>
            <a:xfrm>
              <a:off x="3677507" y="3617018"/>
              <a:ext cx="2185814" cy="1146220"/>
              <a:chOff x="3677507" y="3348506"/>
              <a:chExt cx="2185814" cy="1146220"/>
            </a:xfrm>
          </p:grpSpPr>
          <p:sp>
            <p:nvSpPr>
              <p:cNvPr id="3" name="Freeform 11"/>
              <p:cNvSpPr>
                <a:spLocks/>
              </p:cNvSpPr>
              <p:nvPr/>
            </p:nvSpPr>
            <p:spPr bwMode="auto">
              <a:xfrm>
                <a:off x="3677507"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Freeform 12"/>
              <p:cNvSpPr>
                <a:spLocks noEditPoints="1"/>
              </p:cNvSpPr>
              <p:nvPr/>
            </p:nvSpPr>
            <p:spPr bwMode="auto">
              <a:xfrm>
                <a:off x="3677507"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Freeform 13"/>
              <p:cNvSpPr>
                <a:spLocks/>
              </p:cNvSpPr>
              <p:nvPr/>
            </p:nvSpPr>
            <p:spPr bwMode="auto">
              <a:xfrm>
                <a:off x="3677507"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6" name="Group 5"/>
            <p:cNvGrpSpPr/>
            <p:nvPr/>
          </p:nvGrpSpPr>
          <p:grpSpPr>
            <a:xfrm>
              <a:off x="8979852" y="3617018"/>
              <a:ext cx="2185814" cy="1146220"/>
              <a:chOff x="8979852" y="3348506"/>
              <a:chExt cx="2185814" cy="1146220"/>
            </a:xfrm>
          </p:grpSpPr>
          <p:sp>
            <p:nvSpPr>
              <p:cNvPr id="7" name="Freeform 11"/>
              <p:cNvSpPr>
                <a:spLocks/>
              </p:cNvSpPr>
              <p:nvPr/>
            </p:nvSpPr>
            <p:spPr bwMode="auto">
              <a:xfrm>
                <a:off x="8979852"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Freeform 12"/>
              <p:cNvSpPr>
                <a:spLocks noEditPoints="1"/>
              </p:cNvSpPr>
              <p:nvPr/>
            </p:nvSpPr>
            <p:spPr bwMode="auto">
              <a:xfrm>
                <a:off x="8979852"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Freeform 13"/>
              <p:cNvSpPr>
                <a:spLocks/>
              </p:cNvSpPr>
              <p:nvPr/>
            </p:nvSpPr>
            <p:spPr bwMode="auto">
              <a:xfrm>
                <a:off x="8979852"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0" name="Group 9"/>
            <p:cNvGrpSpPr/>
            <p:nvPr/>
          </p:nvGrpSpPr>
          <p:grpSpPr>
            <a:xfrm>
              <a:off x="6328679" y="3617018"/>
              <a:ext cx="2185814" cy="1146220"/>
              <a:chOff x="6328679" y="3348506"/>
              <a:chExt cx="2185814" cy="1146220"/>
            </a:xfrm>
          </p:grpSpPr>
          <p:sp>
            <p:nvSpPr>
              <p:cNvPr id="11" name="Freeform 11"/>
              <p:cNvSpPr>
                <a:spLocks/>
              </p:cNvSpPr>
              <p:nvPr/>
            </p:nvSpPr>
            <p:spPr bwMode="auto">
              <a:xfrm>
                <a:off x="6328679"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Freeform 12"/>
              <p:cNvSpPr>
                <a:spLocks noEditPoints="1"/>
              </p:cNvSpPr>
              <p:nvPr/>
            </p:nvSpPr>
            <p:spPr bwMode="auto">
              <a:xfrm>
                <a:off x="6328679"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Freeform 13"/>
              <p:cNvSpPr>
                <a:spLocks/>
              </p:cNvSpPr>
              <p:nvPr/>
            </p:nvSpPr>
            <p:spPr bwMode="auto">
              <a:xfrm>
                <a:off x="6328679"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4" name="Group 13"/>
            <p:cNvGrpSpPr/>
            <p:nvPr/>
          </p:nvGrpSpPr>
          <p:grpSpPr>
            <a:xfrm>
              <a:off x="1026335" y="3617018"/>
              <a:ext cx="2185814" cy="1146220"/>
              <a:chOff x="1026335" y="3348506"/>
              <a:chExt cx="2185814" cy="1146220"/>
            </a:xfrm>
          </p:grpSpPr>
          <p:sp>
            <p:nvSpPr>
              <p:cNvPr id="15" name="Freeform 11"/>
              <p:cNvSpPr>
                <a:spLocks/>
              </p:cNvSpPr>
              <p:nvPr/>
            </p:nvSpPr>
            <p:spPr bwMode="auto">
              <a:xfrm>
                <a:off x="1026335"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adFill>
                <a:gsLst>
                  <a:gs pos="0">
                    <a:schemeClr val="tx2">
                      <a:lumMod val="81000"/>
                    </a:schemeClr>
                  </a:gs>
                  <a:gs pos="100000">
                    <a:schemeClr val="tx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Freeform 12"/>
              <p:cNvSpPr>
                <a:spLocks noEditPoints="1"/>
              </p:cNvSpPr>
              <p:nvPr/>
            </p:nvSpPr>
            <p:spPr bwMode="auto">
              <a:xfrm>
                <a:off x="1026335"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adFill>
                <a:gsLst>
                  <a:gs pos="0">
                    <a:schemeClr val="tx2">
                      <a:lumMod val="81000"/>
                      <a:lumOff val="19000"/>
                    </a:schemeClr>
                  </a:gs>
                  <a:gs pos="100000">
                    <a:schemeClr val="tx2">
                      <a:lumMod val="81000"/>
                      <a:lumOff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Freeform 13"/>
              <p:cNvSpPr>
                <a:spLocks/>
              </p:cNvSpPr>
              <p:nvPr/>
            </p:nvSpPr>
            <p:spPr bwMode="auto">
              <a:xfrm>
                <a:off x="1026335"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cxnSp>
          <p:nvCxnSpPr>
            <p:cNvPr id="18" name="직선 연결선 250"/>
            <p:cNvCxnSpPr/>
            <p:nvPr/>
          </p:nvCxnSpPr>
          <p:spPr>
            <a:xfrm flipH="1" flipV="1">
              <a:off x="4769004" y="3255495"/>
              <a:ext cx="2820" cy="866494"/>
            </a:xfrm>
            <a:prstGeom prst="line">
              <a:avLst/>
            </a:prstGeom>
            <a:noFill/>
            <a:ln w="12700" cap="flat" cmpd="sng" algn="ctr">
              <a:solidFill>
                <a:schemeClr val="accent2"/>
              </a:solidFill>
              <a:prstDash val="dash"/>
              <a:miter lim="800000"/>
              <a:headEnd type="oval" w="lg" len="lg"/>
            </a:ln>
            <a:effectLst/>
          </p:spPr>
        </p:cxnSp>
        <p:cxnSp>
          <p:nvCxnSpPr>
            <p:cNvPr id="19" name="직선 연결선 250"/>
            <p:cNvCxnSpPr/>
            <p:nvPr/>
          </p:nvCxnSpPr>
          <p:spPr>
            <a:xfrm flipH="1" flipV="1">
              <a:off x="10071349" y="3255495"/>
              <a:ext cx="2820" cy="866494"/>
            </a:xfrm>
            <a:prstGeom prst="line">
              <a:avLst/>
            </a:prstGeom>
            <a:noFill/>
            <a:ln w="12700" cap="flat" cmpd="sng" algn="ctr">
              <a:solidFill>
                <a:schemeClr val="accent1"/>
              </a:solidFill>
              <a:prstDash val="dash"/>
              <a:miter lim="800000"/>
              <a:headEnd type="oval" w="lg" len="lg"/>
            </a:ln>
            <a:effectLst/>
          </p:spPr>
        </p:cxnSp>
        <p:cxnSp>
          <p:nvCxnSpPr>
            <p:cNvPr id="20" name="직선 연결선 250"/>
            <p:cNvCxnSpPr/>
            <p:nvPr/>
          </p:nvCxnSpPr>
          <p:spPr>
            <a:xfrm flipH="1" flipV="1">
              <a:off x="7420176" y="3255495"/>
              <a:ext cx="2820" cy="866494"/>
            </a:xfrm>
            <a:prstGeom prst="line">
              <a:avLst/>
            </a:prstGeom>
            <a:noFill/>
            <a:ln w="12700" cap="flat" cmpd="sng" algn="ctr">
              <a:solidFill>
                <a:schemeClr val="tx1">
                  <a:lumMod val="75000"/>
                  <a:lumOff val="25000"/>
                </a:schemeClr>
              </a:solidFill>
              <a:prstDash val="dash"/>
              <a:miter lim="800000"/>
              <a:headEnd type="oval" w="lg" len="lg"/>
            </a:ln>
            <a:effectLst/>
          </p:spPr>
        </p:cxnSp>
        <p:cxnSp>
          <p:nvCxnSpPr>
            <p:cNvPr id="21" name="직선 연결선 250"/>
            <p:cNvCxnSpPr/>
            <p:nvPr/>
          </p:nvCxnSpPr>
          <p:spPr>
            <a:xfrm flipH="1" flipV="1">
              <a:off x="2117832" y="3255495"/>
              <a:ext cx="2820" cy="866494"/>
            </a:xfrm>
            <a:prstGeom prst="line">
              <a:avLst/>
            </a:prstGeom>
            <a:noFill/>
            <a:ln w="12700" cap="flat" cmpd="sng" algn="ctr">
              <a:solidFill>
                <a:schemeClr val="tx2"/>
              </a:solidFill>
              <a:prstDash val="dash"/>
              <a:miter lim="800000"/>
              <a:headEnd type="oval" w="lg" len="lg"/>
            </a:ln>
            <a:effectLst/>
          </p:spPr>
        </p:cxnSp>
        <p:sp>
          <p:nvSpPr>
            <p:cNvPr id="22" name="Oval 21"/>
            <p:cNvSpPr/>
            <p:nvPr/>
          </p:nvSpPr>
          <p:spPr>
            <a:xfrm>
              <a:off x="4313213" y="2341095"/>
              <a:ext cx="914402" cy="914400"/>
            </a:xfrm>
            <a:prstGeom prst="ellipse">
              <a:avLst/>
            </a:prstGeom>
            <a:solidFill>
              <a:schemeClr val="bg1"/>
            </a:solidFill>
            <a:ln w="254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3" name="Oval 22"/>
            <p:cNvSpPr/>
            <p:nvPr/>
          </p:nvSpPr>
          <p:spPr>
            <a:xfrm>
              <a:off x="9615558" y="2341095"/>
              <a:ext cx="914402" cy="914400"/>
            </a:xfrm>
            <a:prstGeom prst="ellipse">
              <a:avLst/>
            </a:prstGeom>
            <a:solidFill>
              <a:schemeClr val="bg1"/>
            </a:solidFill>
            <a:ln w="254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4" name="Oval 23"/>
            <p:cNvSpPr/>
            <p:nvPr/>
          </p:nvSpPr>
          <p:spPr>
            <a:xfrm>
              <a:off x="6964385" y="2341095"/>
              <a:ext cx="914402" cy="914400"/>
            </a:xfrm>
            <a:prstGeom prst="ellipse">
              <a:avLst/>
            </a:prstGeom>
            <a:solidFill>
              <a:schemeClr val="bg1"/>
            </a:solidFill>
            <a:ln w="2540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5" name="Oval 24"/>
            <p:cNvSpPr/>
            <p:nvPr/>
          </p:nvSpPr>
          <p:spPr>
            <a:xfrm>
              <a:off x="1662041" y="2341095"/>
              <a:ext cx="914402" cy="914400"/>
            </a:xfrm>
            <a:prstGeom prst="ellipse">
              <a:avLst/>
            </a:prstGeom>
            <a:solidFill>
              <a:schemeClr val="bg1"/>
            </a:solidFill>
            <a:ln w="2540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grpSp>
      <p:sp>
        <p:nvSpPr>
          <p:cNvPr id="34" name="TextBox 33"/>
          <p:cNvSpPr txBox="1"/>
          <p:nvPr/>
        </p:nvSpPr>
        <p:spPr>
          <a:xfrm>
            <a:off x="3207653" y="613435"/>
            <a:ext cx="5791204" cy="646331"/>
          </a:xfrm>
          <a:prstGeom prst="rect">
            <a:avLst/>
          </a:prstGeom>
          <a:noFill/>
        </p:spPr>
        <p:txBody>
          <a:bodyPr wrap="square" rtlCol="0">
            <a:spAutoFit/>
          </a:bodyPr>
          <a:lstStyle/>
          <a:p>
            <a:pPr algn="ctr"/>
            <a:r>
              <a:rPr lang="en-US" sz="3600" b="1" dirty="0">
                <a:solidFill>
                  <a:schemeClr val="accent1"/>
                </a:solidFill>
                <a:latin typeface="+mj-lt"/>
              </a:rPr>
              <a:t>Metrics for </a:t>
            </a:r>
            <a:r>
              <a:rPr lang="en-US" sz="3600" b="1" dirty="0">
                <a:latin typeface="+mj-lt"/>
              </a:rPr>
              <a:t>Success</a:t>
            </a:r>
          </a:p>
        </p:txBody>
      </p:sp>
      <p:grpSp>
        <p:nvGrpSpPr>
          <p:cNvPr id="35" name="Group 34"/>
          <p:cNvGrpSpPr/>
          <p:nvPr/>
        </p:nvGrpSpPr>
        <p:grpSpPr>
          <a:xfrm>
            <a:off x="915695" y="5043685"/>
            <a:ext cx="2404272" cy="994248"/>
            <a:chOff x="573715" y="4278109"/>
            <a:chExt cx="1435311" cy="994248"/>
          </a:xfrm>
        </p:grpSpPr>
        <p:sp>
          <p:nvSpPr>
            <p:cNvPr id="36" name="TextBox 35"/>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latin typeface="+mj-lt"/>
                </a:rPr>
                <a:t>BERT v BERTVision</a:t>
              </a:r>
            </a:p>
          </p:txBody>
        </p:sp>
        <p:sp>
          <p:nvSpPr>
            <p:cNvPr id="37" name="TextBox 36"/>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We will evaluate our models with BERT-large for the NLP tasks</a:t>
              </a:r>
              <a:endParaRPr lang="en-US" sz="1100" b="1" dirty="0">
                <a:latin typeface="+mj-lt"/>
              </a:endParaRPr>
            </a:p>
          </p:txBody>
        </p:sp>
      </p:grpSp>
      <p:grpSp>
        <p:nvGrpSpPr>
          <p:cNvPr id="41" name="Group 40"/>
          <p:cNvGrpSpPr/>
          <p:nvPr/>
        </p:nvGrpSpPr>
        <p:grpSpPr>
          <a:xfrm>
            <a:off x="3566868" y="5043685"/>
            <a:ext cx="2404272" cy="994248"/>
            <a:chOff x="573715" y="4278109"/>
            <a:chExt cx="1435311" cy="994248"/>
          </a:xfrm>
        </p:grpSpPr>
        <p:sp>
          <p:nvSpPr>
            <p:cNvPr id="42" name="TextBox 41"/>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Think Small</a:t>
              </a:r>
              <a:endParaRPr lang="en-US" sz="1600" b="1" dirty="0">
                <a:latin typeface="+mj-lt"/>
              </a:endParaRPr>
            </a:p>
          </p:txBody>
        </p:sp>
        <p:sp>
          <p:nvSpPr>
            <p:cNvPr id="43" name="TextBox 42"/>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Our success depends on shrinking the footprint of BERT</a:t>
              </a:r>
              <a:endParaRPr lang="en-US" sz="1100" b="1" dirty="0">
                <a:latin typeface="+mj-lt"/>
              </a:endParaRPr>
            </a:p>
          </p:txBody>
        </p:sp>
      </p:grpSp>
      <p:grpSp>
        <p:nvGrpSpPr>
          <p:cNvPr id="44" name="Group 43"/>
          <p:cNvGrpSpPr/>
          <p:nvPr/>
        </p:nvGrpSpPr>
        <p:grpSpPr>
          <a:xfrm>
            <a:off x="6218040" y="5043685"/>
            <a:ext cx="2404272" cy="994248"/>
            <a:chOff x="573715" y="4278109"/>
            <a:chExt cx="1435311" cy="994248"/>
          </a:xfrm>
        </p:grpSpPr>
        <p:sp>
          <p:nvSpPr>
            <p:cNvPr id="45" name="TextBox 44"/>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Reduced Time</a:t>
              </a:r>
              <a:endParaRPr lang="en-US" sz="1600" b="1" dirty="0">
                <a:latin typeface="+mj-lt"/>
              </a:endParaRPr>
            </a:p>
          </p:txBody>
        </p:sp>
        <p:sp>
          <p:nvSpPr>
            <p:cNvPr id="46" name="TextBox 45"/>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Time to fine-tune and get results is a critical part of our value</a:t>
              </a:r>
              <a:endParaRPr lang="en-US" sz="1100" b="1" dirty="0">
                <a:latin typeface="+mj-lt"/>
              </a:endParaRPr>
            </a:p>
          </p:txBody>
        </p:sp>
      </p:grpSp>
      <p:grpSp>
        <p:nvGrpSpPr>
          <p:cNvPr id="47" name="Group 46"/>
          <p:cNvGrpSpPr/>
          <p:nvPr/>
        </p:nvGrpSpPr>
        <p:grpSpPr>
          <a:xfrm>
            <a:off x="8802807" y="5043685"/>
            <a:ext cx="2524835" cy="994248"/>
            <a:chOff x="534072" y="4278109"/>
            <a:chExt cx="1507285" cy="994248"/>
          </a:xfrm>
        </p:grpSpPr>
        <p:sp>
          <p:nvSpPr>
            <p:cNvPr id="48" name="TextBox 47"/>
            <p:cNvSpPr txBox="1"/>
            <p:nvPr/>
          </p:nvSpPr>
          <p:spPr>
            <a:xfrm>
              <a:off x="534072" y="4278109"/>
              <a:ext cx="1507285" cy="421334"/>
            </a:xfrm>
            <a:prstGeom prst="rect">
              <a:avLst/>
            </a:prstGeom>
            <a:noFill/>
          </p:spPr>
          <p:txBody>
            <a:bodyPr wrap="square" rtlCol="0">
              <a:spAutoFit/>
            </a:bodyPr>
            <a:lstStyle/>
            <a:p>
              <a:pPr algn="ctr">
                <a:lnSpc>
                  <a:spcPct val="150000"/>
                </a:lnSpc>
              </a:pPr>
              <a:r>
                <a:rPr lang="en-US" sz="1600" b="1" dirty="0"/>
                <a:t>Academic Contribution</a:t>
              </a:r>
              <a:endParaRPr lang="en-US" sz="1600" b="1" dirty="0">
                <a:latin typeface="+mj-lt"/>
              </a:endParaRPr>
            </a:p>
          </p:txBody>
        </p:sp>
        <p:sp>
          <p:nvSpPr>
            <p:cNvPr id="49" name="TextBox 48"/>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Contribute to the NLP research community?  Check!</a:t>
              </a:r>
              <a:endParaRPr lang="en-US" sz="1100" b="1" dirty="0">
                <a:latin typeface="+mj-lt"/>
              </a:endParaRPr>
            </a:p>
          </p:txBody>
        </p:sp>
      </p:grpSp>
      <p:grpSp>
        <p:nvGrpSpPr>
          <p:cNvPr id="50" name="Group 49"/>
          <p:cNvGrpSpPr/>
          <p:nvPr/>
        </p:nvGrpSpPr>
        <p:grpSpPr>
          <a:xfrm rot="10800000">
            <a:off x="11233134" y="254784"/>
            <a:ext cx="683075" cy="645102"/>
            <a:chOff x="7625694" y="1771958"/>
            <a:chExt cx="3025379" cy="2857192"/>
          </a:xfrm>
          <a:solidFill>
            <a:schemeClr val="accent1"/>
          </a:solidFill>
        </p:grpSpPr>
        <p:sp>
          <p:nvSpPr>
            <p:cNvPr id="51" name="Oval 50"/>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5" name="Oval 64"/>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7" name="Freeform 13">
            <a:extLst>
              <a:ext uri="{FF2B5EF4-FFF2-40B4-BE49-F238E27FC236}">
                <a16:creationId xmlns:a16="http://schemas.microsoft.com/office/drawing/2014/main" id="{FF9DD105-027C-46B1-A220-97AF948EA11F}"/>
              </a:ext>
            </a:extLst>
          </p:cNvPr>
          <p:cNvSpPr>
            <a:spLocks noEditPoints="1"/>
          </p:cNvSpPr>
          <p:nvPr/>
        </p:nvSpPr>
        <p:spPr bwMode="auto">
          <a:xfrm>
            <a:off x="1962045" y="2552734"/>
            <a:ext cx="311572" cy="479679"/>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a:extLst>
              <a:ext uri="{FF2B5EF4-FFF2-40B4-BE49-F238E27FC236}">
                <a16:creationId xmlns:a16="http://schemas.microsoft.com/office/drawing/2014/main" id="{D93DB8A0-AEB0-48A7-80C9-A2313EC381EE}"/>
              </a:ext>
            </a:extLst>
          </p:cNvPr>
          <p:cNvSpPr>
            <a:spLocks noEditPoints="1"/>
          </p:cNvSpPr>
          <p:nvPr/>
        </p:nvSpPr>
        <p:spPr bwMode="auto">
          <a:xfrm>
            <a:off x="4549135" y="2577633"/>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4">
            <a:extLst>
              <a:ext uri="{FF2B5EF4-FFF2-40B4-BE49-F238E27FC236}">
                <a16:creationId xmlns:a16="http://schemas.microsoft.com/office/drawing/2014/main" id="{F2A2A057-74FE-4E5C-8D69-DA1B71192CC6}"/>
              </a:ext>
            </a:extLst>
          </p:cNvPr>
          <p:cNvSpPr>
            <a:spLocks noEditPoints="1"/>
          </p:cNvSpPr>
          <p:nvPr/>
        </p:nvSpPr>
        <p:spPr bwMode="auto">
          <a:xfrm>
            <a:off x="7307463" y="2589373"/>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DEB69D60-229B-45DE-8797-EA2F5188E305}"/>
              </a:ext>
            </a:extLst>
          </p:cNvPr>
          <p:cNvGrpSpPr/>
          <p:nvPr/>
        </p:nvGrpSpPr>
        <p:grpSpPr>
          <a:xfrm>
            <a:off x="9907428" y="2589373"/>
            <a:ext cx="419377" cy="461665"/>
            <a:chOff x="1497013" y="1843088"/>
            <a:chExt cx="276226" cy="292100"/>
          </a:xfrm>
          <a:solidFill>
            <a:schemeClr val="accent4">
              <a:lumMod val="10000"/>
            </a:schemeClr>
          </a:solidFill>
        </p:grpSpPr>
        <p:sp>
          <p:nvSpPr>
            <p:cNvPr id="71" name="Freeform 23">
              <a:extLst>
                <a:ext uri="{FF2B5EF4-FFF2-40B4-BE49-F238E27FC236}">
                  <a16:creationId xmlns:a16="http://schemas.microsoft.com/office/drawing/2014/main" id="{7F54BA48-6214-40BC-BE56-F3C761132FC4}"/>
                </a:ext>
              </a:extLst>
            </p:cNvPr>
            <p:cNvSpPr>
              <a:spLocks noEditPoints="1"/>
            </p:cNvSpPr>
            <p:nvPr/>
          </p:nvSpPr>
          <p:spPr bwMode="auto">
            <a:xfrm>
              <a:off x="1663701" y="1951038"/>
              <a:ext cx="109538" cy="184150"/>
            </a:xfrm>
            <a:custGeom>
              <a:avLst/>
              <a:gdLst/>
              <a:ahLst/>
              <a:cxnLst>
                <a:cxn ang="0">
                  <a:pos x="22" y="0"/>
                </a:cxn>
                <a:cxn ang="0">
                  <a:pos x="0" y="22"/>
                </a:cxn>
                <a:cxn ang="0">
                  <a:pos x="7" y="38"/>
                </a:cxn>
                <a:cxn ang="0">
                  <a:pos x="7" y="73"/>
                </a:cxn>
                <a:cxn ang="0">
                  <a:pos x="22" y="58"/>
                </a:cxn>
                <a:cxn ang="0">
                  <a:pos x="36" y="73"/>
                </a:cxn>
                <a:cxn ang="0">
                  <a:pos x="36" y="38"/>
                </a:cxn>
                <a:cxn ang="0">
                  <a:pos x="43" y="22"/>
                </a:cxn>
                <a:cxn ang="0">
                  <a:pos x="22" y="0"/>
                </a:cxn>
                <a:cxn ang="0">
                  <a:pos x="22" y="37"/>
                </a:cxn>
                <a:cxn ang="0">
                  <a:pos x="7" y="22"/>
                </a:cxn>
                <a:cxn ang="0">
                  <a:pos x="22" y="7"/>
                </a:cxn>
                <a:cxn ang="0">
                  <a:pos x="36" y="22"/>
                </a:cxn>
                <a:cxn ang="0">
                  <a:pos x="22" y="37"/>
                </a:cxn>
              </a:cxnLst>
              <a:rect l="0" t="0" r="r" b="b"/>
              <a:pathLst>
                <a:path w="43" h="73">
                  <a:moveTo>
                    <a:pt x="22" y="0"/>
                  </a:moveTo>
                  <a:cubicBezTo>
                    <a:pt x="10" y="0"/>
                    <a:pt x="0" y="10"/>
                    <a:pt x="0" y="22"/>
                  </a:cubicBezTo>
                  <a:cubicBezTo>
                    <a:pt x="0" y="28"/>
                    <a:pt x="3" y="34"/>
                    <a:pt x="7" y="38"/>
                  </a:cubicBezTo>
                  <a:cubicBezTo>
                    <a:pt x="7" y="73"/>
                    <a:pt x="7" y="73"/>
                    <a:pt x="7" y="73"/>
                  </a:cubicBezTo>
                  <a:cubicBezTo>
                    <a:pt x="22" y="58"/>
                    <a:pt x="22" y="58"/>
                    <a:pt x="22" y="58"/>
                  </a:cubicBezTo>
                  <a:cubicBezTo>
                    <a:pt x="36" y="73"/>
                    <a:pt x="36" y="73"/>
                    <a:pt x="36" y="73"/>
                  </a:cubicBezTo>
                  <a:cubicBezTo>
                    <a:pt x="36" y="38"/>
                    <a:pt x="36" y="38"/>
                    <a:pt x="36" y="38"/>
                  </a:cubicBezTo>
                  <a:cubicBezTo>
                    <a:pt x="40" y="34"/>
                    <a:pt x="43" y="28"/>
                    <a:pt x="43" y="22"/>
                  </a:cubicBezTo>
                  <a:cubicBezTo>
                    <a:pt x="43" y="10"/>
                    <a:pt x="34" y="0"/>
                    <a:pt x="22" y="0"/>
                  </a:cubicBezTo>
                  <a:close/>
                  <a:moveTo>
                    <a:pt x="22" y="37"/>
                  </a:moveTo>
                  <a:cubicBezTo>
                    <a:pt x="14" y="37"/>
                    <a:pt x="7" y="30"/>
                    <a:pt x="7" y="22"/>
                  </a:cubicBezTo>
                  <a:cubicBezTo>
                    <a:pt x="7" y="14"/>
                    <a:pt x="14" y="7"/>
                    <a:pt x="22" y="7"/>
                  </a:cubicBezTo>
                  <a:cubicBezTo>
                    <a:pt x="30" y="7"/>
                    <a:pt x="36" y="14"/>
                    <a:pt x="36" y="22"/>
                  </a:cubicBezTo>
                  <a:cubicBezTo>
                    <a:pt x="36" y="30"/>
                    <a:pt x="30" y="37"/>
                    <a:pt x="22" y="37"/>
                  </a:cubicBez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2" name="Freeform 24">
              <a:extLst>
                <a:ext uri="{FF2B5EF4-FFF2-40B4-BE49-F238E27FC236}">
                  <a16:creationId xmlns:a16="http://schemas.microsoft.com/office/drawing/2014/main" id="{6301E17C-6E16-4D1E-8F2A-8CF1B61FE087}"/>
                </a:ext>
              </a:extLst>
            </p:cNvPr>
            <p:cNvSpPr>
              <a:spLocks/>
            </p:cNvSpPr>
            <p:nvPr/>
          </p:nvSpPr>
          <p:spPr bwMode="auto">
            <a:xfrm>
              <a:off x="1497013" y="1843088"/>
              <a:ext cx="239713" cy="292100"/>
            </a:xfrm>
            <a:custGeom>
              <a:avLst/>
              <a:gdLst/>
              <a:ahLst/>
              <a:cxnLst>
                <a:cxn ang="0">
                  <a:pos x="78" y="160"/>
                </a:cxn>
                <a:cxn ang="0">
                  <a:pos x="24" y="160"/>
                </a:cxn>
                <a:cxn ang="0">
                  <a:pos x="24" y="22"/>
                </a:cxn>
                <a:cxn ang="0">
                  <a:pos x="89" y="22"/>
                </a:cxn>
                <a:cxn ang="0">
                  <a:pos x="123" y="57"/>
                </a:cxn>
                <a:cxn ang="0">
                  <a:pos x="151" y="57"/>
                </a:cxn>
                <a:cxn ang="0">
                  <a:pos x="151" y="52"/>
                </a:cxn>
                <a:cxn ang="0">
                  <a:pos x="99" y="0"/>
                </a:cxn>
                <a:cxn ang="0">
                  <a:pos x="0" y="0"/>
                </a:cxn>
                <a:cxn ang="0">
                  <a:pos x="0" y="184"/>
                </a:cxn>
                <a:cxn ang="0">
                  <a:pos x="101" y="184"/>
                </a:cxn>
                <a:cxn ang="0">
                  <a:pos x="78" y="162"/>
                </a:cxn>
                <a:cxn ang="0">
                  <a:pos x="78" y="160"/>
                </a:cxn>
              </a:cxnLst>
              <a:rect l="0" t="0" r="r" b="b"/>
              <a:pathLst>
                <a:path w="151" h="184">
                  <a:moveTo>
                    <a:pt x="78" y="160"/>
                  </a:moveTo>
                  <a:lnTo>
                    <a:pt x="24" y="160"/>
                  </a:lnTo>
                  <a:lnTo>
                    <a:pt x="24" y="22"/>
                  </a:lnTo>
                  <a:lnTo>
                    <a:pt x="89" y="22"/>
                  </a:lnTo>
                  <a:lnTo>
                    <a:pt x="123" y="57"/>
                  </a:lnTo>
                  <a:lnTo>
                    <a:pt x="151" y="57"/>
                  </a:lnTo>
                  <a:lnTo>
                    <a:pt x="151" y="52"/>
                  </a:lnTo>
                  <a:lnTo>
                    <a:pt x="99" y="0"/>
                  </a:lnTo>
                  <a:lnTo>
                    <a:pt x="0" y="0"/>
                  </a:lnTo>
                  <a:lnTo>
                    <a:pt x="0" y="184"/>
                  </a:lnTo>
                  <a:lnTo>
                    <a:pt x="101" y="184"/>
                  </a:lnTo>
                  <a:lnTo>
                    <a:pt x="78" y="162"/>
                  </a:lnTo>
                  <a:lnTo>
                    <a:pt x="78" y="160"/>
                  </a:ln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3" name="Rectangle 25">
              <a:extLst>
                <a:ext uri="{FF2B5EF4-FFF2-40B4-BE49-F238E27FC236}">
                  <a16:creationId xmlns:a16="http://schemas.microsoft.com/office/drawing/2014/main" id="{F17E7C6F-3A36-4154-89FA-10F87D8AAAAC}"/>
                </a:ext>
              </a:extLst>
            </p:cNvPr>
            <p:cNvSpPr>
              <a:spLocks noChangeArrowheads="1"/>
            </p:cNvSpPr>
            <p:nvPr/>
          </p:nvSpPr>
          <p:spPr bwMode="auto">
            <a:xfrm>
              <a:off x="1552576" y="1933575"/>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4" name="Rectangle 26">
              <a:extLst>
                <a:ext uri="{FF2B5EF4-FFF2-40B4-BE49-F238E27FC236}">
                  <a16:creationId xmlns:a16="http://schemas.microsoft.com/office/drawing/2014/main" id="{F887B30D-A043-4E81-9529-73F768343C2A}"/>
                </a:ext>
              </a:extLst>
            </p:cNvPr>
            <p:cNvSpPr>
              <a:spLocks noChangeArrowheads="1"/>
            </p:cNvSpPr>
            <p:nvPr/>
          </p:nvSpPr>
          <p:spPr bwMode="auto">
            <a:xfrm>
              <a:off x="1552576" y="1968500"/>
              <a:ext cx="93663" cy="20638"/>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5" name="Rectangle 27">
              <a:extLst>
                <a:ext uri="{FF2B5EF4-FFF2-40B4-BE49-F238E27FC236}">
                  <a16:creationId xmlns:a16="http://schemas.microsoft.com/office/drawing/2014/main" id="{270638F1-2D2F-4113-A241-26C7A7D8D65F}"/>
                </a:ext>
              </a:extLst>
            </p:cNvPr>
            <p:cNvSpPr>
              <a:spLocks noChangeArrowheads="1"/>
            </p:cNvSpPr>
            <p:nvPr/>
          </p:nvSpPr>
          <p:spPr bwMode="auto">
            <a:xfrm>
              <a:off x="1552576" y="2006600"/>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220403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Tree>
    <p:extLst>
      <p:ext uri="{BB962C8B-B14F-4D97-AF65-F5344CB8AC3E}">
        <p14:creationId xmlns:p14="http://schemas.microsoft.com/office/powerpoint/2010/main" val="100938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700000">
            <a:off x="-912014"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46605" y="3129590"/>
            <a:ext cx="4456371" cy="310982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1" dirty="0">
                <a:solidFill>
                  <a:srgbClr val="F89406"/>
                </a:solidFill>
              </a:rPr>
              <a:t>Transformer models are powerful, but have a high parameter count and computational footprint.</a:t>
            </a:r>
          </a:p>
          <a:p>
            <a:pPr marL="171450" indent="-171450">
              <a:lnSpc>
                <a:spcPct val="150000"/>
              </a:lnSpc>
              <a:buFont typeface="Arial" panose="020B0604020202020204" pitchFamily="34" charset="0"/>
              <a:buChar char="•"/>
            </a:pPr>
            <a:r>
              <a:rPr lang="en-US" sz="1200" b="1" dirty="0">
                <a:solidFill>
                  <a:srgbClr val="F89406"/>
                </a:solidFill>
              </a:rPr>
              <a:t>Other compression techniques prune parameters or reduce numeric precision, but at a cost.</a:t>
            </a:r>
          </a:p>
          <a:p>
            <a:pPr marL="171450" indent="-171450">
              <a:lnSpc>
                <a:spcPct val="150000"/>
              </a:lnSpc>
              <a:buFont typeface="Arial" panose="020B0604020202020204" pitchFamily="34" charset="0"/>
              <a:buChar char="•"/>
            </a:pPr>
            <a:r>
              <a:rPr lang="en-US" sz="1200" b="1" dirty="0">
                <a:solidFill>
                  <a:srgbClr val="F89406"/>
                </a:solidFill>
              </a:rPr>
              <a:t>SOTA progress in NLP with transformers is on a collision course with absurdity (1T+ parameters).</a:t>
            </a:r>
          </a:p>
          <a:p>
            <a:pPr marL="171450" indent="-171450">
              <a:lnSpc>
                <a:spcPct val="150000"/>
              </a:lnSpc>
              <a:buFont typeface="Arial" panose="020B0604020202020204" pitchFamily="34" charset="0"/>
              <a:buChar char="•"/>
            </a:pPr>
            <a:r>
              <a:rPr lang="en-US" sz="1200" b="1" dirty="0"/>
              <a:t>Our current method still requires minor fine-tuning of BERT, but we’re evaluating transfer learning with the smaller models in this project.</a:t>
            </a:r>
          </a:p>
          <a:p>
            <a:pPr marL="171450" indent="-171450">
              <a:lnSpc>
                <a:spcPct val="150000"/>
              </a:lnSpc>
              <a:buFont typeface="Arial" panose="020B0604020202020204" pitchFamily="34" charset="0"/>
              <a:buChar char="•"/>
            </a:pPr>
            <a:r>
              <a:rPr lang="en-US" sz="1200" b="1" dirty="0"/>
              <a:t>If our solution ultimately requires BERT weights, we could offer inferencing as-a-service through REST API.</a:t>
            </a:r>
          </a:p>
        </p:txBody>
      </p:sp>
      <p:grpSp>
        <p:nvGrpSpPr>
          <p:cNvPr id="8" name="Group 7"/>
          <p:cNvGrpSpPr/>
          <p:nvPr/>
        </p:nvGrpSpPr>
        <p:grpSpPr>
          <a:xfrm>
            <a:off x="6445250" y="1629452"/>
            <a:ext cx="4114801" cy="1200329"/>
            <a:chOff x="6286500" y="1419902"/>
            <a:chExt cx="4114801" cy="1200329"/>
          </a:xfrm>
        </p:grpSpPr>
        <p:sp>
          <p:nvSpPr>
            <p:cNvPr id="9" name="Rectangle 8"/>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Impact &amp;</a:t>
              </a:r>
            </a:p>
            <a:p>
              <a:r>
                <a:rPr lang="en-US" sz="3600" b="1" dirty="0">
                  <a:latin typeface="+mj-lt"/>
                </a:rPr>
                <a:t>Feasibility</a:t>
              </a:r>
            </a:p>
          </p:txBody>
        </p:sp>
      </p:grpSp>
      <p:grpSp>
        <p:nvGrpSpPr>
          <p:cNvPr id="11" name="Group 10"/>
          <p:cNvGrpSpPr/>
          <p:nvPr/>
        </p:nvGrpSpPr>
        <p:grpSpPr>
          <a:xfrm rot="10800000">
            <a:off x="11233134" y="254784"/>
            <a:ext cx="683075" cy="645102"/>
            <a:chOff x="7625694" y="1771958"/>
            <a:chExt cx="3025379" cy="2857192"/>
          </a:xfrm>
          <a:solidFill>
            <a:schemeClr val="accent1"/>
          </a:solidFill>
        </p:grpSpPr>
        <p:sp>
          <p:nvSpPr>
            <p:cNvPr id="12" name="Oval 11"/>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pic>
        <p:nvPicPr>
          <p:cNvPr id="33" name="Picture Placeholder 32" descr="A picture containing text&#10;&#10;Description automatically generated">
            <a:extLst>
              <a:ext uri="{FF2B5EF4-FFF2-40B4-BE49-F238E27FC236}">
                <a16:creationId xmlns:a16="http://schemas.microsoft.com/office/drawing/2014/main" id="{97909102-5FA8-4109-8068-380F5A251B4F}"/>
              </a:ext>
            </a:extLst>
          </p:cNvPr>
          <p:cNvPicPr>
            <a:picLocks noGrp="1" noChangeAspect="1"/>
          </p:cNvPicPr>
          <p:nvPr>
            <p:ph type="pic" sz="quarter" idx="10"/>
          </p:nvPr>
        </p:nvPicPr>
        <p:blipFill>
          <a:blip r:embed="rId2" cstate="print">
            <a:alphaModFix amt="70000"/>
            <a:extLst>
              <a:ext uri="{28A0092B-C50C-407E-A947-70E740481C1C}">
                <a14:useLocalDpi xmlns:a14="http://schemas.microsoft.com/office/drawing/2010/main" val="0"/>
              </a:ext>
            </a:extLst>
          </a:blip>
          <a:srcRect l="19258" r="19258"/>
          <a:stretch>
            <a:fillRect/>
          </a:stretch>
        </p:blipFill>
        <p:spPr/>
      </p:pic>
    </p:spTree>
    <p:extLst>
      <p:ext uri="{BB962C8B-B14F-4D97-AF65-F5344CB8AC3E}">
        <p14:creationId xmlns:p14="http://schemas.microsoft.com/office/powerpoint/2010/main" val="89107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extLst>
              <p:ext uri="{D42A27DB-BD31-4B8C-83A1-F6EECF244321}">
                <p14:modId xmlns:p14="http://schemas.microsoft.com/office/powerpoint/2010/main" val="2931904526"/>
              </p:ext>
            </p:extLst>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8" name="TextBox 3287">
            <a:extLst>
              <a:ext uri="{FF2B5EF4-FFF2-40B4-BE49-F238E27FC236}">
                <a16:creationId xmlns:a16="http://schemas.microsoft.com/office/drawing/2014/main" id="{DD89D0FD-6239-4F58-B805-92A4B9D7DF21}"/>
              </a:ext>
            </a:extLst>
          </p:cNvPr>
          <p:cNvSpPr txBox="1"/>
          <p:nvPr/>
        </p:nvSpPr>
        <p:spPr>
          <a:xfrm>
            <a:off x="5786967" y="402245"/>
            <a:ext cx="6010639" cy="646331"/>
          </a:xfrm>
          <a:prstGeom prst="rect">
            <a:avLst/>
          </a:prstGeom>
          <a:noFill/>
        </p:spPr>
        <p:txBody>
          <a:bodyPr wrap="square" rtlCol="0">
            <a:spAutoFit/>
          </a:bodyPr>
          <a:lstStyle/>
          <a:p>
            <a:r>
              <a:rPr lang="en-US" sz="3600" dirty="0">
                <a:latin typeface="+mj-lt"/>
              </a:rPr>
              <a:t>Introducing: </a:t>
            </a:r>
            <a:r>
              <a:rPr lang="en-US" sz="3600" b="1" dirty="0">
                <a:solidFill>
                  <a:schemeClr val="accent1"/>
                </a:solidFill>
                <a:latin typeface="+mj-lt"/>
              </a:rPr>
              <a:t>BERT</a:t>
            </a:r>
            <a:r>
              <a:rPr lang="en-US" sz="3600" b="1" dirty="0">
                <a:latin typeface="+mj-lt"/>
              </a:rPr>
              <a:t>Vision</a:t>
            </a:r>
          </a:p>
        </p:txBody>
      </p:sp>
    </p:spTree>
    <p:extLst>
      <p:ext uri="{BB962C8B-B14F-4D97-AF65-F5344CB8AC3E}">
        <p14:creationId xmlns:p14="http://schemas.microsoft.com/office/powerpoint/2010/main" val="20899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picture containing vegetable&#10;&#10;Description automatically generated">
            <a:extLst>
              <a:ext uri="{FF2B5EF4-FFF2-40B4-BE49-F238E27FC236}">
                <a16:creationId xmlns:a16="http://schemas.microsoft.com/office/drawing/2014/main" id="{14F3D94A-A5FE-4D21-B748-D09AA39CD4C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9074" b="29074"/>
          <a:stretch>
            <a:fillRect/>
          </a:stretch>
        </p:blipFill>
        <p:spPr/>
      </p:pic>
      <p:sp>
        <p:nvSpPr>
          <p:cNvPr id="6" name="Rectangle 5"/>
          <p:cNvSpPr/>
          <p:nvPr/>
        </p:nvSpPr>
        <p:spPr>
          <a:xfrm>
            <a:off x="0" y="1659164"/>
            <a:ext cx="12192000" cy="2869293"/>
          </a:xfrm>
          <a:prstGeom prst="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7180" y="540191"/>
            <a:ext cx="4972150" cy="646331"/>
          </a:xfrm>
          <a:prstGeom prst="rect">
            <a:avLst/>
          </a:prstGeom>
          <a:noFill/>
        </p:spPr>
        <p:txBody>
          <a:bodyPr wrap="square" rtlCol="0">
            <a:spAutoFit/>
          </a:bodyPr>
          <a:lstStyle/>
          <a:p>
            <a:pPr algn="ctr"/>
            <a:r>
              <a:rPr lang="en-US" sz="3600" b="1" dirty="0">
                <a:solidFill>
                  <a:schemeClr val="accent1"/>
                </a:solidFill>
                <a:latin typeface="+mj-lt"/>
              </a:rPr>
              <a:t>Preliminary </a:t>
            </a:r>
            <a:r>
              <a:rPr lang="en-US" sz="3600" b="1" dirty="0">
                <a:latin typeface="+mj-lt"/>
              </a:rPr>
              <a:t>Work</a:t>
            </a:r>
          </a:p>
        </p:txBody>
      </p:sp>
      <p:sp>
        <p:nvSpPr>
          <p:cNvPr id="8" name="TextBox 7"/>
          <p:cNvSpPr txBox="1"/>
          <p:nvPr/>
        </p:nvSpPr>
        <p:spPr>
          <a:xfrm>
            <a:off x="1835496" y="5005637"/>
            <a:ext cx="8521008" cy="893065"/>
          </a:xfrm>
          <a:prstGeom prst="rect">
            <a:avLst/>
          </a:prstGeom>
          <a:noFill/>
        </p:spPr>
        <p:txBody>
          <a:bodyPr wrap="square" rtlCol="0">
            <a:spAutoFit/>
          </a:bodyPr>
          <a:lstStyle/>
          <a:p>
            <a:pPr algn="ctr">
              <a:lnSpc>
                <a:spcPct val="150000"/>
              </a:lnSpc>
            </a:pPr>
            <a:r>
              <a:rPr lang="en-US" sz="1200" dirty="0"/>
              <a:t>We have a robust pipeline of work completed to-date, including most of our infrastructure needs, a preliminary paper in Overleaf from our results in W266 against SQuAD 2.0, and up-to-date benchmark data on all GLUE NLP tasks for the BERT-base (110M parameter) transformer model</a:t>
            </a:r>
            <a:endParaRPr lang="en-US" sz="1200" dirty="0">
              <a:latin typeface="+mj-lt"/>
            </a:endParaRPr>
          </a:p>
        </p:txBody>
      </p:sp>
      <p:grpSp>
        <p:nvGrpSpPr>
          <p:cNvPr id="9" name="Group 8"/>
          <p:cNvGrpSpPr/>
          <p:nvPr/>
        </p:nvGrpSpPr>
        <p:grpSpPr>
          <a:xfrm>
            <a:off x="976151" y="2274659"/>
            <a:ext cx="2628900" cy="1637916"/>
            <a:chOff x="196227" y="2450142"/>
            <a:chExt cx="2628900" cy="1637916"/>
          </a:xfrm>
        </p:grpSpPr>
        <p:sp>
          <p:nvSpPr>
            <p:cNvPr id="10" name="Rectangle 9"/>
            <p:cNvSpPr/>
            <p:nvPr/>
          </p:nvSpPr>
          <p:spPr>
            <a:xfrm rot="2700000">
              <a:off x="1280998" y="2450143"/>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96227" y="3093810"/>
              <a:ext cx="2628900" cy="994248"/>
              <a:chOff x="573715" y="4278109"/>
              <a:chExt cx="1569410" cy="994248"/>
            </a:xfrm>
          </p:grpSpPr>
          <p:sp>
            <p:nvSpPr>
              <p:cNvPr id="13" name="TextBox 12"/>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SQuAD 2.0</a:t>
                </a:r>
                <a:endParaRPr lang="en-US" sz="1600" b="1" dirty="0">
                  <a:solidFill>
                    <a:schemeClr val="bg1"/>
                  </a:solidFill>
                  <a:latin typeface="+mj-lt"/>
                </a:endParaRPr>
              </a:p>
            </p:txBody>
          </p:sp>
          <p:sp>
            <p:nvSpPr>
              <p:cNvPr id="14" name="TextBox 13"/>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BERT-Large and BERTVision on Q&amp;A and binary classification</a:t>
                </a:r>
                <a:endParaRPr lang="en-US" sz="1100" b="1" dirty="0">
                  <a:solidFill>
                    <a:schemeClr val="bg1"/>
                  </a:solidFill>
                  <a:latin typeface="+mj-lt"/>
                </a:endParaRPr>
              </a:p>
            </p:txBody>
          </p:sp>
        </p:grpSp>
      </p:grpSp>
      <p:grpSp>
        <p:nvGrpSpPr>
          <p:cNvPr id="25" name="Group 24"/>
          <p:cNvGrpSpPr/>
          <p:nvPr/>
        </p:nvGrpSpPr>
        <p:grpSpPr>
          <a:xfrm>
            <a:off x="4781550" y="2274659"/>
            <a:ext cx="2628900" cy="1384000"/>
            <a:chOff x="4782740" y="2268989"/>
            <a:chExt cx="2628900" cy="1384000"/>
          </a:xfrm>
        </p:grpSpPr>
        <p:sp>
          <p:nvSpPr>
            <p:cNvPr id="19" name="Rectangle 18"/>
            <p:cNvSpPr/>
            <p:nvPr/>
          </p:nvSpPr>
          <p:spPr>
            <a:xfrm rot="2700000">
              <a:off x="5867511" y="226899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4782740" y="2912657"/>
              <a:ext cx="2628900" cy="740332"/>
              <a:chOff x="573715" y="4278109"/>
              <a:chExt cx="1569410" cy="740332"/>
            </a:xfrm>
          </p:grpSpPr>
          <p:sp>
            <p:nvSpPr>
              <p:cNvPr id="21" name="TextBox 20"/>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Cloud Infrastructure</a:t>
                </a:r>
                <a:endParaRPr lang="en-US" sz="1600" b="1" dirty="0">
                  <a:solidFill>
                    <a:schemeClr val="bg1"/>
                  </a:solidFill>
                  <a:latin typeface="+mj-lt"/>
                </a:endParaRPr>
              </a:p>
            </p:txBody>
          </p:sp>
          <p:sp>
            <p:nvSpPr>
              <p:cNvPr id="22" name="TextBox 21"/>
              <p:cNvSpPr txBox="1"/>
              <p:nvPr/>
            </p:nvSpPr>
            <p:spPr>
              <a:xfrm>
                <a:off x="573715" y="4699956"/>
                <a:ext cx="1569410" cy="318485"/>
              </a:xfrm>
              <a:prstGeom prst="rect">
                <a:avLst/>
              </a:prstGeom>
              <a:noFill/>
            </p:spPr>
            <p:txBody>
              <a:bodyPr wrap="square" rtlCol="0">
                <a:spAutoFit/>
              </a:bodyPr>
              <a:lstStyle/>
              <a:p>
                <a:pPr algn="ctr">
                  <a:lnSpc>
                    <a:spcPct val="150000"/>
                  </a:lnSpc>
                </a:pPr>
                <a:r>
                  <a:rPr lang="en-US" sz="1100" dirty="0">
                    <a:solidFill>
                      <a:schemeClr val="bg1"/>
                    </a:solidFill>
                  </a:rPr>
                  <a:t>GPUs and VMs and Azure, oh my!</a:t>
                </a:r>
                <a:endParaRPr lang="en-US" sz="1100" b="1" dirty="0">
                  <a:solidFill>
                    <a:schemeClr val="bg1"/>
                  </a:solidFill>
                  <a:latin typeface="+mj-lt"/>
                </a:endParaRPr>
              </a:p>
            </p:txBody>
          </p:sp>
        </p:grpSp>
      </p:grpSp>
      <p:grpSp>
        <p:nvGrpSpPr>
          <p:cNvPr id="26" name="Group 25"/>
          <p:cNvGrpSpPr/>
          <p:nvPr/>
        </p:nvGrpSpPr>
        <p:grpSpPr>
          <a:xfrm>
            <a:off x="8589329" y="2274659"/>
            <a:ext cx="2628900" cy="1637916"/>
            <a:chOff x="8589329" y="2274659"/>
            <a:chExt cx="2628900" cy="1637916"/>
          </a:xfrm>
        </p:grpSpPr>
        <p:sp>
          <p:nvSpPr>
            <p:cNvPr id="15" name="Rectangle 14"/>
            <p:cNvSpPr/>
            <p:nvPr/>
          </p:nvSpPr>
          <p:spPr>
            <a:xfrm rot="2700000">
              <a:off x="9674100" y="22746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589329" y="2918327"/>
              <a:ext cx="2628900" cy="994248"/>
              <a:chOff x="573715" y="4278109"/>
              <a:chExt cx="1569410" cy="994248"/>
            </a:xfrm>
          </p:grpSpPr>
          <p:sp>
            <p:nvSpPr>
              <p:cNvPr id="17" name="TextBox 16"/>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GLUE Benchmark</a:t>
                </a:r>
                <a:endParaRPr lang="en-US" sz="1600" b="1" dirty="0">
                  <a:solidFill>
                    <a:schemeClr val="bg1"/>
                  </a:solidFill>
                  <a:latin typeface="+mj-lt"/>
                </a:endParaRPr>
              </a:p>
            </p:txBody>
          </p:sp>
          <p:sp>
            <p:nvSpPr>
              <p:cNvPr id="18" name="TextBox 17"/>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BERT-base benchmarks against all GLUE NLP tasks</a:t>
                </a:r>
                <a:endParaRPr lang="en-US" sz="1100" b="1" dirty="0">
                  <a:solidFill>
                    <a:schemeClr val="bg1"/>
                  </a:solidFill>
                  <a:latin typeface="+mj-lt"/>
                </a:endParaRPr>
              </a:p>
            </p:txBody>
          </p:sp>
        </p:grpSp>
      </p:grpSp>
      <p:sp>
        <p:nvSpPr>
          <p:cNvPr id="28" name="Freeform 35">
            <a:extLst>
              <a:ext uri="{FF2B5EF4-FFF2-40B4-BE49-F238E27FC236}">
                <a16:creationId xmlns:a16="http://schemas.microsoft.com/office/drawing/2014/main" id="{95695958-3CA3-449E-AA96-21C8CF7948BD}"/>
              </a:ext>
            </a:extLst>
          </p:cNvPr>
          <p:cNvSpPr>
            <a:spLocks noEditPoints="1"/>
          </p:cNvSpPr>
          <p:nvPr/>
        </p:nvSpPr>
        <p:spPr bwMode="auto">
          <a:xfrm>
            <a:off x="2149853" y="2362768"/>
            <a:ext cx="281496" cy="283144"/>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6">
            <a:extLst>
              <a:ext uri="{FF2B5EF4-FFF2-40B4-BE49-F238E27FC236}">
                <a16:creationId xmlns:a16="http://schemas.microsoft.com/office/drawing/2014/main" id="{D418D50A-E27D-427A-BD92-97B2823D7CCB}"/>
              </a:ext>
            </a:extLst>
          </p:cNvPr>
          <p:cNvSpPr>
            <a:spLocks noEditPoints="1"/>
          </p:cNvSpPr>
          <p:nvPr/>
        </p:nvSpPr>
        <p:spPr bwMode="auto">
          <a:xfrm>
            <a:off x="5939256" y="2387252"/>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EABA8F49-71E8-4337-B338-0C78FFE4A730}"/>
              </a:ext>
            </a:extLst>
          </p:cNvPr>
          <p:cNvSpPr>
            <a:spLocks noEditPoints="1"/>
          </p:cNvSpPr>
          <p:nvPr/>
        </p:nvSpPr>
        <p:spPr bwMode="auto">
          <a:xfrm>
            <a:off x="9780661" y="2362768"/>
            <a:ext cx="252940" cy="243114"/>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319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BB5A8D-4B26-49FA-86EC-C0C7152098FE}"/>
              </a:ext>
            </a:extLst>
          </p:cNvPr>
          <p:cNvCxnSpPr>
            <a:cxnSpLocks/>
          </p:cNvCxnSpPr>
          <p:nvPr/>
        </p:nvCxnSpPr>
        <p:spPr>
          <a:xfrm>
            <a:off x="1552983" y="1744759"/>
            <a:ext cx="11280" cy="4127938"/>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7CC9DB4-CFE2-411C-92ED-6ABD2EF88E22}"/>
              </a:ext>
            </a:extLst>
          </p:cNvPr>
          <p:cNvCxnSpPr>
            <a:cxnSpLocks/>
          </p:cNvCxnSpPr>
          <p:nvPr/>
        </p:nvCxnSpPr>
        <p:spPr>
          <a:xfrm flipH="1">
            <a:off x="9449703" y="1751783"/>
            <a:ext cx="6879" cy="4497781"/>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D4A1BC-A1EA-4403-9563-5354E7C52618}"/>
              </a:ext>
            </a:extLst>
          </p:cNvPr>
          <p:cNvCxnSpPr>
            <a:cxnSpLocks/>
          </p:cNvCxnSpPr>
          <p:nvPr/>
        </p:nvCxnSpPr>
        <p:spPr>
          <a:xfrm>
            <a:off x="9449703" y="1751783"/>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81E21E-10E2-4714-846D-E2454DA00BBB}"/>
              </a:ext>
            </a:extLst>
          </p:cNvPr>
          <p:cNvCxnSpPr>
            <a:cxnSpLocks/>
          </p:cNvCxnSpPr>
          <p:nvPr/>
        </p:nvCxnSpPr>
        <p:spPr>
          <a:xfrm>
            <a:off x="9456578" y="6264511"/>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C23ECC-8FC0-4139-BA74-C47556F786EC}"/>
              </a:ext>
            </a:extLst>
          </p:cNvPr>
          <p:cNvCxnSpPr>
            <a:cxnSpLocks/>
          </p:cNvCxnSpPr>
          <p:nvPr/>
        </p:nvCxnSpPr>
        <p:spPr>
          <a:xfrm flipV="1">
            <a:off x="8523443" y="3948370"/>
            <a:ext cx="933135" cy="9007"/>
          </a:xfrm>
          <a:prstGeom prst="straightConnector1">
            <a:avLst/>
          </a:prstGeom>
          <a:ln>
            <a:solidFill>
              <a:schemeClr val="accent2">
                <a:lumMod val="75000"/>
                <a:lumOff val="25000"/>
              </a:schemeClr>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B136AC-081E-43F1-B7DB-A75C4FE12109}"/>
              </a:ext>
            </a:extLst>
          </p:cNvPr>
          <p:cNvSpPr txBox="1"/>
          <p:nvPr/>
        </p:nvSpPr>
        <p:spPr>
          <a:xfrm>
            <a:off x="3795954" y="4014861"/>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train)</a:t>
            </a:r>
          </a:p>
        </p:txBody>
      </p:sp>
      <p:sp>
        <p:nvSpPr>
          <p:cNvPr id="10" name="Rectangle: Rounded Corners 9">
            <a:extLst>
              <a:ext uri="{FF2B5EF4-FFF2-40B4-BE49-F238E27FC236}">
                <a16:creationId xmlns:a16="http://schemas.microsoft.com/office/drawing/2014/main" id="{FC945B23-3561-46BE-B3A3-7C4B47ABC570}"/>
              </a:ext>
            </a:extLst>
          </p:cNvPr>
          <p:cNvSpPr/>
          <p:nvPr/>
        </p:nvSpPr>
        <p:spPr bwMode="auto">
          <a:xfrm>
            <a:off x="1814880" y="3376281"/>
            <a:ext cx="313642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6DE3B7D2-1C76-468F-AA55-4FE26C443D97}"/>
              </a:ext>
            </a:extLst>
          </p:cNvPr>
          <p:cNvSpPr/>
          <p:nvPr/>
        </p:nvSpPr>
        <p:spPr bwMode="auto">
          <a:xfrm>
            <a:off x="5452138" y="3374499"/>
            <a:ext cx="3085394" cy="1147743"/>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40A988C-9BC3-4295-A1CF-CC7F9A355E5C}"/>
              </a:ext>
            </a:extLst>
          </p:cNvPr>
          <p:cNvSpPr/>
          <p:nvPr/>
        </p:nvSpPr>
        <p:spPr bwMode="auto">
          <a:xfrm>
            <a:off x="5447295" y="1744759"/>
            <a:ext cx="303941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3" name="Straight Arrow Connector 12">
            <a:extLst>
              <a:ext uri="{FF2B5EF4-FFF2-40B4-BE49-F238E27FC236}">
                <a16:creationId xmlns:a16="http://schemas.microsoft.com/office/drawing/2014/main" id="{BF8E2C48-4B5A-4D40-A7B0-A4B5C99914C4}"/>
              </a:ext>
            </a:extLst>
          </p:cNvPr>
          <p:cNvCxnSpPr>
            <a:cxnSpLocks/>
          </p:cNvCxnSpPr>
          <p:nvPr/>
        </p:nvCxnSpPr>
        <p:spPr>
          <a:xfrm>
            <a:off x="4951305" y="3906826"/>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38003C-05A9-4F62-81F1-F77FF54CB034}"/>
              </a:ext>
            </a:extLst>
          </p:cNvPr>
          <p:cNvCxnSpPr>
            <a:cxnSpLocks/>
          </p:cNvCxnSpPr>
          <p:nvPr/>
        </p:nvCxnSpPr>
        <p:spPr>
          <a:xfrm>
            <a:off x="6814153" y="2882967"/>
            <a:ext cx="0" cy="491532"/>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16C262-32D8-47A1-86CB-793BB03ACD62}"/>
              </a:ext>
            </a:extLst>
          </p:cNvPr>
          <p:cNvSpPr txBox="1"/>
          <p:nvPr/>
        </p:nvSpPr>
        <p:spPr>
          <a:xfrm>
            <a:off x="6964165" y="1350222"/>
            <a:ext cx="1642117"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DEVELOPMENT</a:t>
            </a:r>
          </a:p>
        </p:txBody>
      </p:sp>
      <p:sp>
        <p:nvSpPr>
          <p:cNvPr id="16" name="TextBox 15">
            <a:extLst>
              <a:ext uri="{FF2B5EF4-FFF2-40B4-BE49-F238E27FC236}">
                <a16:creationId xmlns:a16="http://schemas.microsoft.com/office/drawing/2014/main" id="{6A9D9221-9D34-4046-B6FD-9F1B5356C71F}"/>
              </a:ext>
            </a:extLst>
          </p:cNvPr>
          <p:cNvSpPr txBox="1"/>
          <p:nvPr/>
        </p:nvSpPr>
        <p:spPr>
          <a:xfrm>
            <a:off x="2662337" y="2997891"/>
            <a:ext cx="2291546" cy="489365"/>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STORAGE</a:t>
            </a:r>
          </a:p>
        </p:txBody>
      </p:sp>
      <p:sp>
        <p:nvSpPr>
          <p:cNvPr id="17" name="TextBox 16">
            <a:extLst>
              <a:ext uri="{FF2B5EF4-FFF2-40B4-BE49-F238E27FC236}">
                <a16:creationId xmlns:a16="http://schemas.microsoft.com/office/drawing/2014/main" id="{8DCE5355-9D4F-44E4-B8BC-ECC5A74FD45A}"/>
              </a:ext>
            </a:extLst>
          </p:cNvPr>
          <p:cNvSpPr txBox="1"/>
          <p:nvPr/>
        </p:nvSpPr>
        <p:spPr>
          <a:xfrm>
            <a:off x="6649977" y="2978753"/>
            <a:ext cx="1956305"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PROCESSING</a:t>
            </a:r>
          </a:p>
        </p:txBody>
      </p:sp>
      <p:cxnSp>
        <p:nvCxnSpPr>
          <p:cNvPr id="18" name="Straight Arrow Connector 17">
            <a:extLst>
              <a:ext uri="{FF2B5EF4-FFF2-40B4-BE49-F238E27FC236}">
                <a16:creationId xmlns:a16="http://schemas.microsoft.com/office/drawing/2014/main" id="{A87C87C7-DB9A-42F4-8712-E163EF9DB69A}"/>
              </a:ext>
            </a:extLst>
          </p:cNvPr>
          <p:cNvCxnSpPr>
            <a:cxnSpLocks/>
          </p:cNvCxnSpPr>
          <p:nvPr/>
        </p:nvCxnSpPr>
        <p:spPr>
          <a:xfrm flipV="1">
            <a:off x="1564750" y="3935583"/>
            <a:ext cx="233557" cy="1"/>
          </a:xfrm>
          <a:prstGeom prst="straightConnector1">
            <a:avLst/>
          </a:prstGeom>
          <a:ln>
            <a:solidFill>
              <a:schemeClr val="accent2">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Picture 26" descr="Image result for Azure Blob Storage icon">
            <a:extLst>
              <a:ext uri="{FF2B5EF4-FFF2-40B4-BE49-F238E27FC236}">
                <a16:creationId xmlns:a16="http://schemas.microsoft.com/office/drawing/2014/main" id="{74B5FFF3-E123-44F2-A193-7394064F4C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056272" y="3517460"/>
            <a:ext cx="539871" cy="53987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CD3A30D-619B-4D32-83E3-14A873C03389}"/>
              </a:ext>
            </a:extLst>
          </p:cNvPr>
          <p:cNvSpPr txBox="1"/>
          <p:nvPr/>
        </p:nvSpPr>
        <p:spPr>
          <a:xfrm>
            <a:off x="9630693" y="1337940"/>
            <a:ext cx="2399807"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TRAINING INFRASTRUCTURE</a:t>
            </a:r>
          </a:p>
        </p:txBody>
      </p:sp>
      <p:sp>
        <p:nvSpPr>
          <p:cNvPr id="21" name="TextBox 20">
            <a:extLst>
              <a:ext uri="{FF2B5EF4-FFF2-40B4-BE49-F238E27FC236}">
                <a16:creationId xmlns:a16="http://schemas.microsoft.com/office/drawing/2014/main" id="{ED70DDD3-37D1-4092-B0D7-94168F7877CF}"/>
              </a:ext>
            </a:extLst>
          </p:cNvPr>
          <p:cNvSpPr txBox="1"/>
          <p:nvPr/>
        </p:nvSpPr>
        <p:spPr>
          <a:xfrm>
            <a:off x="123725" y="1077234"/>
            <a:ext cx="1429258" cy="11480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SQuAD v2.0</a:t>
            </a:r>
            <a:b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b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a:t>
            </a:r>
          </a:p>
          <a:p>
            <a:pPr marL="0" marR="0" lvl="0" indent="0" algn="ctr" defTabSz="914400" rtl="0" eaLnBrk="1" fontAlgn="auto" latinLnBrk="0" hangingPunct="1">
              <a:lnSpc>
                <a:spcPct val="90000"/>
              </a:lnSpc>
              <a:spcBef>
                <a:spcPts val="0"/>
              </a:spcBef>
              <a:spcAft>
                <a:spcPts val="600"/>
              </a:spcAft>
              <a:buClrTx/>
              <a:buSzTx/>
              <a:buFontTx/>
              <a:buNone/>
              <a:tabLst/>
              <a:defRPr/>
            </a:pPr>
            <a:r>
              <a:rPr lang="en-US" sz="1400" dirty="0">
                <a:gradFill>
                  <a:gsLst>
                    <a:gs pos="2917">
                      <a:srgbClr val="505050"/>
                    </a:gs>
                    <a:gs pos="30000">
                      <a:srgbClr val="505050"/>
                    </a:gs>
                  </a:gsLst>
                  <a:lin ang="5400000" scaled="0"/>
                </a:gradFill>
              </a:rPr>
              <a:t>GLUE Benchmark</a:t>
            </a:r>
            <a:endPar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ndParaRPr>
          </a:p>
        </p:txBody>
      </p:sp>
      <p:pic>
        <p:nvPicPr>
          <p:cNvPr id="22" name="Picture 2" descr="SAS to CSV - PhillyPham">
            <a:extLst>
              <a:ext uri="{FF2B5EF4-FFF2-40B4-BE49-F238E27FC236}">
                <a16:creationId xmlns:a16="http://schemas.microsoft.com/office/drawing/2014/main" id="{F5F50131-85D1-47B1-837F-2F1115F841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896" y="3559002"/>
            <a:ext cx="510466" cy="51046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8F9C4E7-B5E8-4D1F-812B-4D39CF53E954}"/>
              </a:ext>
            </a:extLst>
          </p:cNvPr>
          <p:cNvSpPr txBox="1"/>
          <p:nvPr/>
        </p:nvSpPr>
        <p:spPr>
          <a:xfrm>
            <a:off x="1811513" y="4086404"/>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mn-lt"/>
                <a:hlinkClick r:id="rId4"/>
              </a:rPr>
              <a:t>BERT Vision Repo</a:t>
            </a:r>
            <a:endParaRPr kumimoji="0" lang="en-US" sz="900" b="0" i="0" u="none" strike="noStrike" kern="0" cap="none" spc="0" normalizeH="0" baseline="0" noProof="0" dirty="0">
              <a:ln>
                <a:noFill/>
              </a:ln>
              <a:solidFill>
                <a:srgbClr val="002060"/>
              </a:solidFill>
              <a:effectLst/>
              <a:uLnTx/>
              <a:uFillTx/>
              <a:latin typeface="+mn-lt"/>
            </a:endParaRPr>
          </a:p>
        </p:txBody>
      </p:sp>
      <p:cxnSp>
        <p:nvCxnSpPr>
          <p:cNvPr id="24" name="Straight Connector 23">
            <a:extLst>
              <a:ext uri="{FF2B5EF4-FFF2-40B4-BE49-F238E27FC236}">
                <a16:creationId xmlns:a16="http://schemas.microsoft.com/office/drawing/2014/main" id="{25E97A62-84F2-4D6B-9CF7-441A2F891190}"/>
              </a:ext>
            </a:extLst>
          </p:cNvPr>
          <p:cNvCxnSpPr>
            <a:cxnSpLocks/>
          </p:cNvCxnSpPr>
          <p:nvPr/>
        </p:nvCxnSpPr>
        <p:spPr>
          <a:xfrm>
            <a:off x="2872019" y="3374499"/>
            <a:ext cx="0" cy="1147743"/>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51F927-6DCC-4933-8FEA-85CDAF8D4FDE}"/>
              </a:ext>
            </a:extLst>
          </p:cNvPr>
          <p:cNvGrpSpPr/>
          <p:nvPr/>
        </p:nvGrpSpPr>
        <p:grpSpPr>
          <a:xfrm>
            <a:off x="5714330" y="1889280"/>
            <a:ext cx="860844" cy="1010973"/>
            <a:chOff x="2856156" y="2112883"/>
            <a:chExt cx="860844" cy="1010973"/>
          </a:xfrm>
        </p:grpSpPr>
        <p:sp>
          <p:nvSpPr>
            <p:cNvPr id="26" name="TextBox 25">
              <a:extLst>
                <a:ext uri="{FF2B5EF4-FFF2-40B4-BE49-F238E27FC236}">
                  <a16:creationId xmlns:a16="http://schemas.microsoft.com/office/drawing/2014/main" id="{2840723C-690F-4BDB-BFC6-052B748B9223}"/>
                </a:ext>
              </a:extLst>
            </p:cNvPr>
            <p:cNvSpPr txBox="1"/>
            <p:nvPr/>
          </p:nvSpPr>
          <p:spPr>
            <a:xfrm>
              <a:off x="2856156"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Notebook</a:t>
              </a:r>
            </a:p>
          </p:txBody>
        </p:sp>
        <p:pic>
          <p:nvPicPr>
            <p:cNvPr id="27" name="Picture 4">
              <a:extLst>
                <a:ext uri="{FF2B5EF4-FFF2-40B4-BE49-F238E27FC236}">
                  <a16:creationId xmlns:a16="http://schemas.microsoft.com/office/drawing/2014/main" id="{03495894-57F7-4E63-B249-54A58F94D4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0943" y="2112883"/>
              <a:ext cx="571271" cy="661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86A4B12-0626-4CCE-9C88-3FA82CDD30DA}"/>
              </a:ext>
            </a:extLst>
          </p:cNvPr>
          <p:cNvGrpSpPr/>
          <p:nvPr/>
        </p:nvGrpSpPr>
        <p:grpSpPr>
          <a:xfrm>
            <a:off x="7358465" y="1923070"/>
            <a:ext cx="860844" cy="983390"/>
            <a:chOff x="3704584" y="2140466"/>
            <a:chExt cx="860844" cy="983390"/>
          </a:xfrm>
        </p:grpSpPr>
        <p:pic>
          <p:nvPicPr>
            <p:cNvPr id="29" name="Picture 6" descr="I want the old blue infinity logo! · Issue #36877 · microsoft ...">
              <a:extLst>
                <a:ext uri="{FF2B5EF4-FFF2-40B4-BE49-F238E27FC236}">
                  <a16:creationId xmlns:a16="http://schemas.microsoft.com/office/drawing/2014/main" id="{C351E0C7-AC5E-47A4-8F7A-4060035404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3332" y="2140466"/>
              <a:ext cx="754804" cy="56610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5B2F0A8-3CF1-472D-B6CD-9B4F80EAE2E5}"/>
                </a:ext>
              </a:extLst>
            </p:cNvPr>
            <p:cNvSpPr txBox="1"/>
            <p:nvPr/>
          </p:nvSpPr>
          <p:spPr>
            <a:xfrm>
              <a:off x="3704584"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VS Code</a:t>
              </a:r>
            </a:p>
          </p:txBody>
        </p:sp>
      </p:grpSp>
      <p:pic>
        <p:nvPicPr>
          <p:cNvPr id="31" name="Picture 10">
            <a:extLst>
              <a:ext uri="{FF2B5EF4-FFF2-40B4-BE49-F238E27FC236}">
                <a16:creationId xmlns:a16="http://schemas.microsoft.com/office/drawing/2014/main" id="{A826C8E7-8CB3-4954-9D3B-121A3FC4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3444" y="5525144"/>
            <a:ext cx="712513" cy="29669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82A5188E-BB41-40AF-841F-09224D8FF94C}"/>
              </a:ext>
            </a:extLst>
          </p:cNvPr>
          <p:cNvSpPr/>
          <p:nvPr/>
        </p:nvSpPr>
        <p:spPr bwMode="auto">
          <a:xfrm>
            <a:off x="6612172" y="5097420"/>
            <a:ext cx="1911271"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 name="TextBox 32">
            <a:extLst>
              <a:ext uri="{FF2B5EF4-FFF2-40B4-BE49-F238E27FC236}">
                <a16:creationId xmlns:a16="http://schemas.microsoft.com/office/drawing/2014/main" id="{3B12DA73-DA1A-447E-99D0-C544FB91881F}"/>
              </a:ext>
            </a:extLst>
          </p:cNvPr>
          <p:cNvSpPr txBox="1"/>
          <p:nvPr/>
        </p:nvSpPr>
        <p:spPr>
          <a:xfrm>
            <a:off x="6688448" y="4707797"/>
            <a:ext cx="1917834"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DOCUMENTATION</a:t>
            </a:r>
          </a:p>
        </p:txBody>
      </p:sp>
      <p:sp>
        <p:nvSpPr>
          <p:cNvPr id="34" name="Rectangle: Rounded Corners 33">
            <a:extLst>
              <a:ext uri="{FF2B5EF4-FFF2-40B4-BE49-F238E27FC236}">
                <a16:creationId xmlns:a16="http://schemas.microsoft.com/office/drawing/2014/main" id="{D5C446EE-0F76-43BE-863E-2B4B41226AA0}"/>
              </a:ext>
            </a:extLst>
          </p:cNvPr>
          <p:cNvSpPr/>
          <p:nvPr/>
        </p:nvSpPr>
        <p:spPr bwMode="auto">
          <a:xfrm>
            <a:off x="1811513" y="5109519"/>
            <a:ext cx="4328169"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TextBox 34">
            <a:extLst>
              <a:ext uri="{FF2B5EF4-FFF2-40B4-BE49-F238E27FC236}">
                <a16:creationId xmlns:a16="http://schemas.microsoft.com/office/drawing/2014/main" id="{20921899-BCFE-401C-8793-AD74A4ADF84F}"/>
              </a:ext>
            </a:extLst>
          </p:cNvPr>
          <p:cNvSpPr txBox="1"/>
          <p:nvPr/>
        </p:nvSpPr>
        <p:spPr>
          <a:xfrm>
            <a:off x="4065840" y="4719896"/>
            <a:ext cx="2156681"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VISUALIZATION</a:t>
            </a:r>
          </a:p>
        </p:txBody>
      </p:sp>
      <p:pic>
        <p:nvPicPr>
          <p:cNvPr id="36" name="Picture 28" descr="Altair Announces Most Significant Software Update - Industry Today">
            <a:extLst>
              <a:ext uri="{FF2B5EF4-FFF2-40B4-BE49-F238E27FC236}">
                <a16:creationId xmlns:a16="http://schemas.microsoft.com/office/drawing/2014/main" id="{B9BB84CF-8B83-489D-9747-55F04A11540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0130" y="5403033"/>
            <a:ext cx="1558256" cy="5492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Matplotlib logo — Matplotlib 3.1.0 documentation">
            <a:extLst>
              <a:ext uri="{FF2B5EF4-FFF2-40B4-BE49-F238E27FC236}">
                <a16:creationId xmlns:a16="http://schemas.microsoft.com/office/drawing/2014/main" id="{A996BBE6-5B48-4531-9A6E-2431CF89938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76460" y="5531209"/>
            <a:ext cx="1707440" cy="34148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F1005D6D-E188-49A0-A552-5FF6B39FFC16}"/>
              </a:ext>
            </a:extLst>
          </p:cNvPr>
          <p:cNvCxnSpPr>
            <a:cxnSpLocks/>
          </p:cNvCxnSpPr>
          <p:nvPr/>
        </p:nvCxnSpPr>
        <p:spPr>
          <a:xfrm>
            <a:off x="6129484" y="5680427"/>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53B8E4C-34F6-4C5D-AE01-88F882F4E29C}"/>
              </a:ext>
            </a:extLst>
          </p:cNvPr>
          <p:cNvSpPr txBox="1"/>
          <p:nvPr/>
        </p:nvSpPr>
        <p:spPr>
          <a:xfrm>
            <a:off x="2818052" y="4015792"/>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dev)</a:t>
            </a:r>
          </a:p>
        </p:txBody>
      </p:sp>
      <p:pic>
        <p:nvPicPr>
          <p:cNvPr id="40" name="Picture 26" descr="Image result for Azure Blob Storage icon">
            <a:extLst>
              <a:ext uri="{FF2B5EF4-FFF2-40B4-BE49-F238E27FC236}">
                <a16:creationId xmlns:a16="http://schemas.microsoft.com/office/drawing/2014/main" id="{059FFC15-0CDC-4569-AF3B-767DA5FEEA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78370" y="3518391"/>
            <a:ext cx="539871" cy="53987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AC8CA40E-0ADA-4412-9D3C-8228D0AEE08D}"/>
              </a:ext>
            </a:extLst>
          </p:cNvPr>
          <p:cNvGrpSpPr/>
          <p:nvPr/>
        </p:nvGrpSpPr>
        <p:grpSpPr>
          <a:xfrm>
            <a:off x="10312344" y="2186203"/>
            <a:ext cx="964769" cy="919051"/>
            <a:chOff x="1201119" y="360392"/>
            <a:chExt cx="964769" cy="919051"/>
          </a:xfrm>
        </p:grpSpPr>
        <p:sp>
          <p:nvSpPr>
            <p:cNvPr id="42" name="Rectangle 41">
              <a:extLst>
                <a:ext uri="{FF2B5EF4-FFF2-40B4-BE49-F238E27FC236}">
                  <a16:creationId xmlns:a16="http://schemas.microsoft.com/office/drawing/2014/main" id="{0ABFB6D6-ED49-4DE8-ABCE-8F2F80043C1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3" name="Graphic 42">
              <a:extLst>
                <a:ext uri="{FF2B5EF4-FFF2-40B4-BE49-F238E27FC236}">
                  <a16:creationId xmlns:a16="http://schemas.microsoft.com/office/drawing/2014/main" id="{1FBAEE0C-53FA-43BA-9ECE-56B4456194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45" name="Picture 6" descr="Xi Computer Corp. | NVIDIA GPU COMPUTING SOLUTIONS FOR SERVERS ...">
            <a:extLst>
              <a:ext uri="{FF2B5EF4-FFF2-40B4-BE49-F238E27FC236}">
                <a16:creationId xmlns:a16="http://schemas.microsoft.com/office/drawing/2014/main" id="{B0E14752-F251-4450-AE87-9BBB7C050E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7112" y="3291330"/>
            <a:ext cx="740212" cy="7402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Xi Computer Corp. | NVIDIA GPU COMPUTING SOLUTIONS FOR SERVERS ...">
            <a:extLst>
              <a:ext uri="{FF2B5EF4-FFF2-40B4-BE49-F238E27FC236}">
                <a16:creationId xmlns:a16="http://schemas.microsoft.com/office/drawing/2014/main" id="{42837BA6-9379-43AF-90B3-A130F3E038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89270" y="4535943"/>
            <a:ext cx="738981" cy="73898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4BAC383E-E598-48EA-AA79-68AA6E9655D0}"/>
              </a:ext>
            </a:extLst>
          </p:cNvPr>
          <p:cNvGrpSpPr/>
          <p:nvPr/>
        </p:nvGrpSpPr>
        <p:grpSpPr>
          <a:xfrm>
            <a:off x="10312343" y="3254890"/>
            <a:ext cx="964769" cy="919051"/>
            <a:chOff x="1201119" y="360392"/>
            <a:chExt cx="964769" cy="919051"/>
          </a:xfrm>
        </p:grpSpPr>
        <p:sp>
          <p:nvSpPr>
            <p:cNvPr id="48" name="Rectangle 47">
              <a:extLst>
                <a:ext uri="{FF2B5EF4-FFF2-40B4-BE49-F238E27FC236}">
                  <a16:creationId xmlns:a16="http://schemas.microsoft.com/office/drawing/2014/main" id="{7C337E63-7550-4ADE-83A8-6FF929CCF47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9" name="Graphic 48">
              <a:extLst>
                <a:ext uri="{FF2B5EF4-FFF2-40B4-BE49-F238E27FC236}">
                  <a16:creationId xmlns:a16="http://schemas.microsoft.com/office/drawing/2014/main" id="{3CF591EB-453E-4F53-9270-8CD4D5585F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cxnSp>
        <p:nvCxnSpPr>
          <p:cNvPr id="50" name="Connector: Elbow 49">
            <a:extLst>
              <a:ext uri="{FF2B5EF4-FFF2-40B4-BE49-F238E27FC236}">
                <a16:creationId xmlns:a16="http://schemas.microsoft.com/office/drawing/2014/main" id="{76AC9B17-5E53-4A8B-A668-F35D565A414A}"/>
              </a:ext>
            </a:extLst>
          </p:cNvPr>
          <p:cNvCxnSpPr>
            <a:stCxn id="43" idx="3"/>
            <a:endCxn id="45" idx="0"/>
          </p:cNvCxnSpPr>
          <p:nvPr/>
        </p:nvCxnSpPr>
        <p:spPr>
          <a:xfrm>
            <a:off x="11043634" y="2449577"/>
            <a:ext cx="603584" cy="841753"/>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Connector: Elbow 50">
            <a:extLst>
              <a:ext uri="{FF2B5EF4-FFF2-40B4-BE49-F238E27FC236}">
                <a16:creationId xmlns:a16="http://schemas.microsoft.com/office/drawing/2014/main" id="{5C177714-E561-45DE-B631-59EA93690167}"/>
              </a:ext>
            </a:extLst>
          </p:cNvPr>
          <p:cNvCxnSpPr>
            <a:cxnSpLocks/>
            <a:stCxn id="49" idx="1"/>
            <a:endCxn id="46" idx="0"/>
          </p:cNvCxnSpPr>
          <p:nvPr/>
        </p:nvCxnSpPr>
        <p:spPr>
          <a:xfrm rot="10800000" flipV="1">
            <a:off x="9958762" y="3518263"/>
            <a:ext cx="558125" cy="101767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3" name="Group 52">
            <a:extLst>
              <a:ext uri="{FF2B5EF4-FFF2-40B4-BE49-F238E27FC236}">
                <a16:creationId xmlns:a16="http://schemas.microsoft.com/office/drawing/2014/main" id="{2ECE8F4C-9560-48F8-989B-17BFB1DE2FBB}"/>
              </a:ext>
            </a:extLst>
          </p:cNvPr>
          <p:cNvGrpSpPr/>
          <p:nvPr/>
        </p:nvGrpSpPr>
        <p:grpSpPr>
          <a:xfrm>
            <a:off x="231041" y="2592912"/>
            <a:ext cx="1041231" cy="2282149"/>
            <a:chOff x="231041" y="2592912"/>
            <a:chExt cx="1041231" cy="2282149"/>
          </a:xfrm>
        </p:grpSpPr>
        <p:sp>
          <p:nvSpPr>
            <p:cNvPr id="54" name="TextBox 53">
              <a:extLst>
                <a:ext uri="{FF2B5EF4-FFF2-40B4-BE49-F238E27FC236}">
                  <a16:creationId xmlns:a16="http://schemas.microsoft.com/office/drawing/2014/main" id="{FE530684-6A67-4D26-BD03-D7048CEEB121}"/>
                </a:ext>
              </a:extLst>
            </p:cNvPr>
            <p:cNvSpPr txBox="1"/>
            <p:nvPr/>
          </p:nvSpPr>
          <p:spPr>
            <a:xfrm>
              <a:off x="231041" y="4505729"/>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rPr>
                <a:t>RAW</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(JSON/TSV)</a:t>
              </a:r>
              <a:endParaRPr kumimoji="0" lang="en-US" sz="900" b="0" i="0" u="none" strike="noStrike" kern="0" cap="none" spc="0" normalizeH="0" baseline="0" noProof="0" dirty="0">
                <a:ln>
                  <a:noFill/>
                </a:ln>
                <a:solidFill>
                  <a:srgbClr val="505050"/>
                </a:solidFill>
                <a:effectLst/>
                <a:uLnTx/>
                <a:uFillTx/>
                <a:latin typeface="+mn-lt"/>
              </a:endParaRPr>
            </a:p>
          </p:txBody>
        </p:sp>
        <p:grpSp>
          <p:nvGrpSpPr>
            <p:cNvPr id="55" name="Group 54">
              <a:extLst>
                <a:ext uri="{FF2B5EF4-FFF2-40B4-BE49-F238E27FC236}">
                  <a16:creationId xmlns:a16="http://schemas.microsoft.com/office/drawing/2014/main" id="{C98E9209-CCA8-4FB5-8E35-98F1096CF2E3}"/>
                </a:ext>
              </a:extLst>
            </p:cNvPr>
            <p:cNvGrpSpPr/>
            <p:nvPr/>
          </p:nvGrpSpPr>
          <p:grpSpPr>
            <a:xfrm>
              <a:off x="295675" y="2592912"/>
              <a:ext cx="933652" cy="1815082"/>
              <a:chOff x="498436" y="2592912"/>
              <a:chExt cx="933652" cy="1815082"/>
            </a:xfrm>
          </p:grpSpPr>
          <p:grpSp>
            <p:nvGrpSpPr>
              <p:cNvPr id="56" name="Group 55">
                <a:extLst>
                  <a:ext uri="{FF2B5EF4-FFF2-40B4-BE49-F238E27FC236}">
                    <a16:creationId xmlns:a16="http://schemas.microsoft.com/office/drawing/2014/main" id="{0EF40606-AF60-4CBF-91A6-07959DFDA3BA}"/>
                  </a:ext>
                </a:extLst>
              </p:cNvPr>
              <p:cNvGrpSpPr/>
              <p:nvPr/>
            </p:nvGrpSpPr>
            <p:grpSpPr>
              <a:xfrm>
                <a:off x="498436" y="2592913"/>
                <a:ext cx="506440" cy="1815081"/>
                <a:chOff x="498436" y="2592913"/>
                <a:chExt cx="506440" cy="1815081"/>
              </a:xfrm>
            </p:grpSpPr>
            <p:pic>
              <p:nvPicPr>
                <p:cNvPr id="61" name="Picture 60">
                  <a:extLst>
                    <a:ext uri="{FF2B5EF4-FFF2-40B4-BE49-F238E27FC236}">
                      <a16:creationId xmlns:a16="http://schemas.microsoft.com/office/drawing/2014/main" id="{C209E71C-68B7-4520-8D6F-498E0F9C5FCA}"/>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62" name="Picture 61">
                  <a:extLst>
                    <a:ext uri="{FF2B5EF4-FFF2-40B4-BE49-F238E27FC236}">
                      <a16:creationId xmlns:a16="http://schemas.microsoft.com/office/drawing/2014/main" id="{37264F9A-8521-4B36-A289-E88D8425C7EA}"/>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3" name="Picture 62">
                  <a:extLst>
                    <a:ext uri="{FF2B5EF4-FFF2-40B4-BE49-F238E27FC236}">
                      <a16:creationId xmlns:a16="http://schemas.microsoft.com/office/drawing/2014/main" id="{A59B8194-DCD6-484A-84FE-29C65543F71C}"/>
                    </a:ext>
                  </a:extLst>
                </p:cNvPr>
                <p:cNvPicPr>
                  <a:picLocks noChangeAspect="1"/>
                </p:cNvPicPr>
                <p:nvPr/>
              </p:nvPicPr>
              <p:blipFill>
                <a:blip r:embed="rId13"/>
                <a:stretch>
                  <a:fillRect/>
                </a:stretch>
              </p:blipFill>
              <p:spPr>
                <a:xfrm>
                  <a:off x="498436" y="3868123"/>
                  <a:ext cx="506440" cy="539871"/>
                </a:xfrm>
                <a:prstGeom prst="rect">
                  <a:avLst/>
                </a:prstGeom>
              </p:spPr>
            </p:pic>
          </p:grpSp>
          <p:grpSp>
            <p:nvGrpSpPr>
              <p:cNvPr id="57" name="Group 56">
                <a:extLst>
                  <a:ext uri="{FF2B5EF4-FFF2-40B4-BE49-F238E27FC236}">
                    <a16:creationId xmlns:a16="http://schemas.microsoft.com/office/drawing/2014/main" id="{1656EE6E-B800-4718-9450-87606762F864}"/>
                  </a:ext>
                </a:extLst>
              </p:cNvPr>
              <p:cNvGrpSpPr/>
              <p:nvPr/>
            </p:nvGrpSpPr>
            <p:grpSpPr>
              <a:xfrm>
                <a:off x="925648" y="2592912"/>
                <a:ext cx="506440" cy="1815081"/>
                <a:chOff x="498436" y="2592913"/>
                <a:chExt cx="506440" cy="1815081"/>
              </a:xfrm>
            </p:grpSpPr>
            <p:pic>
              <p:nvPicPr>
                <p:cNvPr id="58" name="Picture 57">
                  <a:extLst>
                    <a:ext uri="{FF2B5EF4-FFF2-40B4-BE49-F238E27FC236}">
                      <a16:creationId xmlns:a16="http://schemas.microsoft.com/office/drawing/2014/main" id="{54DB3862-2B61-4177-B0E2-89AD4382D887}"/>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59" name="Picture 58">
                  <a:extLst>
                    <a:ext uri="{FF2B5EF4-FFF2-40B4-BE49-F238E27FC236}">
                      <a16:creationId xmlns:a16="http://schemas.microsoft.com/office/drawing/2014/main" id="{CE25100F-87DB-439A-AFF8-87AA44C58389}"/>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0" name="Picture 59">
                  <a:extLst>
                    <a:ext uri="{FF2B5EF4-FFF2-40B4-BE49-F238E27FC236}">
                      <a16:creationId xmlns:a16="http://schemas.microsoft.com/office/drawing/2014/main" id="{21E2A0CF-B21A-4FFE-A671-A8D748EBCED0}"/>
                    </a:ext>
                  </a:extLst>
                </p:cNvPr>
                <p:cNvPicPr>
                  <a:picLocks noChangeAspect="1"/>
                </p:cNvPicPr>
                <p:nvPr/>
              </p:nvPicPr>
              <p:blipFill>
                <a:blip r:embed="rId13"/>
                <a:stretch>
                  <a:fillRect/>
                </a:stretch>
              </p:blipFill>
              <p:spPr>
                <a:xfrm>
                  <a:off x="498436" y="3868123"/>
                  <a:ext cx="506440" cy="539871"/>
                </a:xfrm>
                <a:prstGeom prst="rect">
                  <a:avLst/>
                </a:prstGeom>
              </p:spPr>
            </p:pic>
          </p:grpSp>
        </p:grpSp>
      </p:grpSp>
      <p:grpSp>
        <p:nvGrpSpPr>
          <p:cNvPr id="64" name="Group 63">
            <a:extLst>
              <a:ext uri="{FF2B5EF4-FFF2-40B4-BE49-F238E27FC236}">
                <a16:creationId xmlns:a16="http://schemas.microsoft.com/office/drawing/2014/main" id="{90E461A6-9322-4038-ACA9-0FCC166E7639}"/>
              </a:ext>
            </a:extLst>
          </p:cNvPr>
          <p:cNvGrpSpPr/>
          <p:nvPr/>
        </p:nvGrpSpPr>
        <p:grpSpPr>
          <a:xfrm>
            <a:off x="6530951" y="1900022"/>
            <a:ext cx="860844" cy="996840"/>
            <a:chOff x="4202184" y="1876864"/>
            <a:chExt cx="860844" cy="996840"/>
          </a:xfrm>
        </p:grpSpPr>
        <p:pic>
          <p:nvPicPr>
            <p:cNvPr id="65" name="Picture 64">
              <a:extLst>
                <a:ext uri="{FF2B5EF4-FFF2-40B4-BE49-F238E27FC236}">
                  <a16:creationId xmlns:a16="http://schemas.microsoft.com/office/drawing/2014/main" id="{33606DB0-08E0-436B-8680-C97435B5EDF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18861" y="1876864"/>
              <a:ext cx="639025" cy="639025"/>
            </a:xfrm>
            <a:prstGeom prst="rect">
              <a:avLst/>
            </a:prstGeom>
          </p:spPr>
        </p:pic>
        <p:sp>
          <p:nvSpPr>
            <p:cNvPr id="66" name="TextBox 65">
              <a:extLst>
                <a:ext uri="{FF2B5EF4-FFF2-40B4-BE49-F238E27FC236}">
                  <a16:creationId xmlns:a16="http://schemas.microsoft.com/office/drawing/2014/main" id="{F48878E9-064E-4BDC-B089-791C0FF06AE6}"/>
                </a:ext>
              </a:extLst>
            </p:cNvPr>
            <p:cNvSpPr txBox="1"/>
            <p:nvPr/>
          </p:nvSpPr>
          <p:spPr>
            <a:xfrm>
              <a:off x="4202184" y="2459561"/>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Atom</a:t>
              </a:r>
            </a:p>
          </p:txBody>
        </p:sp>
      </p:grpSp>
      <p:grpSp>
        <p:nvGrpSpPr>
          <p:cNvPr id="67" name="Group 66">
            <a:extLst>
              <a:ext uri="{FF2B5EF4-FFF2-40B4-BE49-F238E27FC236}">
                <a16:creationId xmlns:a16="http://schemas.microsoft.com/office/drawing/2014/main" id="{BA3F0487-4742-4981-8BB5-F7A3006DC3A1}"/>
              </a:ext>
            </a:extLst>
          </p:cNvPr>
          <p:cNvGrpSpPr/>
          <p:nvPr/>
        </p:nvGrpSpPr>
        <p:grpSpPr>
          <a:xfrm>
            <a:off x="6482771" y="3508994"/>
            <a:ext cx="1862165" cy="1098537"/>
            <a:chOff x="6482771" y="3508994"/>
            <a:chExt cx="1862165" cy="1098537"/>
          </a:xfrm>
        </p:grpSpPr>
        <p:pic>
          <p:nvPicPr>
            <p:cNvPr id="68" name="Picture 14" descr="Hugging Face: State-of-the-Art Natural Language Processing in ten ...">
              <a:extLst>
                <a:ext uri="{FF2B5EF4-FFF2-40B4-BE49-F238E27FC236}">
                  <a16:creationId xmlns:a16="http://schemas.microsoft.com/office/drawing/2014/main" id="{14A66675-9B88-4BDB-BB09-CE13C48005A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54071" y="3508994"/>
              <a:ext cx="1290865" cy="713001"/>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8D41FFFC-DB13-4823-B09A-566376C86315}"/>
                </a:ext>
              </a:extLst>
            </p:cNvPr>
            <p:cNvSpPr txBox="1"/>
            <p:nvPr/>
          </p:nvSpPr>
          <p:spPr>
            <a:xfrm>
              <a:off x="6482771" y="4068738"/>
              <a:ext cx="1750252"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Torch v1.7.1 &amp; Transformers &amp; TensorFlow 2.4</a:t>
              </a:r>
            </a:p>
          </p:txBody>
        </p:sp>
      </p:grpSp>
      <p:pic>
        <p:nvPicPr>
          <p:cNvPr id="71" name="Picture 2" descr="PyTorch">
            <a:extLst>
              <a:ext uri="{FF2B5EF4-FFF2-40B4-BE49-F238E27FC236}">
                <a16:creationId xmlns:a16="http://schemas.microsoft.com/office/drawing/2014/main" id="{EF087708-B2EE-4FF3-A5D1-20036E81F3F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35191" y="3559002"/>
            <a:ext cx="659536" cy="65953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C4D2FCCB-EAF1-4E49-AB1D-A3234B7DCF93}"/>
              </a:ext>
            </a:extLst>
          </p:cNvPr>
          <p:cNvPicPr>
            <a:picLocks noChangeAspect="1"/>
          </p:cNvPicPr>
          <p:nvPr/>
        </p:nvPicPr>
        <p:blipFill>
          <a:blip r:embed="rId17"/>
          <a:stretch>
            <a:fillRect/>
          </a:stretch>
        </p:blipFill>
        <p:spPr>
          <a:xfrm>
            <a:off x="6934380" y="3775067"/>
            <a:ext cx="238853" cy="285686"/>
          </a:xfrm>
          <a:prstGeom prst="rect">
            <a:avLst/>
          </a:prstGeom>
        </p:spPr>
      </p:pic>
      <p:pic>
        <p:nvPicPr>
          <p:cNvPr id="73" name="Picture 10" descr="Python Logo transparent PNG - StickPNG">
            <a:extLst>
              <a:ext uri="{FF2B5EF4-FFF2-40B4-BE49-F238E27FC236}">
                <a16:creationId xmlns:a16="http://schemas.microsoft.com/office/drawing/2014/main" id="{0957D8D3-2672-460E-A2F1-5411D717E6B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99891" y="3677826"/>
            <a:ext cx="480210" cy="47834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2" descr="Plotly - Crunchbase Company Profile &amp; Funding">
            <a:extLst>
              <a:ext uri="{FF2B5EF4-FFF2-40B4-BE49-F238E27FC236}">
                <a16:creationId xmlns:a16="http://schemas.microsoft.com/office/drawing/2014/main" id="{2367BEDD-6507-4424-BE0A-CBE99AA74DB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931150" y="5500094"/>
            <a:ext cx="370778" cy="37077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4" descr="Azure Boards - Reviews, Pros &amp; Cons | Companies using Azure Boards">
            <a:extLst>
              <a:ext uri="{FF2B5EF4-FFF2-40B4-BE49-F238E27FC236}">
                <a16:creationId xmlns:a16="http://schemas.microsoft.com/office/drawing/2014/main" id="{BFB15663-CA13-4386-B0B0-CC5D6A8A383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701960" y="5457150"/>
            <a:ext cx="557359" cy="557359"/>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7418DFD9-6610-4E71-8939-6A3C1C884F8E}"/>
              </a:ext>
            </a:extLst>
          </p:cNvPr>
          <p:cNvSpPr txBox="1"/>
          <p:nvPr/>
        </p:nvSpPr>
        <p:spPr>
          <a:xfrm>
            <a:off x="7501944" y="5869966"/>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Azure Boards</a:t>
            </a:r>
          </a:p>
        </p:txBody>
      </p:sp>
      <p:sp>
        <p:nvSpPr>
          <p:cNvPr id="77" name="TextBox 76">
            <a:extLst>
              <a:ext uri="{FF2B5EF4-FFF2-40B4-BE49-F238E27FC236}">
                <a16:creationId xmlns:a16="http://schemas.microsoft.com/office/drawing/2014/main" id="{470CE6CF-B0B3-4DF3-A215-64857C16F404}"/>
              </a:ext>
            </a:extLst>
          </p:cNvPr>
          <p:cNvSpPr txBox="1"/>
          <p:nvPr/>
        </p:nvSpPr>
        <p:spPr>
          <a:xfrm>
            <a:off x="3679983" y="5789860"/>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Plotly</a:t>
            </a:r>
          </a:p>
        </p:txBody>
      </p:sp>
      <p:sp>
        <p:nvSpPr>
          <p:cNvPr id="78" name="TextBox 77">
            <a:extLst>
              <a:ext uri="{FF2B5EF4-FFF2-40B4-BE49-F238E27FC236}">
                <a16:creationId xmlns:a16="http://schemas.microsoft.com/office/drawing/2014/main" id="{1CCA11D4-04F1-427B-AEAC-48FE838F9C96}"/>
              </a:ext>
            </a:extLst>
          </p:cNvPr>
          <p:cNvSpPr txBox="1"/>
          <p:nvPr/>
        </p:nvSpPr>
        <p:spPr>
          <a:xfrm>
            <a:off x="5510014" y="4061154"/>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Python</a:t>
            </a:r>
          </a:p>
        </p:txBody>
      </p:sp>
      <p:grpSp>
        <p:nvGrpSpPr>
          <p:cNvPr id="86" name="Group 85">
            <a:extLst>
              <a:ext uri="{FF2B5EF4-FFF2-40B4-BE49-F238E27FC236}">
                <a16:creationId xmlns:a16="http://schemas.microsoft.com/office/drawing/2014/main" id="{C9497BF7-1C9D-450F-9A24-29F26CED3F75}"/>
              </a:ext>
            </a:extLst>
          </p:cNvPr>
          <p:cNvGrpSpPr/>
          <p:nvPr/>
        </p:nvGrpSpPr>
        <p:grpSpPr>
          <a:xfrm>
            <a:off x="10312343" y="4479805"/>
            <a:ext cx="964769" cy="1196050"/>
            <a:chOff x="1201119" y="360392"/>
            <a:chExt cx="964769" cy="1196050"/>
          </a:xfrm>
        </p:grpSpPr>
        <p:sp>
          <p:nvSpPr>
            <p:cNvPr id="87" name="Rectangle 86">
              <a:extLst>
                <a:ext uri="{FF2B5EF4-FFF2-40B4-BE49-F238E27FC236}">
                  <a16:creationId xmlns:a16="http://schemas.microsoft.com/office/drawing/2014/main" id="{6727A498-750E-4B48-860B-E204F7FF98E6}"/>
                </a:ext>
              </a:extLst>
            </p:cNvPr>
            <p:cNvSpPr/>
            <p:nvPr/>
          </p:nvSpPr>
          <p:spPr>
            <a:xfrm>
              <a:off x="1201119" y="910111"/>
              <a:ext cx="964769" cy="646331"/>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Home-based Deep Learning Machine (bare-metal)</a:t>
              </a:r>
            </a:p>
          </p:txBody>
        </p:sp>
        <p:pic>
          <p:nvPicPr>
            <p:cNvPr id="88" name="Graphic 87">
              <a:extLst>
                <a:ext uri="{FF2B5EF4-FFF2-40B4-BE49-F238E27FC236}">
                  <a16:creationId xmlns:a16="http://schemas.microsoft.com/office/drawing/2014/main" id="{FEEEEC5B-757D-4097-A250-667B902FE4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89" name="Picture 6" descr="Xi Computer Corp. | NVIDIA GPU COMPUTING SOLUTIONS FOR SERVERS ...">
            <a:extLst>
              <a:ext uri="{FF2B5EF4-FFF2-40B4-BE49-F238E27FC236}">
                <a16:creationId xmlns:a16="http://schemas.microsoft.com/office/drawing/2014/main" id="{8777901A-6960-42F0-A93E-08509D9240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9601" y="5441630"/>
            <a:ext cx="740212" cy="740212"/>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Connector: Elbow 89">
            <a:extLst>
              <a:ext uri="{FF2B5EF4-FFF2-40B4-BE49-F238E27FC236}">
                <a16:creationId xmlns:a16="http://schemas.microsoft.com/office/drawing/2014/main" id="{4D8C199F-119C-4A12-8726-4542980926D7}"/>
              </a:ext>
            </a:extLst>
          </p:cNvPr>
          <p:cNvCxnSpPr>
            <a:stCxn id="88" idx="3"/>
            <a:endCxn id="89" idx="0"/>
          </p:cNvCxnSpPr>
          <p:nvPr/>
        </p:nvCxnSpPr>
        <p:spPr>
          <a:xfrm>
            <a:off x="11043633" y="4743179"/>
            <a:ext cx="536074" cy="698451"/>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TextBox 93">
            <a:extLst>
              <a:ext uri="{FF2B5EF4-FFF2-40B4-BE49-F238E27FC236}">
                <a16:creationId xmlns:a16="http://schemas.microsoft.com/office/drawing/2014/main" id="{F9883E73-1470-423F-A204-1872E115422D}"/>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Development Pipeline</a:t>
            </a:r>
            <a:endParaRPr lang="en-US" sz="3600" b="1" dirty="0">
              <a:latin typeface="+mj-lt"/>
            </a:endParaRPr>
          </a:p>
        </p:txBody>
      </p:sp>
    </p:spTree>
    <p:extLst>
      <p:ext uri="{BB962C8B-B14F-4D97-AF65-F5344CB8AC3E}">
        <p14:creationId xmlns:p14="http://schemas.microsoft.com/office/powerpoint/2010/main" val="371991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3177F78-0B01-4F85-A9F3-EC93135DF94D}"/>
              </a:ext>
            </a:extLst>
          </p:cNvPr>
          <p:cNvGrpSpPr/>
          <p:nvPr/>
        </p:nvGrpSpPr>
        <p:grpSpPr>
          <a:xfrm>
            <a:off x="1085850" y="1150185"/>
            <a:ext cx="10304680" cy="5203960"/>
            <a:chOff x="581551" y="725410"/>
            <a:chExt cx="10906950" cy="5858314"/>
          </a:xfrm>
        </p:grpSpPr>
        <p:pic>
          <p:nvPicPr>
            <p:cNvPr id="3" name="Picture 2" descr="Chart, line chart&#10;&#10;Description automatically generated">
              <a:extLst>
                <a:ext uri="{FF2B5EF4-FFF2-40B4-BE49-F238E27FC236}">
                  <a16:creationId xmlns:a16="http://schemas.microsoft.com/office/drawing/2014/main" id="{BADE6B94-1825-4CF0-B54B-0B4FA464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51" y="725410"/>
              <a:ext cx="5300181" cy="2926080"/>
            </a:xfrm>
            <a:prstGeom prst="rect">
              <a:avLst/>
            </a:prstGeom>
          </p:spPr>
        </p:pic>
        <p:pic>
          <p:nvPicPr>
            <p:cNvPr id="9" name="Picture 8" descr="Chart, line chart&#10;&#10;Description automatically generated">
              <a:extLst>
                <a:ext uri="{FF2B5EF4-FFF2-40B4-BE49-F238E27FC236}">
                  <a16:creationId xmlns:a16="http://schemas.microsoft.com/office/drawing/2014/main" id="{7D8442EB-1810-4F4C-9133-2239BBA92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19" y="725410"/>
              <a:ext cx="5300181" cy="2926080"/>
            </a:xfrm>
            <a:prstGeom prst="rect">
              <a:avLst/>
            </a:prstGeom>
          </p:spPr>
        </p:pic>
        <p:pic>
          <p:nvPicPr>
            <p:cNvPr id="6" name="Picture 5" descr="Chart, line chart&#10;&#10;Description automatically generated">
              <a:extLst>
                <a:ext uri="{FF2B5EF4-FFF2-40B4-BE49-F238E27FC236}">
                  <a16:creationId xmlns:a16="http://schemas.microsoft.com/office/drawing/2014/main" id="{409FEADC-5596-4E77-9692-761BD9883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52" y="3657644"/>
              <a:ext cx="5300181" cy="2926080"/>
            </a:xfrm>
            <a:prstGeom prst="rect">
              <a:avLst/>
            </a:prstGeom>
          </p:spPr>
        </p:pic>
        <p:pic>
          <p:nvPicPr>
            <p:cNvPr id="8" name="Picture 7" descr="Chart, line chart&#10;&#10;Description automatically generated">
              <a:extLst>
                <a:ext uri="{FF2B5EF4-FFF2-40B4-BE49-F238E27FC236}">
                  <a16:creationId xmlns:a16="http://schemas.microsoft.com/office/drawing/2014/main" id="{6F5998D4-F236-46F3-B5A6-E85FFE39E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320" y="3657644"/>
              <a:ext cx="5300181" cy="2926080"/>
            </a:xfrm>
            <a:prstGeom prst="rect">
              <a:avLst/>
            </a:prstGeom>
          </p:spPr>
        </p:pic>
      </p:grpSp>
      <p:sp>
        <p:nvSpPr>
          <p:cNvPr id="10" name="TextBox 9">
            <a:extLst>
              <a:ext uri="{FF2B5EF4-FFF2-40B4-BE49-F238E27FC236}">
                <a16:creationId xmlns:a16="http://schemas.microsoft.com/office/drawing/2014/main" id="{C240E725-7F6C-4EEC-8D3C-772BA3B10F88}"/>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GLUE Benchmarks*</a:t>
            </a:r>
            <a:endParaRPr lang="en-US" sz="3600" b="1" dirty="0">
              <a:latin typeface="+mj-lt"/>
            </a:endParaRPr>
          </a:p>
        </p:txBody>
      </p:sp>
      <p:sp>
        <p:nvSpPr>
          <p:cNvPr id="11" name="TextBox 10">
            <a:extLst>
              <a:ext uri="{FF2B5EF4-FFF2-40B4-BE49-F238E27FC236}">
                <a16:creationId xmlns:a16="http://schemas.microsoft.com/office/drawing/2014/main" id="{E956252D-EDFF-44E5-B4F8-7533AE91CB74}"/>
              </a:ext>
            </a:extLst>
          </p:cNvPr>
          <p:cNvSpPr txBox="1"/>
          <p:nvPr/>
        </p:nvSpPr>
        <p:spPr>
          <a:xfrm>
            <a:off x="93134" y="6455755"/>
            <a:ext cx="8243194" cy="276999"/>
          </a:xfrm>
          <a:prstGeom prst="rect">
            <a:avLst/>
          </a:prstGeom>
          <a:noFill/>
        </p:spPr>
        <p:txBody>
          <a:bodyPr wrap="square" rtlCol="0">
            <a:spAutoFit/>
          </a:bodyPr>
          <a:lstStyle/>
          <a:p>
            <a:r>
              <a:rPr lang="en-US" sz="1200" dirty="0">
                <a:solidFill>
                  <a:schemeClr val="tx2">
                    <a:lumMod val="90000"/>
                    <a:lumOff val="10000"/>
                  </a:schemeClr>
                </a:solidFill>
                <a:latin typeface="+mj-lt"/>
              </a:rPr>
              <a:t>*BERT-base performance</a:t>
            </a:r>
            <a:endParaRPr lang="en-US" sz="1200" b="1" dirty="0">
              <a:solidFill>
                <a:schemeClr val="tx2">
                  <a:lumMod val="90000"/>
                  <a:lumOff val="10000"/>
                </a:schemeClr>
              </a:solidFill>
              <a:latin typeface="+mj-lt"/>
            </a:endParaRPr>
          </a:p>
        </p:txBody>
      </p:sp>
    </p:spTree>
    <p:extLst>
      <p:ext uri="{BB962C8B-B14F-4D97-AF65-F5344CB8AC3E}">
        <p14:creationId xmlns:p14="http://schemas.microsoft.com/office/powerpoint/2010/main" val="416007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FDBA585-F5BA-49AF-9137-F6C86BD1A139}"/>
              </a:ext>
            </a:extLst>
          </p:cNvPr>
          <p:cNvGrpSpPr/>
          <p:nvPr/>
        </p:nvGrpSpPr>
        <p:grpSpPr>
          <a:xfrm>
            <a:off x="710299" y="445276"/>
            <a:ext cx="10771402" cy="5967447"/>
            <a:chOff x="496886" y="653521"/>
            <a:chExt cx="10771402" cy="5967447"/>
          </a:xfrm>
        </p:grpSpPr>
        <p:pic>
          <p:nvPicPr>
            <p:cNvPr id="9" name="Picture 8" descr="Chart, line chart&#10;&#10;Description automatically generated">
              <a:extLst>
                <a:ext uri="{FF2B5EF4-FFF2-40B4-BE49-F238E27FC236}">
                  <a16:creationId xmlns:a16="http://schemas.microsoft.com/office/drawing/2014/main" id="{C545BD96-E38D-4172-9C8C-5F09487C5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87" y="653521"/>
              <a:ext cx="5300181" cy="2926080"/>
            </a:xfrm>
            <a:prstGeom prst="rect">
              <a:avLst/>
            </a:prstGeom>
          </p:spPr>
        </p:pic>
        <p:pic>
          <p:nvPicPr>
            <p:cNvPr id="11" name="Picture 10" descr="Chart, line chart&#10;&#10;Description automatically generated">
              <a:extLst>
                <a:ext uri="{FF2B5EF4-FFF2-40B4-BE49-F238E27FC236}">
                  <a16:creationId xmlns:a16="http://schemas.microsoft.com/office/drawing/2014/main" id="{CFD5F398-CC07-43E6-9A37-5A964EBB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86" y="3694888"/>
              <a:ext cx="5300181" cy="2926080"/>
            </a:xfrm>
            <a:prstGeom prst="rect">
              <a:avLst/>
            </a:prstGeom>
          </p:spPr>
        </p:pic>
        <p:pic>
          <p:nvPicPr>
            <p:cNvPr id="13" name="Picture 12" descr="Chart, line chart&#10;&#10;Description automatically generated">
              <a:extLst>
                <a:ext uri="{FF2B5EF4-FFF2-40B4-BE49-F238E27FC236}">
                  <a16:creationId xmlns:a16="http://schemas.microsoft.com/office/drawing/2014/main" id="{7CB552DB-A7B3-4DA8-80E0-A47EDF129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1321" y="3694888"/>
              <a:ext cx="5246967" cy="2926080"/>
            </a:xfrm>
            <a:prstGeom prst="rect">
              <a:avLst/>
            </a:prstGeom>
          </p:spPr>
        </p:pic>
        <p:pic>
          <p:nvPicPr>
            <p:cNvPr id="15" name="Picture 14" descr="Chart, line chart&#10;&#10;Description automatically generated">
              <a:extLst>
                <a:ext uri="{FF2B5EF4-FFF2-40B4-BE49-F238E27FC236}">
                  <a16:creationId xmlns:a16="http://schemas.microsoft.com/office/drawing/2014/main" id="{788062E1-D8C7-49CD-A85D-2D7F3AE1C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0700" y="653521"/>
              <a:ext cx="5217588" cy="2926080"/>
            </a:xfrm>
            <a:prstGeom prst="rect">
              <a:avLst/>
            </a:prstGeom>
          </p:spPr>
        </p:pic>
      </p:grpSp>
    </p:spTree>
    <p:extLst>
      <p:ext uri="{BB962C8B-B14F-4D97-AF65-F5344CB8AC3E}">
        <p14:creationId xmlns:p14="http://schemas.microsoft.com/office/powerpoint/2010/main" val="69405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14AD50-25AD-4C1C-A0EA-814801A62FB4}"/>
              </a:ext>
            </a:extLst>
          </p:cNvPr>
          <p:cNvGrpSpPr/>
          <p:nvPr/>
        </p:nvGrpSpPr>
        <p:grpSpPr>
          <a:xfrm>
            <a:off x="736669" y="1247503"/>
            <a:ext cx="10585206" cy="2926080"/>
            <a:chOff x="696479" y="1965960"/>
            <a:chExt cx="10585206" cy="2926080"/>
          </a:xfrm>
        </p:grpSpPr>
        <p:pic>
          <p:nvPicPr>
            <p:cNvPr id="11" name="Picture 10" descr="Chart, line chart&#10;&#10;Description automatically generated">
              <a:extLst>
                <a:ext uri="{FF2B5EF4-FFF2-40B4-BE49-F238E27FC236}">
                  <a16:creationId xmlns:a16="http://schemas.microsoft.com/office/drawing/2014/main" id="{23E13F1F-3149-4936-AC83-DB09704C7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79" y="1965960"/>
              <a:ext cx="5246967" cy="2926080"/>
            </a:xfrm>
            <a:prstGeom prst="rect">
              <a:avLst/>
            </a:prstGeom>
          </p:spPr>
        </p:pic>
        <p:pic>
          <p:nvPicPr>
            <p:cNvPr id="8" name="Picture 7">
              <a:extLst>
                <a:ext uri="{FF2B5EF4-FFF2-40B4-BE49-F238E27FC236}">
                  <a16:creationId xmlns:a16="http://schemas.microsoft.com/office/drawing/2014/main" id="{E9C2560E-FEF4-488F-9534-9ADEC58BDED8}"/>
                </a:ext>
              </a:extLst>
            </p:cNvPr>
            <p:cNvPicPr>
              <a:picLocks noChangeAspect="1"/>
            </p:cNvPicPr>
            <p:nvPr/>
          </p:nvPicPr>
          <p:blipFill>
            <a:blip r:embed="rId3"/>
            <a:stretch>
              <a:fillRect/>
            </a:stretch>
          </p:blipFill>
          <p:spPr>
            <a:xfrm>
              <a:off x="6096000" y="2208439"/>
              <a:ext cx="5185685" cy="2377520"/>
            </a:xfrm>
            <a:prstGeom prst="rect">
              <a:avLst/>
            </a:prstGeom>
          </p:spPr>
        </p:pic>
      </p:grpSp>
      <p:sp>
        <p:nvSpPr>
          <p:cNvPr id="13" name="TextBox 12">
            <a:extLst>
              <a:ext uri="{FF2B5EF4-FFF2-40B4-BE49-F238E27FC236}">
                <a16:creationId xmlns:a16="http://schemas.microsoft.com/office/drawing/2014/main" id="{F0047043-7A3A-4B79-A01B-5C507D6AF437}"/>
              </a:ext>
            </a:extLst>
          </p:cNvPr>
          <p:cNvSpPr txBox="1"/>
          <p:nvPr/>
        </p:nvSpPr>
        <p:spPr>
          <a:xfrm>
            <a:off x="736669" y="4580385"/>
            <a:ext cx="10504826" cy="893065"/>
          </a:xfrm>
          <a:prstGeom prst="rect">
            <a:avLst/>
          </a:prstGeom>
          <a:noFill/>
        </p:spPr>
        <p:txBody>
          <a:bodyPr wrap="square" rtlCol="0">
            <a:spAutoFit/>
          </a:bodyPr>
          <a:lstStyle/>
          <a:p>
            <a:pPr>
              <a:lnSpc>
                <a:spcPct val="150000"/>
              </a:lnSpc>
            </a:pPr>
            <a:r>
              <a:rPr lang="en-US" sz="1200" dirty="0"/>
              <a:t>The </a:t>
            </a:r>
            <a:r>
              <a:rPr lang="en-US" sz="1200" b="1" dirty="0">
                <a:solidFill>
                  <a:srgbClr val="F89406"/>
                </a:solidFill>
              </a:rPr>
              <a:t>C</a:t>
            </a:r>
            <a:r>
              <a:rPr lang="en-US" sz="1200" dirty="0"/>
              <a:t>orus </a:t>
            </a:r>
            <a:r>
              <a:rPr lang="en-US" sz="1200" b="1" dirty="0">
                <a:solidFill>
                  <a:srgbClr val="F89406"/>
                </a:solidFill>
              </a:rPr>
              <a:t>o</a:t>
            </a:r>
            <a:r>
              <a:rPr lang="en-US" sz="1200" dirty="0"/>
              <a:t>f </a:t>
            </a:r>
            <a:r>
              <a:rPr lang="en-US" sz="1200" b="1" dirty="0">
                <a:solidFill>
                  <a:srgbClr val="F89406"/>
                </a:solidFill>
              </a:rPr>
              <a:t>L</a:t>
            </a:r>
            <a:r>
              <a:rPr lang="en-US" sz="1200" dirty="0"/>
              <a:t>inguistic </a:t>
            </a:r>
            <a:r>
              <a:rPr lang="en-US" sz="1200" b="1" dirty="0">
                <a:solidFill>
                  <a:srgbClr val="F89406"/>
                </a:solidFill>
              </a:rPr>
              <a:t>A</a:t>
            </a:r>
            <a:r>
              <a:rPr lang="en-US" sz="1200" dirty="0"/>
              <a:t>cceptability is a collection of 10,657 sentences from 23 linguistics publications, expertly annotated for acceptability (grammaticality) by their original authors.  The challenge is to predict a binary classification for each sentence, identifying those that are grammatically correct (TRUE) and those that are not grammatically correct (FALSE).</a:t>
            </a:r>
            <a:endParaRPr lang="en-US" sz="1200" dirty="0">
              <a:latin typeface="+mj-lt"/>
            </a:endParaRPr>
          </a:p>
        </p:txBody>
      </p:sp>
    </p:spTree>
    <p:extLst>
      <p:ext uri="{BB962C8B-B14F-4D97-AF65-F5344CB8AC3E}">
        <p14:creationId xmlns:p14="http://schemas.microsoft.com/office/powerpoint/2010/main" val="390936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 picture containing electronics, circuit&#10;&#10;Description automatically generated">
            <a:extLst>
              <a:ext uri="{FF2B5EF4-FFF2-40B4-BE49-F238E27FC236}">
                <a16:creationId xmlns:a16="http://schemas.microsoft.com/office/drawing/2014/main" id="{A309BD4F-22D6-471A-81B5-B18B1E0BA688}"/>
              </a:ext>
            </a:extLst>
          </p:cNvPr>
          <p:cNvPicPr>
            <a:picLocks noGrp="1" noChangeAspect="1"/>
          </p:cNvPicPr>
          <p:nvPr>
            <p:ph type="pic" sz="quarter" idx="11"/>
          </p:nvPr>
        </p:nvPicPr>
        <p:blipFill>
          <a:blip r:embed="rId2">
            <a:alphaModFix amt="85000"/>
            <a:extLst>
              <a:ext uri="{28A0092B-C50C-407E-A947-70E740481C1C}">
                <a14:useLocalDpi xmlns:a14="http://schemas.microsoft.com/office/drawing/2010/main" val="0"/>
              </a:ext>
            </a:extLst>
          </a:blip>
          <a:srcRect l="17182" r="17182"/>
          <a:stretch>
            <a:fillRect/>
          </a:stretch>
        </p:blipFill>
        <p:spPr/>
      </p:pic>
      <p:grpSp>
        <p:nvGrpSpPr>
          <p:cNvPr id="4" name="Group 3"/>
          <p:cNvGrpSpPr/>
          <p:nvPr/>
        </p:nvGrpSpPr>
        <p:grpSpPr>
          <a:xfrm rot="5400000">
            <a:off x="185746" y="223497"/>
            <a:ext cx="683075" cy="645102"/>
            <a:chOff x="7625694" y="1771958"/>
            <a:chExt cx="3025379" cy="2857192"/>
          </a:xfrm>
          <a:solidFill>
            <a:schemeClr val="accent1"/>
          </a:solidFill>
        </p:grpSpPr>
        <p:sp>
          <p:nvSpPr>
            <p:cNvPr id="5" name="Oval 4"/>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 name="Oval 5"/>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7" name="Oval 6"/>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8" name="Oval 7"/>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9" name="Oval 8"/>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0" name="Oval 9"/>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1" name="Oval 10"/>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2" name="Oval 11"/>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20" name="TextBox 19"/>
          <p:cNvSpPr txBox="1"/>
          <p:nvPr/>
        </p:nvSpPr>
        <p:spPr>
          <a:xfrm>
            <a:off x="1151807" y="2827562"/>
            <a:ext cx="5002250" cy="1724062"/>
          </a:xfrm>
          <a:prstGeom prst="rect">
            <a:avLst/>
          </a:prstGeom>
          <a:noFill/>
        </p:spPr>
        <p:txBody>
          <a:bodyPr wrap="square" rtlCol="0">
            <a:spAutoFit/>
          </a:bodyPr>
          <a:lstStyle/>
          <a:p>
            <a:pPr>
              <a:lnSpc>
                <a:spcPct val="150000"/>
              </a:lnSpc>
            </a:pPr>
            <a:r>
              <a:rPr lang="en-US" sz="1200" dirty="0"/>
              <a:t>We have essentially 9 weeks to complete baseline of dozens of large (340M+ parameter) models, evaluate transfer learning tasks between datasets and between task categories for BERTVision models, interpret results, and publish a high-quality paper aimed at the EMNLP 2021 conference [held in the sunny Dominican Republic on November 7</a:t>
            </a:r>
            <a:r>
              <a:rPr lang="en-US" sz="1200" baseline="30000" dirty="0"/>
              <a:t>th</a:t>
            </a:r>
            <a:r>
              <a:rPr lang="en-US" sz="1200" dirty="0"/>
              <a:t> – 11</a:t>
            </a:r>
            <a:r>
              <a:rPr lang="en-US" sz="1200" baseline="30000" dirty="0"/>
              <a:t>th</a:t>
            </a:r>
            <a:r>
              <a:rPr lang="en-US" sz="1200" dirty="0"/>
              <a:t>].</a:t>
            </a:r>
            <a:endParaRPr lang="en-US" sz="1200" dirty="0">
              <a:latin typeface="+mj-lt"/>
            </a:endParaRPr>
          </a:p>
        </p:txBody>
      </p:sp>
      <p:grpSp>
        <p:nvGrpSpPr>
          <p:cNvPr id="21" name="Group 20"/>
          <p:cNvGrpSpPr/>
          <p:nvPr/>
        </p:nvGrpSpPr>
        <p:grpSpPr>
          <a:xfrm>
            <a:off x="899653" y="1248453"/>
            <a:ext cx="4114801" cy="1200329"/>
            <a:chOff x="6286500" y="1419902"/>
            <a:chExt cx="4114801" cy="1200329"/>
          </a:xfrm>
        </p:grpSpPr>
        <p:sp>
          <p:nvSpPr>
            <p:cNvPr id="22" name="Rectangle 21"/>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Semester</a:t>
              </a:r>
            </a:p>
            <a:p>
              <a:r>
                <a:rPr lang="en-US" sz="3600" b="1" dirty="0">
                  <a:latin typeface="+mj-lt"/>
                </a:rPr>
                <a:t>Plan</a:t>
              </a:r>
            </a:p>
          </p:txBody>
        </p:sp>
      </p:grpSp>
      <p:grpSp>
        <p:nvGrpSpPr>
          <p:cNvPr id="24" name="Group 23"/>
          <p:cNvGrpSpPr/>
          <p:nvPr/>
        </p:nvGrpSpPr>
        <p:grpSpPr>
          <a:xfrm>
            <a:off x="1151806" y="4649833"/>
            <a:ext cx="5002250" cy="1650068"/>
            <a:chOff x="573715" y="4278109"/>
            <a:chExt cx="1805102" cy="1650068"/>
          </a:xfrm>
        </p:grpSpPr>
        <p:sp>
          <p:nvSpPr>
            <p:cNvPr id="25" name="TextBox 24"/>
            <p:cNvSpPr txBox="1"/>
            <p:nvPr/>
          </p:nvSpPr>
          <p:spPr>
            <a:xfrm>
              <a:off x="573715" y="4278109"/>
              <a:ext cx="1569410" cy="529184"/>
            </a:xfrm>
            <a:prstGeom prst="rect">
              <a:avLst/>
            </a:prstGeom>
            <a:noFill/>
          </p:spPr>
          <p:txBody>
            <a:bodyPr wrap="square" rtlCol="0">
              <a:spAutoFit/>
            </a:bodyPr>
            <a:lstStyle/>
            <a:p>
              <a:pPr>
                <a:lnSpc>
                  <a:spcPct val="150000"/>
                </a:lnSpc>
              </a:pPr>
              <a:r>
                <a:rPr lang="en-US" sz="1100" b="1" dirty="0">
                  <a:latin typeface="+mj-lt"/>
                </a:rPr>
                <a:t>“</a:t>
              </a:r>
              <a:r>
                <a:rPr lang="en-US" sz="1100" b="1" i="1" dirty="0">
                  <a:latin typeface="+mj-lt"/>
                </a:rPr>
                <a:t>The future is uncertain, and the end is always near.</a:t>
              </a:r>
              <a:r>
                <a:rPr lang="en-US" sz="1100" b="1" dirty="0">
                  <a:latin typeface="+mj-lt"/>
                </a:rPr>
                <a:t>” – </a:t>
              </a:r>
              <a:r>
                <a:rPr lang="en-US" sz="900" dirty="0">
                  <a:solidFill>
                    <a:schemeClr val="tx1">
                      <a:lumMod val="75000"/>
                      <a:lumOff val="25000"/>
                    </a:schemeClr>
                  </a:solidFill>
                  <a:latin typeface="+mj-lt"/>
                </a:rPr>
                <a:t>Jim Morrison, Roadhouse Blues (1970)</a:t>
              </a:r>
              <a:endParaRPr lang="en-US" sz="1100" dirty="0">
                <a:solidFill>
                  <a:schemeClr val="tx1">
                    <a:lumMod val="75000"/>
                    <a:lumOff val="25000"/>
                  </a:schemeClr>
                </a:solidFill>
                <a:latin typeface="+mj-lt"/>
              </a:endParaRPr>
            </a:p>
          </p:txBody>
        </p:sp>
        <p:sp>
          <p:nvSpPr>
            <p:cNvPr id="26" name="TextBox 25"/>
            <p:cNvSpPr txBox="1"/>
            <p:nvPr/>
          </p:nvSpPr>
          <p:spPr>
            <a:xfrm>
              <a:off x="573715" y="4847945"/>
              <a:ext cx="1805102" cy="1080232"/>
            </a:xfrm>
            <a:prstGeom prst="rect">
              <a:avLst/>
            </a:prstGeom>
            <a:noFill/>
          </p:spPr>
          <p:txBody>
            <a:bodyPr wrap="square" rtlCol="0">
              <a:spAutoFit/>
            </a:bodyPr>
            <a:lstStyle/>
            <a:p>
              <a:pPr>
                <a:lnSpc>
                  <a:spcPct val="150000"/>
                </a:lnSpc>
              </a:pPr>
              <a:r>
                <a:rPr lang="en-US" sz="1100" dirty="0"/>
                <a:t>Our aim is to test a novel idea; the future of which is uncertain. if transfer learning is not as successful as we hope, we will need to shift focus to the value of extending BERT performance cheaply with our already demonstrated technique of embedding extraction and linear learning.</a:t>
              </a:r>
              <a:endParaRPr lang="en-US" sz="1100" b="1" dirty="0">
                <a:latin typeface="+mj-lt"/>
              </a:endParaRPr>
            </a:p>
          </p:txBody>
        </p:sp>
      </p:grpSp>
      <p:sp>
        <p:nvSpPr>
          <p:cNvPr id="27" name="Freeform 26"/>
          <p:cNvSpPr/>
          <p:nvPr/>
        </p:nvSpPr>
        <p:spPr>
          <a:xfrm rot="2700000">
            <a:off x="8096249" y="1734202"/>
            <a:ext cx="3434645" cy="3434642"/>
          </a:xfrm>
          <a:custGeom>
            <a:avLst/>
            <a:gdLst>
              <a:gd name="connsiteX0" fmla="*/ 0 w 3434645"/>
              <a:gd name="connsiteY0" fmla="*/ 0 h 3434642"/>
              <a:gd name="connsiteX1" fmla="*/ 529690 w 3434645"/>
              <a:gd name="connsiteY1" fmla="*/ 0 h 3434642"/>
              <a:gd name="connsiteX2" fmla="*/ 529690 w 3434645"/>
              <a:gd name="connsiteY2" fmla="*/ 2896434 h 3434642"/>
              <a:gd name="connsiteX3" fmla="*/ 3434645 w 3434645"/>
              <a:gd name="connsiteY3" fmla="*/ 2896434 h 3434642"/>
              <a:gd name="connsiteX4" fmla="*/ 3434645 w 3434645"/>
              <a:gd name="connsiteY4" fmla="*/ 3434641 h 3434642"/>
              <a:gd name="connsiteX5" fmla="*/ 1 w 3434645"/>
              <a:gd name="connsiteY5" fmla="*/ 3434642 h 343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4645" h="3434642">
                <a:moveTo>
                  <a:pt x="0" y="0"/>
                </a:moveTo>
                <a:lnTo>
                  <a:pt x="529690" y="0"/>
                </a:lnTo>
                <a:lnTo>
                  <a:pt x="529690" y="2896434"/>
                </a:lnTo>
                <a:lnTo>
                  <a:pt x="3434645" y="2896434"/>
                </a:lnTo>
                <a:lnTo>
                  <a:pt x="3434645" y="3434641"/>
                </a:lnTo>
                <a:lnTo>
                  <a:pt x="1" y="3434642"/>
                </a:lnTo>
                <a:close/>
              </a:path>
            </a:pathLst>
          </a:cu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880028"/>
      </p:ext>
    </p:extLst>
  </p:cSld>
  <p:clrMapOvr>
    <a:masterClrMapping/>
  </p:clrMapOvr>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801</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Minion Pro</vt:lpstr>
      <vt:lpstr>Montserrat</vt:lpstr>
      <vt:lpstr>Open Sans</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172</cp:revision>
  <dcterms:created xsi:type="dcterms:W3CDTF">2018-07-16T06:54:29Z</dcterms:created>
  <dcterms:modified xsi:type="dcterms:W3CDTF">2021-02-03T04:17:25Z</dcterms:modified>
</cp:coreProperties>
</file>