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5" autoAdjust="0"/>
    <p:restoredTop sz="96503"/>
  </p:normalViewPr>
  <p:slideViewPr>
    <p:cSldViewPr snapToGrid="0">
      <p:cViewPr varScale="1">
        <p:scale>
          <a:sx n="137" d="100"/>
          <a:sy n="137" d="100"/>
        </p:scale>
        <p:origin x="104" y="68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06/04/2021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pic>
        <p:nvPicPr>
          <p:cNvPr id="3" name="Picture 2">
            <a:extLst>
              <a:ext uri="{FF2B5EF4-FFF2-40B4-BE49-F238E27FC236}">
                <a16:creationId xmlns:a16="http://schemas.microsoft.com/office/drawing/2014/main" id="{F7269063-7C6E-400D-9698-C1C33AF94734}"/>
              </a:ext>
            </a:extLst>
          </p:cNvPr>
          <p:cNvPicPr>
            <a:picLocks noChangeAspect="1"/>
          </p:cNvPicPr>
          <p:nvPr/>
        </p:nvPicPr>
        <p:blipFill>
          <a:blip r:embed="rId2"/>
          <a:stretch>
            <a:fillRect/>
          </a:stretch>
        </p:blipFill>
        <p:spPr>
          <a:xfrm>
            <a:off x="2428474" y="1479648"/>
            <a:ext cx="7335051" cy="5103742"/>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endParaRPr lang="en-US" sz="3600" b="1" dirty="0">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dirty="0">
                <a:solidFill>
                  <a:srgbClr val="4B4B5A"/>
                </a:solidFill>
                <a:effectLst/>
                <a:latin typeface="+mj-lt"/>
              </a:rPr>
              <a:t>In recent years, Transformer-based language models have yielded substantial progress in many natural language processing tasks.</a:t>
            </a:r>
          </a:p>
          <a:p>
            <a:pPr algn="l"/>
            <a:endParaRPr lang="en-US" dirty="0">
              <a:solidFill>
                <a:srgbClr val="4B4B5A"/>
              </a:solidFill>
              <a:latin typeface="+mj-lt"/>
            </a:endParaRPr>
          </a:p>
          <a:p>
            <a:pPr algn="l"/>
            <a:r>
              <a:rPr lang="en-US" b="0" i="0" dirty="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dirty="0">
              <a:solidFill>
                <a:srgbClr val="4B4B5A"/>
              </a:solidFill>
              <a:latin typeface="+mj-lt"/>
            </a:endParaRPr>
          </a:p>
          <a:p>
            <a:pPr algn="l"/>
            <a:r>
              <a:rPr lang="en-US" b="0" i="0" dirty="0">
                <a:solidFill>
                  <a:srgbClr val="4B4B5A"/>
                </a:solidFill>
                <a:effectLst/>
                <a:latin typeface="+mj-lt"/>
              </a:rPr>
              <a:t>However, high parameter counts and a large computational footprint mean production deployment of BERT and friends remains difficult.  </a:t>
            </a:r>
          </a:p>
          <a:p>
            <a:pPr algn="l"/>
            <a:endParaRPr lang="en-US" dirty="0">
              <a:solidFill>
                <a:srgbClr val="4B4B5A"/>
              </a:solidFill>
              <a:latin typeface="+mj-lt"/>
            </a:endParaRPr>
          </a:p>
          <a:p>
            <a:pPr algn="l"/>
            <a:r>
              <a:rPr lang="en-US" dirty="0">
                <a:solidFill>
                  <a:srgbClr val="4B4B5A"/>
                </a:solidFill>
                <a:latin typeface="+mj-lt"/>
              </a:rPr>
              <a:t>T</a:t>
            </a:r>
            <a:r>
              <a:rPr lang="en-US" b="0" i="0" dirty="0">
                <a:solidFill>
                  <a:srgbClr val="4B4B5A"/>
                </a:solidFill>
                <a:effectLst/>
                <a:latin typeface="+mj-lt"/>
              </a:rPr>
              <a:t>he past 2 years have seen the development of a diverse variety of techniques to ease the pain and yield faster prediction times. </a:t>
            </a:r>
          </a:p>
          <a:p>
            <a:pPr algn="l"/>
            <a:endParaRPr lang="en-US" dirty="0">
              <a:solidFill>
                <a:srgbClr val="4B4B5A"/>
              </a:solidFill>
              <a:latin typeface="+mj-lt"/>
            </a:endParaRPr>
          </a:p>
          <a:p>
            <a:pPr algn="l"/>
            <a:r>
              <a:rPr lang="en-US" b="0" i="0" dirty="0">
                <a:solidFill>
                  <a:srgbClr val="4B4B5A"/>
                </a:solidFill>
                <a:effectLst/>
                <a:latin typeface="+mj-lt"/>
              </a:rPr>
              <a:t>A comparison of the suite of smaller parameter models established </a:t>
            </a:r>
            <a:r>
              <a:rPr lang="en-US" b="0" i="0" dirty="0" err="1">
                <a:solidFill>
                  <a:srgbClr val="4B4B5A"/>
                </a:solidFill>
                <a:effectLst/>
                <a:latin typeface="+mj-lt"/>
              </a:rPr>
              <a:t>BERTVision</a:t>
            </a:r>
            <a:r>
              <a:rPr lang="en-US" b="0" i="0" dirty="0">
                <a:solidFill>
                  <a:srgbClr val="4B4B5A"/>
                </a:solidFill>
                <a:effectLst/>
                <a:latin typeface="+mj-lt"/>
              </a:rPr>
              <a:t> as producing state of the art results with orders of magnitude smaller number of parameters.  </a:t>
            </a:r>
          </a:p>
          <a:p>
            <a:pPr algn="l"/>
            <a:endParaRPr lang="en-US" b="0" i="0" dirty="0">
              <a:solidFill>
                <a:srgbClr val="4B4B5A"/>
              </a:solidFill>
              <a:effectLst/>
              <a:latin typeface="+mj-lt"/>
            </a:endParaRPr>
          </a:p>
          <a:p>
            <a:pPr algn="l"/>
            <a:r>
              <a:rPr lang="en-US" b="0" i="0" dirty="0">
                <a:solidFill>
                  <a:srgbClr val="4B4B5A"/>
                </a:solidFill>
                <a:effectLst/>
                <a:latin typeface="+mj-lt"/>
              </a:rPr>
              <a:t>We are the current leaders when combining considerations of  parameter-size and performance.</a:t>
            </a:r>
            <a:br>
              <a:rPr lang="en-US" b="0" i="0" dirty="0">
                <a:solidFill>
                  <a:srgbClr val="4B4B5A"/>
                </a:solidFill>
                <a:effectLst/>
                <a:latin typeface="+mj-lt"/>
              </a:rPr>
            </a:br>
            <a:endParaRPr lang="en-US" b="0" i="0" dirty="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a:p>
            <a:pPr algn="ctr"/>
            <a:r>
              <a:rPr lang="en-US" sz="3600" b="1" dirty="0">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991718" cy="3754874"/>
          </a:xfrm>
          <a:prstGeom prst="rect">
            <a:avLst/>
          </a:prstGeom>
          <a:noFill/>
        </p:spPr>
        <p:txBody>
          <a:bodyPr wrap="square" rtlCol="0">
            <a:spAutoFit/>
          </a:bodyPr>
          <a:lstStyle/>
          <a:p>
            <a:r>
              <a:rPr lang="en-US" dirty="0">
                <a:latin typeface="Muna" pitchFamily="2" charset="-78"/>
                <a:cs typeface="Muna" pitchFamily="2" charset="-78"/>
              </a:rPr>
              <a:t>     </a:t>
            </a:r>
            <a:r>
              <a:rPr lang="en-US" sz="2000" dirty="0">
                <a:latin typeface="+mj-lt"/>
                <a:cs typeface="Muna" pitchFamily="2" charset="-78"/>
              </a:rPr>
              <a:t>Population results into website</a:t>
            </a:r>
          </a:p>
          <a:p>
            <a:endParaRPr lang="en-US" sz="2000" dirty="0">
              <a:latin typeface="+mj-lt"/>
              <a:cs typeface="Muna" pitchFamily="2" charset="-78"/>
            </a:endParaRPr>
          </a:p>
          <a:p>
            <a:r>
              <a:rPr lang="en-US" sz="2000" dirty="0">
                <a:latin typeface="+mj-lt"/>
                <a:cs typeface="Muna" pitchFamily="2" charset="-78"/>
              </a:rPr>
              <a:t>     Repeat experiments:</a:t>
            </a:r>
          </a:p>
          <a:p>
            <a:pPr lvl="1"/>
            <a:r>
              <a:rPr lang="en-US" sz="2000" dirty="0">
                <a:latin typeface="+mj-lt"/>
                <a:cs typeface="Muna" pitchFamily="2" charset="-78"/>
              </a:rPr>
              <a:t>5 x repeat with different randomization seeds against GLUE and SQUAD (all of NLP tasks)          to validate results against: </a:t>
            </a:r>
          </a:p>
          <a:p>
            <a:pPr lvl="1"/>
            <a:r>
              <a:rPr lang="en-US" sz="2000" dirty="0">
                <a:latin typeface="+mj-lt"/>
                <a:cs typeface="Muna" pitchFamily="2" charset="-78"/>
              </a:rPr>
              <a:t>	1. </a:t>
            </a:r>
            <a:r>
              <a:rPr lang="en-US" sz="2000" dirty="0" err="1">
                <a:latin typeface="+mj-lt"/>
                <a:cs typeface="Muna" pitchFamily="2" charset="-78"/>
              </a:rPr>
              <a:t>BERTBase</a:t>
            </a:r>
            <a:endParaRPr lang="en-US" sz="2000" dirty="0">
              <a:latin typeface="+mj-lt"/>
              <a:cs typeface="Muna" pitchFamily="2" charset="-78"/>
            </a:endParaRPr>
          </a:p>
          <a:p>
            <a:pPr lvl="1"/>
            <a:r>
              <a:rPr lang="en-US" sz="2000" dirty="0">
                <a:latin typeface="+mj-lt"/>
                <a:cs typeface="Muna" pitchFamily="2" charset="-78"/>
              </a:rPr>
              <a:t>	2. All of our adaptor poolers  (roughly 130 tests) Visualize Result</a:t>
            </a:r>
          </a:p>
          <a:p>
            <a:pPr lvl="1"/>
            <a:endParaRPr lang="en-US" sz="2000" dirty="0">
              <a:latin typeface="+mj-lt"/>
              <a:cs typeface="Muna" pitchFamily="2" charset="-78"/>
            </a:endParaRPr>
          </a:p>
          <a:p>
            <a:pPr lvl="1"/>
            <a:r>
              <a:rPr lang="en-US" sz="2000" dirty="0">
                <a:latin typeface="+mj-lt"/>
                <a:cs typeface="Muna" pitchFamily="2" charset="-78"/>
              </a:rPr>
              <a:t>Create Paper</a:t>
            </a:r>
          </a:p>
          <a:p>
            <a:pPr lvl="1"/>
            <a:r>
              <a:rPr lang="en-US" sz="2000" dirty="0">
                <a:latin typeface="+mj-lt"/>
                <a:cs typeface="Muna" pitchFamily="2" charset="-78"/>
              </a:rPr>
              <a:t>Get </a:t>
            </a:r>
            <a:r>
              <a:rPr lang="en-US" sz="2000" dirty="0" err="1">
                <a:latin typeface="+mj-lt"/>
                <a:cs typeface="Muna" pitchFamily="2" charset="-78"/>
              </a:rPr>
              <a:t>Puya</a:t>
            </a:r>
            <a:r>
              <a:rPr lang="en-US" sz="2000" dirty="0">
                <a:latin typeface="+mj-lt"/>
                <a:cs typeface="Muna" pitchFamily="2" charset="-78"/>
              </a:rPr>
              <a:t> and Alberto to “peer review”</a:t>
            </a:r>
          </a:p>
          <a:p>
            <a:pPr lvl="1"/>
            <a:r>
              <a:rPr lang="en-US" sz="2000" dirty="0">
                <a:latin typeface="+mj-lt"/>
                <a:cs typeface="Muna" pitchFamily="2" charset="-78"/>
              </a:rPr>
              <a:t>Ship paper</a:t>
            </a:r>
          </a:p>
          <a:p>
            <a:pPr lvl="2"/>
            <a:endParaRPr lang="en-US" dirty="0"/>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dirty="0">
                <a:solidFill>
                  <a:schemeClr val="tx1">
                    <a:lumMod val="75000"/>
                    <a:lumOff val="25000"/>
                  </a:schemeClr>
                </a:solidFill>
              </a:rPr>
              <a:t> | </a:t>
            </a:r>
            <a:r>
              <a:rPr lang="en-US" sz="1200" dirty="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dirty="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required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[typically]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 and (4) module replacing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2" name="Group 1">
            <a:extLst>
              <a:ext uri="{FF2B5EF4-FFF2-40B4-BE49-F238E27FC236}">
                <a16:creationId xmlns:a16="http://schemas.microsoft.com/office/drawing/2014/main" id="{76462351-C4D2-4765-AFF7-02CC4B7D81CA}"/>
              </a:ext>
            </a:extLst>
          </p:cNvPr>
          <p:cNvGrpSpPr/>
          <p:nvPr/>
        </p:nvGrpSpPr>
        <p:grpSpPr>
          <a:xfrm>
            <a:off x="378824" y="1583533"/>
            <a:ext cx="11549950" cy="4421747"/>
            <a:chOff x="423929" y="1522026"/>
            <a:chExt cx="11549950" cy="4421747"/>
          </a:xfrm>
        </p:grpSpPr>
        <p:grpSp>
          <p:nvGrpSpPr>
            <p:cNvPr id="3287" name="Group 3286">
              <a:extLst>
                <a:ext uri="{FF2B5EF4-FFF2-40B4-BE49-F238E27FC236}">
                  <a16:creationId xmlns:a16="http://schemas.microsoft.com/office/drawing/2014/main" id="{94F124C2-4329-45E6-8434-556686FF5690}"/>
                </a:ext>
              </a:extLst>
            </p:cNvPr>
            <p:cNvGrpSpPr/>
            <p:nvPr/>
          </p:nvGrpSpPr>
          <p:grpSpPr>
            <a:xfrm>
              <a:off x="423929" y="1522026"/>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pic>
          <p:nvPicPr>
            <p:cNvPr id="137" name="Picture 2" descr="Text, letter&#10;&#10;Description automatically generated">
              <a:extLst>
                <a:ext uri="{FF2B5EF4-FFF2-40B4-BE49-F238E27FC236}">
                  <a16:creationId xmlns:a16="http://schemas.microsoft.com/office/drawing/2014/main" id="{1EF035F5-65A0-4A52-8901-9FAD2DC11D4C}"/>
                </a:ext>
              </a:extLst>
            </p:cNvPr>
            <p:cNvPicPr>
              <a:picLocks noChangeAspect="1"/>
            </p:cNvPicPr>
            <p:nvPr/>
          </p:nvPicPr>
          <p:blipFill>
            <a:blip r:embed="rId2"/>
            <a:stretch>
              <a:fillRect/>
            </a:stretch>
          </p:blipFill>
          <p:spPr>
            <a:xfrm>
              <a:off x="5881890" y="1658265"/>
              <a:ext cx="6091989" cy="3867753"/>
            </a:xfrm>
            <a:prstGeom prst="rect">
              <a:avLst/>
            </a:prstGeom>
          </p:spPr>
        </p:pic>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965</Words>
  <Application>Microsoft Office PowerPoint</Application>
  <PresentationFormat>Widescreen</PresentationFormat>
  <Paragraphs>143</Paragraphs>
  <Slides>19</Slides>
  <Notes>3</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Lucida Grande</vt:lpstr>
      <vt:lpstr>Minion Pro</vt:lpstr>
      <vt:lpstr>Montserrat</vt:lpstr>
      <vt:lpstr>Muna</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307</cp:revision>
  <dcterms:created xsi:type="dcterms:W3CDTF">2018-07-16T06:54:29Z</dcterms:created>
  <dcterms:modified xsi:type="dcterms:W3CDTF">2021-04-06T15:25:54Z</dcterms:modified>
</cp:coreProperties>
</file>