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05" autoAdjust="0"/>
    <p:restoredTop sz="96503"/>
  </p:normalViewPr>
  <p:slideViewPr>
    <p:cSldViewPr snapToGrid="0">
      <p:cViewPr varScale="1">
        <p:scale>
          <a:sx n="133" d="100"/>
          <a:sy n="133" d="100"/>
        </p:scale>
        <p:origin x="104" y="776"/>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3/9/2021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09/03/2021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3/9/2021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10217256"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#2</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pic>
        <p:nvPicPr>
          <p:cNvPr id="3" name="Picture 2" descr="Table&#10;&#10;Description automatically generated">
            <a:extLst>
              <a:ext uri="{FF2B5EF4-FFF2-40B4-BE49-F238E27FC236}">
                <a16:creationId xmlns:a16="http://schemas.microsoft.com/office/drawing/2014/main" id="{0DB46645-AB34-48F0-88B1-BCAE38409D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405" y="1941054"/>
            <a:ext cx="8023190" cy="3821280"/>
          </a:xfrm>
          <a:prstGeom prst="rect">
            <a:avLst/>
          </a:prstGeom>
        </p:spPr>
      </p:pic>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endParaRPr lang="en-US" sz="3600" b="1" dirty="0">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dirty="0">
                <a:solidFill>
                  <a:srgbClr val="4B4B5A"/>
                </a:solidFill>
                <a:effectLst/>
                <a:latin typeface="+mj-lt"/>
              </a:rPr>
              <a:t>In recent years, Transformer-based language models have yielded substantial progress in many natural language processing tasks.</a:t>
            </a:r>
          </a:p>
          <a:p>
            <a:pPr algn="l"/>
            <a:endParaRPr lang="en-US" dirty="0">
              <a:solidFill>
                <a:srgbClr val="4B4B5A"/>
              </a:solidFill>
              <a:latin typeface="+mj-lt"/>
            </a:endParaRPr>
          </a:p>
          <a:p>
            <a:pPr algn="l"/>
            <a:r>
              <a:rPr lang="en-US" b="0" i="0" dirty="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dirty="0">
              <a:solidFill>
                <a:srgbClr val="4B4B5A"/>
              </a:solidFill>
              <a:latin typeface="+mj-lt"/>
            </a:endParaRPr>
          </a:p>
          <a:p>
            <a:pPr algn="l"/>
            <a:r>
              <a:rPr lang="en-US" b="0" i="0" dirty="0">
                <a:solidFill>
                  <a:srgbClr val="4B4B5A"/>
                </a:solidFill>
                <a:effectLst/>
                <a:latin typeface="+mj-lt"/>
              </a:rPr>
              <a:t>However, high parameter counts and a large computational footprint mean production deployment of BERT and friends remains difficult.  </a:t>
            </a:r>
          </a:p>
          <a:p>
            <a:pPr algn="l"/>
            <a:endParaRPr lang="en-US" dirty="0">
              <a:solidFill>
                <a:srgbClr val="4B4B5A"/>
              </a:solidFill>
              <a:latin typeface="+mj-lt"/>
            </a:endParaRPr>
          </a:p>
          <a:p>
            <a:pPr algn="l"/>
            <a:r>
              <a:rPr lang="en-US" dirty="0">
                <a:solidFill>
                  <a:srgbClr val="4B4B5A"/>
                </a:solidFill>
                <a:latin typeface="+mj-lt"/>
              </a:rPr>
              <a:t>T</a:t>
            </a:r>
            <a:r>
              <a:rPr lang="en-US" b="0" i="0" dirty="0">
                <a:solidFill>
                  <a:srgbClr val="4B4B5A"/>
                </a:solidFill>
                <a:effectLst/>
                <a:latin typeface="+mj-lt"/>
              </a:rPr>
              <a:t>he past 2 years have seen the development of a diverse variety of techniques to ease the pain and yield faster prediction times. </a:t>
            </a:r>
          </a:p>
          <a:p>
            <a:pPr algn="l"/>
            <a:endParaRPr lang="en-US" dirty="0">
              <a:solidFill>
                <a:srgbClr val="4B4B5A"/>
              </a:solidFill>
              <a:latin typeface="+mj-lt"/>
            </a:endParaRPr>
          </a:p>
          <a:p>
            <a:pPr algn="l"/>
            <a:r>
              <a:rPr lang="en-US" b="0" i="0" dirty="0">
                <a:solidFill>
                  <a:srgbClr val="4B4B5A"/>
                </a:solidFill>
                <a:effectLst/>
                <a:latin typeface="+mj-lt"/>
              </a:rPr>
              <a:t>A comparison of the suite of smaller parameter models established </a:t>
            </a:r>
            <a:r>
              <a:rPr lang="en-US" b="0" i="0" dirty="0" err="1">
                <a:solidFill>
                  <a:srgbClr val="4B4B5A"/>
                </a:solidFill>
                <a:effectLst/>
                <a:latin typeface="+mj-lt"/>
              </a:rPr>
              <a:t>BERTVision</a:t>
            </a:r>
            <a:r>
              <a:rPr lang="en-US" b="0" i="0" dirty="0">
                <a:solidFill>
                  <a:srgbClr val="4B4B5A"/>
                </a:solidFill>
                <a:effectLst/>
                <a:latin typeface="+mj-lt"/>
              </a:rPr>
              <a:t> as producing state of the art results with orders of magnitude smaller number of parameters.  </a:t>
            </a:r>
          </a:p>
          <a:p>
            <a:pPr algn="l"/>
            <a:endParaRPr lang="en-US" b="0" i="0" dirty="0">
              <a:solidFill>
                <a:srgbClr val="4B4B5A"/>
              </a:solidFill>
              <a:effectLst/>
              <a:latin typeface="+mj-lt"/>
            </a:endParaRPr>
          </a:p>
          <a:p>
            <a:pPr algn="l"/>
            <a:r>
              <a:rPr lang="en-US" b="0" i="0" dirty="0">
                <a:solidFill>
                  <a:srgbClr val="4B4B5A"/>
                </a:solidFill>
                <a:effectLst/>
                <a:latin typeface="+mj-lt"/>
              </a:rPr>
              <a:t>We are the current leaders when combining considerations of  parameter-size and performance.</a:t>
            </a:r>
            <a:br>
              <a:rPr lang="en-US" b="0" i="0" dirty="0">
                <a:solidFill>
                  <a:srgbClr val="4B4B5A"/>
                </a:solidFill>
                <a:effectLst/>
                <a:latin typeface="+mj-lt"/>
              </a:rPr>
            </a:br>
            <a:endParaRPr lang="en-US" b="0" i="0" dirty="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a:p>
            <a:pPr algn="ctr"/>
            <a:r>
              <a:rPr lang="en-US" sz="3600" b="1" dirty="0">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683647" cy="3754874"/>
          </a:xfrm>
          <a:prstGeom prst="rect">
            <a:avLst/>
          </a:prstGeom>
          <a:noFill/>
        </p:spPr>
        <p:txBody>
          <a:bodyPr wrap="square" rtlCol="0">
            <a:spAutoFit/>
          </a:bodyPr>
          <a:lstStyle/>
          <a:p>
            <a:r>
              <a:rPr lang="en-US" dirty="0">
                <a:latin typeface="Muna" pitchFamily="2" charset="-78"/>
                <a:cs typeface="Muna" pitchFamily="2" charset="-78"/>
              </a:rPr>
              <a:t>     </a:t>
            </a:r>
            <a:r>
              <a:rPr lang="en-US" sz="2000" dirty="0">
                <a:latin typeface="+mj-lt"/>
                <a:cs typeface="Muna" pitchFamily="2" charset="-78"/>
              </a:rPr>
              <a:t>Population results into website</a:t>
            </a:r>
          </a:p>
          <a:p>
            <a:endParaRPr lang="en-US" sz="2000" dirty="0">
              <a:latin typeface="+mj-lt"/>
              <a:cs typeface="Muna" pitchFamily="2" charset="-78"/>
            </a:endParaRPr>
          </a:p>
          <a:p>
            <a:r>
              <a:rPr lang="en-US" sz="2000" dirty="0">
                <a:latin typeface="+mj-lt"/>
                <a:cs typeface="Muna" pitchFamily="2" charset="-78"/>
              </a:rPr>
              <a:t>     Repeat experiments:</a:t>
            </a:r>
          </a:p>
          <a:p>
            <a:pPr lvl="1"/>
            <a:r>
              <a:rPr lang="en-US" sz="2000" dirty="0">
                <a:latin typeface="+mj-lt"/>
                <a:cs typeface="Muna" pitchFamily="2" charset="-78"/>
              </a:rPr>
              <a:t>5 x repeat with different randomization seeds against Glu and SQUAD (all of NLP tasks)          to validate results against: </a:t>
            </a:r>
          </a:p>
          <a:p>
            <a:pPr lvl="1"/>
            <a:r>
              <a:rPr lang="en-US" sz="2000" dirty="0">
                <a:latin typeface="+mj-lt"/>
                <a:cs typeface="Muna" pitchFamily="2" charset="-78"/>
              </a:rPr>
              <a:t>	1. </a:t>
            </a:r>
            <a:r>
              <a:rPr lang="en-US" sz="2000" dirty="0" err="1">
                <a:latin typeface="+mj-lt"/>
                <a:cs typeface="Muna" pitchFamily="2" charset="-78"/>
              </a:rPr>
              <a:t>BERTBase</a:t>
            </a:r>
            <a:endParaRPr lang="en-US" sz="2000" dirty="0">
              <a:latin typeface="+mj-lt"/>
              <a:cs typeface="Muna" pitchFamily="2" charset="-78"/>
            </a:endParaRPr>
          </a:p>
          <a:p>
            <a:pPr lvl="1"/>
            <a:r>
              <a:rPr lang="en-US" sz="2000" dirty="0">
                <a:latin typeface="+mj-lt"/>
                <a:cs typeface="Muna" pitchFamily="2" charset="-78"/>
              </a:rPr>
              <a:t>	2. All of our adaptor poolers  (roughly 130 tests) Visualize Result</a:t>
            </a:r>
          </a:p>
          <a:p>
            <a:pPr lvl="1"/>
            <a:endParaRPr lang="en-US" sz="2000" dirty="0">
              <a:latin typeface="+mj-lt"/>
              <a:cs typeface="Muna" pitchFamily="2" charset="-78"/>
            </a:endParaRPr>
          </a:p>
          <a:p>
            <a:pPr lvl="1"/>
            <a:r>
              <a:rPr lang="en-US" sz="2000" dirty="0">
                <a:latin typeface="+mj-lt"/>
                <a:cs typeface="Muna" pitchFamily="2" charset="-78"/>
              </a:rPr>
              <a:t>Create Paper</a:t>
            </a:r>
          </a:p>
          <a:p>
            <a:pPr lvl="1"/>
            <a:r>
              <a:rPr lang="en-US" sz="2000" dirty="0">
                <a:latin typeface="+mj-lt"/>
                <a:cs typeface="Muna" pitchFamily="2" charset="-78"/>
              </a:rPr>
              <a:t>Get </a:t>
            </a:r>
            <a:r>
              <a:rPr lang="en-US" sz="2000" dirty="0" err="1">
                <a:latin typeface="+mj-lt"/>
                <a:cs typeface="Muna" pitchFamily="2" charset="-78"/>
              </a:rPr>
              <a:t>Puya</a:t>
            </a:r>
            <a:r>
              <a:rPr lang="en-US" sz="2000" dirty="0">
                <a:latin typeface="+mj-lt"/>
                <a:cs typeface="Muna" pitchFamily="2" charset="-78"/>
              </a:rPr>
              <a:t> and Alberto to “peer review”</a:t>
            </a:r>
          </a:p>
          <a:p>
            <a:pPr lvl="1"/>
            <a:r>
              <a:rPr lang="en-US" sz="2000" dirty="0">
                <a:latin typeface="+mj-lt"/>
                <a:cs typeface="Muna" pitchFamily="2" charset="-78"/>
              </a:rPr>
              <a:t>Ship paper</a:t>
            </a:r>
          </a:p>
          <a:p>
            <a:pPr lvl="2"/>
            <a:endParaRPr lang="en-US" dirty="0"/>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1" name="TextBox 10">
            <a:extLst>
              <a:ext uri="{FF2B5EF4-FFF2-40B4-BE49-F238E27FC236}">
                <a16:creationId xmlns:a16="http://schemas.microsoft.com/office/drawing/2014/main" id="{B21E6F94-D082-449B-9331-46F5961ADA94}"/>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3" name="Equals 12">
            <a:extLst>
              <a:ext uri="{FF2B5EF4-FFF2-40B4-BE49-F238E27FC236}">
                <a16:creationId xmlns:a16="http://schemas.microsoft.com/office/drawing/2014/main" id="{D2203F1D-D1B2-439E-A014-85F5E7AD460E}"/>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4" name="TextBox 13">
            <a:extLst>
              <a:ext uri="{FF2B5EF4-FFF2-40B4-BE49-F238E27FC236}">
                <a16:creationId xmlns:a16="http://schemas.microsoft.com/office/drawing/2014/main" id="{94660E72-BB46-4461-A219-DECCBB5D58A7}"/>
              </a:ext>
            </a:extLst>
          </p:cNvPr>
          <p:cNvSpPr txBox="1"/>
          <p:nvPr/>
        </p:nvSpPr>
        <p:spPr>
          <a:xfrm>
            <a:off x="10217254"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#2</a:t>
            </a: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045080" y="1490782"/>
            <a:ext cx="3115160" cy="339067"/>
          </a:xfrm>
          <a:prstGeom prst="rect">
            <a:avLst/>
          </a:prstGeom>
          <a:noFill/>
        </p:spPr>
        <p:txBody>
          <a:bodyPr wrap="square" rtlCol="0">
            <a:spAutoFit/>
          </a:bodyPr>
          <a:lstStyle/>
          <a:p>
            <a:pPr>
              <a:lnSpc>
                <a:spcPct val="150000"/>
              </a:lnSpc>
            </a:pPr>
            <a:r>
              <a:rPr lang="en-US" sz="1200" dirty="0"/>
              <a:t>Read the paper:  </a:t>
            </a:r>
            <a:r>
              <a:rPr lang="en-US" sz="1200" dirty="0">
                <a:hlinkClick r:id="rId2"/>
              </a:rPr>
              <a:t>BERTVision</a:t>
            </a:r>
            <a:endParaRPr lang="en-US" sz="1200"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7009"/>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used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generally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3287" name="Group 3286">
            <a:extLst>
              <a:ext uri="{FF2B5EF4-FFF2-40B4-BE49-F238E27FC236}">
                <a16:creationId xmlns:a16="http://schemas.microsoft.com/office/drawing/2014/main" id="{94F124C2-4329-45E6-8434-556686FF5690}"/>
              </a:ext>
            </a:extLst>
          </p:cNvPr>
          <p:cNvGrpSpPr/>
          <p:nvPr/>
        </p:nvGrpSpPr>
        <p:grpSpPr>
          <a:xfrm>
            <a:off x="3638680" y="1583533"/>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6060</TotalTime>
  <Words>956</Words>
  <Application>Microsoft Office PowerPoint</Application>
  <PresentationFormat>Widescreen</PresentationFormat>
  <Paragraphs>143</Paragraphs>
  <Slides>19</Slides>
  <Notes>3</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Lucida Grande</vt:lpstr>
      <vt:lpstr>Minion Pro</vt:lpstr>
      <vt:lpstr>Montserrat</vt:lpstr>
      <vt:lpstr>Muna</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298</cp:revision>
  <dcterms:created xsi:type="dcterms:W3CDTF">2018-07-16T06:54:29Z</dcterms:created>
  <dcterms:modified xsi:type="dcterms:W3CDTF">2021-03-10T02:31:10Z</dcterms:modified>
</cp:coreProperties>
</file>