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8"/>
  </p:notesMasterIdLst>
  <p:sldIdLst>
    <p:sldId id="256" r:id="rId2"/>
    <p:sldId id="266" r:id="rId3"/>
    <p:sldId id="277" r:id="rId4"/>
    <p:sldId id="297" r:id="rId5"/>
    <p:sldId id="278" r:id="rId6"/>
    <p:sldId id="279" r:id="rId7"/>
    <p:sldId id="280" r:id="rId8"/>
    <p:sldId id="281" r:id="rId9"/>
    <p:sldId id="283" r:id="rId10"/>
    <p:sldId id="285" r:id="rId11"/>
    <p:sldId id="287" r:id="rId12"/>
    <p:sldId id="286" r:id="rId13"/>
    <p:sldId id="288" r:id="rId14"/>
    <p:sldId id="290" r:id="rId15"/>
    <p:sldId id="258" r:id="rId16"/>
    <p:sldId id="257" r:id="rId17"/>
    <p:sldId id="300" r:id="rId18"/>
    <p:sldId id="260" r:id="rId19"/>
    <p:sldId id="261" r:id="rId20"/>
    <p:sldId id="274" r:id="rId21"/>
    <p:sldId id="301" r:id="rId22"/>
    <p:sldId id="275" r:id="rId23"/>
    <p:sldId id="262" r:id="rId24"/>
    <p:sldId id="263" r:id="rId25"/>
    <p:sldId id="264" r:id="rId26"/>
    <p:sldId id="265" r:id="rId27"/>
    <p:sldId id="267" r:id="rId28"/>
    <p:sldId id="291" r:id="rId29"/>
    <p:sldId id="292" r:id="rId30"/>
    <p:sldId id="294" r:id="rId31"/>
    <p:sldId id="295" r:id="rId32"/>
    <p:sldId id="296" r:id="rId33"/>
    <p:sldId id="273" r:id="rId34"/>
    <p:sldId id="302" r:id="rId35"/>
    <p:sldId id="298" r:id="rId36"/>
    <p:sldId id="303" r:id="rId3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dW3g4atSaQ4F5OT" initials="U" lastIdx="1" clrIdx="0">
    <p:extLst>
      <p:ext uri="{19B8F6BF-5375-455C-9EA6-DF929625EA0E}">
        <p15:presenceInfo xmlns:p15="http://schemas.microsoft.com/office/powerpoint/2012/main" userId="S::udw3g4atsaq4f5ot@microsoft.pseudonym.fu-berlin.de::74789248-f749-4a00-8057-97212a63bc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246"/>
  </p:normalViewPr>
  <p:slideViewPr>
    <p:cSldViewPr snapToGrid="0" snapToObjects="1">
      <p:cViewPr varScale="1">
        <p:scale>
          <a:sx n="97" d="100"/>
          <a:sy n="97" d="100"/>
        </p:scale>
        <p:origin x="6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A06D3-597A-1D4F-8961-D891DEE29DEC}" type="datetimeFigureOut">
              <a:rPr lang="de-DE" smtClean="0"/>
              <a:t>26.02.20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5B6A6-C587-B749-B6F8-0930AB98E986}" type="slidenum">
              <a:rPr lang="de-DE" smtClean="0"/>
              <a:t>‹Nr.›</a:t>
            </a:fld>
            <a:endParaRPr lang="de-DE"/>
          </a:p>
        </p:txBody>
      </p:sp>
    </p:spTree>
    <p:extLst>
      <p:ext uri="{BB962C8B-B14F-4D97-AF65-F5344CB8AC3E}">
        <p14:creationId xmlns:p14="http://schemas.microsoft.com/office/powerpoint/2010/main" val="1317955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de.wikipedia.org/wiki/Menschenw%C3%BCrde" TargetMode="External"/><Relationship Id="rId3" Type="http://schemas.openxmlformats.org/officeDocument/2006/relationships/hyperlink" Target="https://de.wikipedia.org/wiki/Bundesverfassungsgericht" TargetMode="External"/><Relationship Id="rId7" Type="http://schemas.openxmlformats.org/officeDocument/2006/relationships/hyperlink" Target="https://de.wikipedia.org/wiki/Grundgesetz_f%C3%BCr_die_Bundesrepublik_Deutschland"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s://www.gesetze-im-internet.de/gg/art_2.html" TargetMode="External"/><Relationship Id="rId5" Type="http://schemas.openxmlformats.org/officeDocument/2006/relationships/hyperlink" Target="https://de.wikipedia.org/wiki/Grundrecht" TargetMode="External"/><Relationship Id="rId4" Type="http://schemas.openxmlformats.org/officeDocument/2006/relationships/hyperlink" Target="https://www.gesetze-im-internet.de/luftsig/__14.html" TargetMode="External"/><Relationship Id="rId9" Type="http://schemas.openxmlformats.org/officeDocument/2006/relationships/hyperlink" Target="https://www.gesetze-im-internet.de/gg/art_1.html"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Erklären</a:t>
            </a:r>
            <a:r>
              <a:rPr lang="en-GB" dirty="0"/>
              <a:t> </a:t>
            </a:r>
          </a:p>
          <a:p>
            <a:endParaRPr lang="en-GB" dirty="0"/>
          </a:p>
          <a:p>
            <a:r>
              <a:rPr lang="en-GB" dirty="0" err="1"/>
              <a:t>Ist</a:t>
            </a:r>
            <a:r>
              <a:rPr lang="en-GB" dirty="0"/>
              <a:t> Gedankenexperiment: 100% </a:t>
            </a:r>
            <a:r>
              <a:rPr lang="en-GB" dirty="0" err="1"/>
              <a:t>Sicherheit</a:t>
            </a:r>
            <a:r>
              <a:rPr lang="en-GB" dirty="0"/>
              <a:t> </a:t>
            </a:r>
            <a:r>
              <a:rPr lang="en-GB" dirty="0" err="1"/>
              <a:t>sterben</a:t>
            </a:r>
            <a:r>
              <a:rPr lang="en-GB" dirty="0"/>
              <a:t>, </a:t>
            </a:r>
            <a:r>
              <a:rPr lang="en-GB" dirty="0" err="1"/>
              <a:t>nur</a:t>
            </a:r>
            <a:r>
              <a:rPr lang="en-GB" dirty="0"/>
              <a:t> 2 </a:t>
            </a:r>
            <a:r>
              <a:rPr lang="en-GB" dirty="0" err="1"/>
              <a:t>Möglichkeiten</a:t>
            </a:r>
            <a:r>
              <a:rPr lang="en-GB" dirty="0"/>
              <a:t> </a:t>
            </a:r>
            <a:r>
              <a:rPr lang="en-GB" dirty="0" err="1"/>
              <a:t>usw</a:t>
            </a:r>
            <a:r>
              <a:rPr lang="en-GB" dirty="0"/>
              <a:t> </a:t>
            </a:r>
          </a:p>
          <a:p>
            <a:endParaRPr lang="en-GB" dirty="0"/>
          </a:p>
          <a:p>
            <a:r>
              <a:rPr lang="en-GB" dirty="0" err="1"/>
              <a:t>Ist</a:t>
            </a:r>
            <a:r>
              <a:rPr lang="en-GB" dirty="0"/>
              <a:t> </a:t>
            </a:r>
            <a:r>
              <a:rPr lang="en-GB" dirty="0" err="1"/>
              <a:t>trotzdem</a:t>
            </a:r>
            <a:r>
              <a:rPr lang="en-GB" dirty="0"/>
              <a:t> </a:t>
            </a:r>
            <a:r>
              <a:rPr lang="en-GB" dirty="0" err="1"/>
              <a:t>noch</a:t>
            </a:r>
            <a:r>
              <a:rPr lang="en-GB" dirty="0"/>
              <a:t> </a:t>
            </a:r>
            <a:r>
              <a:rPr lang="en-GB" dirty="0" err="1"/>
              <a:t>eine</a:t>
            </a:r>
            <a:r>
              <a:rPr lang="en-GB" dirty="0"/>
              <a:t> </a:t>
            </a:r>
            <a:r>
              <a:rPr lang="en-GB" dirty="0" err="1"/>
              <a:t>komplizierte</a:t>
            </a:r>
            <a:r>
              <a:rPr lang="en-GB" dirty="0"/>
              <a:t> Situation: </a:t>
            </a:r>
            <a:r>
              <a:rPr lang="en-GB" dirty="0" err="1"/>
              <a:t>pos</a:t>
            </a:r>
            <a:r>
              <a:rPr lang="en-GB" dirty="0"/>
              <a:t> und neg </a:t>
            </a:r>
            <a:r>
              <a:rPr lang="en-GB" dirty="0" err="1"/>
              <a:t>Pflichten</a:t>
            </a:r>
            <a:r>
              <a:rPr lang="en-GB" dirty="0"/>
              <a:t> (</a:t>
            </a:r>
            <a:r>
              <a:rPr lang="en-GB" dirty="0" err="1"/>
              <a:t>retten</a:t>
            </a:r>
            <a:r>
              <a:rPr lang="en-GB" dirty="0"/>
              <a:t>, </a:t>
            </a:r>
            <a:r>
              <a:rPr lang="en-GB" dirty="0" err="1"/>
              <a:t>nicht</a:t>
            </a:r>
            <a:r>
              <a:rPr lang="en-GB" dirty="0"/>
              <a:t> </a:t>
            </a:r>
            <a:r>
              <a:rPr lang="en-GB" dirty="0" err="1"/>
              <a:t>töten</a:t>
            </a:r>
            <a:r>
              <a:rPr lang="en-GB"/>
              <a:t>) </a:t>
            </a:r>
            <a:endParaRPr lang="en-GB" dirty="0"/>
          </a:p>
          <a:p>
            <a:endParaRPr lang="en-GB" dirty="0"/>
          </a:p>
          <a:p>
            <a:r>
              <a:rPr lang="en-GB" dirty="0" err="1"/>
              <a:t>Ist</a:t>
            </a:r>
            <a:r>
              <a:rPr lang="en-GB" dirty="0"/>
              <a:t> Dilemma: </a:t>
            </a:r>
            <a:r>
              <a:rPr lang="en-GB" dirty="0" err="1"/>
              <a:t>Denn</a:t>
            </a:r>
            <a:r>
              <a:rPr lang="en-GB" dirty="0"/>
              <a:t>:  </a:t>
            </a:r>
            <a:r>
              <a:rPr lang="en-GB" dirty="0" err="1"/>
              <a:t>Plicht</a:t>
            </a:r>
            <a:r>
              <a:rPr lang="en-GB" dirty="0"/>
              <a:t> </a:t>
            </a:r>
            <a:r>
              <a:rPr lang="en-GB" dirty="0" err="1"/>
              <a:t>nicht</a:t>
            </a:r>
            <a:r>
              <a:rPr lang="en-GB" dirty="0"/>
              <a:t> </a:t>
            </a:r>
            <a:r>
              <a:rPr lang="en-GB" dirty="0" err="1"/>
              <a:t>zu</a:t>
            </a:r>
            <a:r>
              <a:rPr lang="en-GB" dirty="0"/>
              <a:t> </a:t>
            </a:r>
            <a:r>
              <a:rPr lang="en-GB" dirty="0" err="1"/>
              <a:t>töten</a:t>
            </a:r>
            <a:r>
              <a:rPr lang="en-GB" dirty="0"/>
              <a:t>! </a:t>
            </a:r>
          </a:p>
        </p:txBody>
      </p:sp>
      <p:sp>
        <p:nvSpPr>
          <p:cNvPr id="4" name="Foliennummernplatzhalter 3"/>
          <p:cNvSpPr>
            <a:spLocks noGrp="1"/>
          </p:cNvSpPr>
          <p:nvPr>
            <p:ph type="sldNum" sz="quarter" idx="5"/>
          </p:nvPr>
        </p:nvSpPr>
        <p:spPr/>
        <p:txBody>
          <a:bodyPr/>
          <a:lstStyle/>
          <a:p>
            <a:fld id="{B1A5B6A6-C587-B749-B6F8-0930AB98E986}" type="slidenum">
              <a:rPr lang="de-DE" smtClean="0"/>
              <a:t>5</a:t>
            </a:fld>
            <a:endParaRPr lang="de-DE"/>
          </a:p>
        </p:txBody>
      </p:sp>
    </p:spTree>
    <p:extLst>
      <p:ext uri="{BB962C8B-B14F-4D97-AF65-F5344CB8AC3E}">
        <p14:creationId xmlns:p14="http://schemas.microsoft.com/office/powerpoint/2010/main" val="1987934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Frage</a:t>
            </a:r>
            <a:r>
              <a:rPr lang="en-GB" dirty="0"/>
              <a:t>: </a:t>
            </a:r>
            <a:r>
              <a:rPr lang="en-GB" dirty="0" err="1"/>
              <a:t>Inwiefern</a:t>
            </a:r>
            <a:r>
              <a:rPr lang="en-GB" dirty="0"/>
              <a:t> </a:t>
            </a:r>
            <a:r>
              <a:rPr lang="en-GB" dirty="0" err="1"/>
              <a:t>korrellieren</a:t>
            </a:r>
            <a:r>
              <a:rPr lang="en-GB" dirty="0"/>
              <a:t> </a:t>
            </a:r>
            <a:r>
              <a:rPr lang="en-GB" dirty="0" err="1"/>
              <a:t>moralische</a:t>
            </a:r>
            <a:r>
              <a:rPr lang="en-GB" dirty="0"/>
              <a:t> </a:t>
            </a:r>
            <a:r>
              <a:rPr lang="en-GB" dirty="0" err="1"/>
              <a:t>Vorlieben</a:t>
            </a:r>
            <a:r>
              <a:rPr lang="en-GB" dirty="0"/>
              <a:t> </a:t>
            </a:r>
            <a:r>
              <a:rPr lang="en-GB" dirty="0" err="1"/>
              <a:t>mit</a:t>
            </a:r>
            <a:r>
              <a:rPr lang="en-GB" dirty="0"/>
              <a:t> </a:t>
            </a:r>
            <a:r>
              <a:rPr lang="en-GB" dirty="0" err="1"/>
              <a:t>kulturellen</a:t>
            </a:r>
            <a:r>
              <a:rPr lang="en-GB" dirty="0"/>
              <a:t> und </a:t>
            </a:r>
            <a:r>
              <a:rPr lang="en-GB" dirty="0" err="1"/>
              <a:t>wirtschaftlichen</a:t>
            </a:r>
            <a:r>
              <a:rPr lang="en-GB" dirty="0"/>
              <a:t> </a:t>
            </a:r>
            <a:r>
              <a:rPr lang="en-GB" dirty="0" err="1"/>
              <a:t>Eigenheiten</a:t>
            </a:r>
            <a:r>
              <a:rPr lang="en-GB" dirty="0"/>
              <a:t>? </a:t>
            </a:r>
          </a:p>
          <a:p>
            <a:r>
              <a:rPr lang="en-GB" dirty="0"/>
              <a:t>Ein </a:t>
            </a:r>
            <a:r>
              <a:rPr lang="en-GB" dirty="0" err="1"/>
              <a:t>paar</a:t>
            </a:r>
            <a:r>
              <a:rPr lang="en-GB" dirty="0"/>
              <a:t> </a:t>
            </a:r>
            <a:r>
              <a:rPr lang="en-GB" dirty="0" err="1"/>
              <a:t>Beispiele</a:t>
            </a:r>
            <a:r>
              <a:rPr lang="en-GB" dirty="0"/>
              <a:t>: </a:t>
            </a:r>
          </a:p>
          <a:p>
            <a:r>
              <a:rPr lang="en-GB" dirty="0" err="1"/>
              <a:t>Eins</a:t>
            </a:r>
            <a:r>
              <a:rPr lang="en-GB" dirty="0"/>
              <a:t> </a:t>
            </a:r>
            <a:r>
              <a:rPr lang="en-GB" dirty="0" err="1"/>
              <a:t>z.B</a:t>
            </a:r>
            <a:r>
              <a:rPr lang="en-GB" dirty="0"/>
              <a:t>. Je </a:t>
            </a:r>
            <a:r>
              <a:rPr lang="en-GB" dirty="0" err="1"/>
              <a:t>individualistischer</a:t>
            </a:r>
            <a:r>
              <a:rPr lang="en-GB" dirty="0"/>
              <a:t> die Gesellschaft, </a:t>
            </a:r>
            <a:r>
              <a:rPr lang="en-GB" dirty="0" err="1"/>
              <a:t>desto</a:t>
            </a:r>
            <a:r>
              <a:rPr lang="en-GB" dirty="0"/>
              <a:t> </a:t>
            </a:r>
            <a:r>
              <a:rPr lang="en-GB" dirty="0" err="1"/>
              <a:t>eher</a:t>
            </a:r>
            <a:r>
              <a:rPr lang="en-GB" dirty="0"/>
              <a:t> </a:t>
            </a:r>
            <a:r>
              <a:rPr lang="en-GB" dirty="0" err="1"/>
              <a:t>rettet</a:t>
            </a:r>
            <a:r>
              <a:rPr lang="en-GB" dirty="0"/>
              <a:t> </a:t>
            </a:r>
            <a:r>
              <a:rPr lang="en-GB" dirty="0" err="1"/>
              <a:t>sie</a:t>
            </a:r>
            <a:r>
              <a:rPr lang="en-GB" dirty="0"/>
              <a:t> </a:t>
            </a:r>
            <a:r>
              <a:rPr lang="en-GB" dirty="0" err="1"/>
              <a:t>mehr</a:t>
            </a:r>
            <a:r>
              <a:rPr lang="en-GB" dirty="0"/>
              <a:t> Menschen </a:t>
            </a:r>
          </a:p>
          <a:p>
            <a:r>
              <a:rPr lang="en-GB" dirty="0"/>
              <a:t>Vs. </a:t>
            </a:r>
            <a:r>
              <a:rPr lang="en-GB" dirty="0" err="1"/>
              <a:t>Kollektivistische</a:t>
            </a:r>
            <a:r>
              <a:rPr lang="en-GB" dirty="0"/>
              <a:t> Länder </a:t>
            </a:r>
            <a:r>
              <a:rPr lang="en-GB" dirty="0" err="1"/>
              <a:t>schonen</a:t>
            </a:r>
            <a:r>
              <a:rPr lang="en-GB" dirty="0"/>
              <a:t> </a:t>
            </a:r>
            <a:r>
              <a:rPr lang="en-GB" dirty="0" err="1"/>
              <a:t>weniger</a:t>
            </a:r>
            <a:r>
              <a:rPr lang="en-GB" dirty="0"/>
              <a:t> die </a:t>
            </a:r>
            <a:r>
              <a:rPr lang="en-GB" dirty="0" err="1"/>
              <a:t>jungen</a:t>
            </a:r>
            <a:r>
              <a:rPr lang="en-GB" dirty="0"/>
              <a:t> Menschen </a:t>
            </a:r>
          </a:p>
          <a:p>
            <a:endParaRPr lang="en-GB" dirty="0"/>
          </a:p>
          <a:p>
            <a:endParaRPr lang="en-GB" dirty="0"/>
          </a:p>
          <a:p>
            <a:r>
              <a:rPr lang="en-GB" dirty="0" err="1"/>
              <a:t>Überleitung</a:t>
            </a:r>
            <a:r>
              <a:rPr lang="en-GB" dirty="0"/>
              <a:t>: </a:t>
            </a:r>
            <a:r>
              <a:rPr lang="en-GB" dirty="0" err="1"/>
              <a:t>Kulturelle</a:t>
            </a:r>
            <a:r>
              <a:rPr lang="en-GB" dirty="0"/>
              <a:t> </a:t>
            </a:r>
            <a:r>
              <a:rPr lang="en-GB" dirty="0" err="1"/>
              <a:t>Differenzen</a:t>
            </a:r>
            <a:r>
              <a:rPr lang="en-GB" dirty="0"/>
              <a:t> </a:t>
            </a:r>
            <a:r>
              <a:rPr lang="en-GB" dirty="0" err="1"/>
              <a:t>müssen</a:t>
            </a:r>
            <a:r>
              <a:rPr lang="en-GB" dirty="0"/>
              <a:t> </a:t>
            </a:r>
            <a:r>
              <a:rPr lang="en-GB" dirty="0" err="1"/>
              <a:t>weiter</a:t>
            </a:r>
            <a:r>
              <a:rPr lang="en-GB" dirty="0"/>
              <a:t> </a:t>
            </a:r>
            <a:r>
              <a:rPr lang="en-GB" dirty="0" err="1"/>
              <a:t>erforscht</a:t>
            </a:r>
            <a:r>
              <a:rPr lang="en-GB" dirty="0"/>
              <a:t> </a:t>
            </a:r>
            <a:r>
              <a:rPr lang="en-GB" dirty="0" err="1"/>
              <a:t>werden</a:t>
            </a:r>
            <a:r>
              <a:rPr lang="en-GB" dirty="0"/>
              <a:t> -&gt; </a:t>
            </a:r>
            <a:r>
              <a:rPr lang="en-GB" dirty="0" err="1"/>
              <a:t>wichtig</a:t>
            </a:r>
            <a:r>
              <a:rPr lang="en-GB" dirty="0"/>
              <a:t>: </a:t>
            </a:r>
            <a:r>
              <a:rPr lang="en-GB" dirty="0" err="1"/>
              <a:t>Umfrage</a:t>
            </a:r>
            <a:r>
              <a:rPr lang="en-GB" dirty="0"/>
              <a:t>  </a:t>
            </a:r>
            <a:r>
              <a:rPr lang="en-GB" dirty="0" err="1"/>
              <a:t>nicht</a:t>
            </a:r>
            <a:r>
              <a:rPr lang="en-GB" dirty="0"/>
              <a:t> </a:t>
            </a:r>
            <a:r>
              <a:rPr lang="en-GB" dirty="0" err="1"/>
              <a:t>repräsentativ</a:t>
            </a:r>
            <a:r>
              <a:rPr lang="en-GB" dirty="0"/>
              <a:t>, und </a:t>
            </a:r>
            <a:r>
              <a:rPr lang="en-GB" dirty="0" err="1"/>
              <a:t>zw</a:t>
            </a:r>
            <a:r>
              <a:rPr lang="en-GB" dirty="0"/>
              <a:t>. 100-500.000 </a:t>
            </a:r>
            <a:r>
              <a:rPr lang="en-GB" dirty="0" err="1"/>
              <a:t>Unterschied</a:t>
            </a:r>
            <a:r>
              <a:rPr lang="en-GB" dirty="0"/>
              <a:t>..</a:t>
            </a:r>
          </a:p>
          <a:p>
            <a:endParaRPr lang="en-GB" dirty="0"/>
          </a:p>
          <a:p>
            <a:r>
              <a:rPr lang="en-GB" dirty="0" err="1"/>
              <a:t>Zurück</a:t>
            </a:r>
            <a:r>
              <a:rPr lang="en-GB" dirty="0"/>
              <a:t> </a:t>
            </a:r>
            <a:r>
              <a:rPr lang="en-GB" dirty="0" err="1"/>
              <a:t>zum</a:t>
            </a:r>
            <a:r>
              <a:rPr lang="en-GB" dirty="0"/>
              <a:t> Dilemma und den </a:t>
            </a:r>
            <a:r>
              <a:rPr lang="en-GB" dirty="0" err="1"/>
              <a:t>globalen</a:t>
            </a:r>
            <a:r>
              <a:rPr lang="en-GB" dirty="0"/>
              <a:t> </a:t>
            </a:r>
            <a:r>
              <a:rPr lang="en-GB" dirty="0" err="1"/>
              <a:t>Vorlieben</a:t>
            </a:r>
            <a:r>
              <a:rPr lang="en-GB" dirty="0"/>
              <a:t>: 3 </a:t>
            </a:r>
            <a:r>
              <a:rPr lang="en-GB" dirty="0" err="1"/>
              <a:t>Stück</a:t>
            </a:r>
            <a:r>
              <a:rPr lang="en-GB" dirty="0"/>
              <a:t> </a:t>
            </a:r>
            <a:r>
              <a:rPr lang="en-GB" dirty="0" err="1"/>
              <a:t>festgestellt</a:t>
            </a:r>
            <a:r>
              <a:rPr lang="en-GB" dirty="0"/>
              <a:t> </a:t>
            </a:r>
          </a:p>
        </p:txBody>
      </p:sp>
      <p:sp>
        <p:nvSpPr>
          <p:cNvPr id="4" name="Foliennummernplatzhalter 3"/>
          <p:cNvSpPr>
            <a:spLocks noGrp="1"/>
          </p:cNvSpPr>
          <p:nvPr>
            <p:ph type="sldNum" sz="quarter" idx="5"/>
          </p:nvPr>
        </p:nvSpPr>
        <p:spPr/>
        <p:txBody>
          <a:bodyPr/>
          <a:lstStyle/>
          <a:p>
            <a:fld id="{B1A5B6A6-C587-B749-B6F8-0930AB98E986}" type="slidenum">
              <a:rPr lang="de-DE" smtClean="0"/>
              <a:t>26</a:t>
            </a:fld>
            <a:endParaRPr lang="de-DE"/>
          </a:p>
        </p:txBody>
      </p:sp>
    </p:spTree>
    <p:extLst>
      <p:ext uri="{BB962C8B-B14F-4D97-AF65-F5344CB8AC3E}">
        <p14:creationId xmlns:p14="http://schemas.microsoft.com/office/powerpoint/2010/main" val="26349150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en-GB" dirty="0"/>
              <a:t>Muss </a:t>
            </a:r>
            <a:r>
              <a:rPr lang="en-GB" dirty="0" err="1"/>
              <a:t>reflektiert</a:t>
            </a:r>
            <a:r>
              <a:rPr lang="en-GB" dirty="0"/>
              <a:t> </a:t>
            </a:r>
            <a:r>
              <a:rPr lang="en-GB" dirty="0" err="1"/>
              <a:t>werden</a:t>
            </a:r>
            <a:r>
              <a:rPr lang="en-GB" dirty="0"/>
              <a:t>! </a:t>
            </a:r>
            <a:r>
              <a:rPr lang="en-GB" dirty="0" err="1"/>
              <a:t>Damit</a:t>
            </a:r>
            <a:r>
              <a:rPr lang="en-GB" dirty="0"/>
              <a:t> es </a:t>
            </a:r>
            <a:r>
              <a:rPr lang="en-GB" dirty="0" err="1"/>
              <a:t>keinen</a:t>
            </a:r>
            <a:r>
              <a:rPr lang="en-GB" dirty="0"/>
              <a:t> Backlash </a:t>
            </a:r>
            <a:r>
              <a:rPr lang="en-GB" dirty="0" err="1"/>
              <a:t>gibt</a:t>
            </a:r>
            <a:r>
              <a:rPr lang="en-GB" dirty="0"/>
              <a:t>, </a:t>
            </a:r>
            <a:r>
              <a:rPr lang="en-GB" dirty="0" err="1"/>
              <a:t>wenn</a:t>
            </a:r>
            <a:r>
              <a:rPr lang="en-GB" dirty="0"/>
              <a:t> </a:t>
            </a:r>
            <a:r>
              <a:rPr lang="en-GB" dirty="0" err="1"/>
              <a:t>ein</a:t>
            </a:r>
            <a:r>
              <a:rPr lang="en-GB" dirty="0"/>
              <a:t> Kind </a:t>
            </a:r>
            <a:r>
              <a:rPr lang="en-GB" dirty="0" err="1"/>
              <a:t>umkommt</a:t>
            </a:r>
            <a:r>
              <a:rPr lang="en-GB" dirty="0"/>
              <a:t>. </a:t>
            </a:r>
          </a:p>
          <a:p>
            <a:pPr marL="171450" indent="-171450">
              <a:buFontTx/>
              <a:buChar char="-"/>
            </a:pPr>
            <a:endParaRPr lang="en-GB" dirty="0"/>
          </a:p>
          <a:p>
            <a:pPr marL="171450" indent="-171450">
              <a:buFontTx/>
              <a:buChar char="-"/>
            </a:pPr>
            <a:endParaRPr lang="en-GB" dirty="0"/>
          </a:p>
          <a:p>
            <a:pPr marL="171450" indent="-171450">
              <a:buFontTx/>
              <a:buChar char="-"/>
            </a:pPr>
            <a:endParaRPr lang="en-GB" dirty="0"/>
          </a:p>
          <a:p>
            <a:pPr marL="171450" indent="-171450">
              <a:buFontTx/>
              <a:buChar char="-"/>
            </a:pPr>
            <a:r>
              <a:rPr lang="en-GB" dirty="0"/>
              <a:t>Wie </a:t>
            </a:r>
            <a:r>
              <a:rPr lang="en-GB" dirty="0" err="1"/>
              <a:t>geht</a:t>
            </a:r>
            <a:r>
              <a:rPr lang="en-GB" dirty="0"/>
              <a:t> es </a:t>
            </a:r>
            <a:r>
              <a:rPr lang="en-GB" dirty="0" err="1"/>
              <a:t>jetzt</a:t>
            </a:r>
            <a:r>
              <a:rPr lang="en-GB" dirty="0"/>
              <a:t> </a:t>
            </a:r>
            <a:r>
              <a:rPr lang="en-GB" dirty="0" err="1"/>
              <a:t>weiter</a:t>
            </a:r>
            <a:r>
              <a:rPr lang="en-GB" dirty="0"/>
              <a:t>? </a:t>
            </a:r>
          </a:p>
          <a:p>
            <a:pPr marL="171450" indent="-171450">
              <a:buFontTx/>
              <a:buChar char="-"/>
            </a:pPr>
            <a:endParaRPr lang="en-GB" dirty="0"/>
          </a:p>
          <a:p>
            <a:pPr marL="171450" indent="-171450">
              <a:buFontTx/>
              <a:buChar char="-"/>
            </a:pPr>
            <a:endParaRPr lang="en-GB" dirty="0"/>
          </a:p>
          <a:p>
            <a:pPr marL="171450" indent="-171450">
              <a:buFontTx/>
              <a:buChar char="-"/>
            </a:pPr>
            <a:endParaRPr lang="en-GB" dirty="0"/>
          </a:p>
          <a:p>
            <a:pPr marL="171450" indent="-171450">
              <a:buFontTx/>
              <a:buChar char="-"/>
            </a:pPr>
            <a:r>
              <a:rPr lang="en-GB" dirty="0"/>
              <a:t>(</a:t>
            </a:r>
            <a:r>
              <a:rPr lang="en-GB" dirty="0" err="1"/>
              <a:t>Luftsicherheitsgesetz</a:t>
            </a:r>
            <a:r>
              <a:rPr lang="en-GB" dirty="0"/>
              <a:t>: </a:t>
            </a:r>
            <a:r>
              <a:rPr lang="de-DE" dirty="0"/>
              <a:t>Am 15. Februar 2006 entschied das </a:t>
            </a:r>
            <a:r>
              <a:rPr lang="de-DE" dirty="0">
                <a:hlinkClick r:id="rId3" tooltip="Bundesverfassungsgericht"/>
              </a:rPr>
              <a:t>Bundesverfassungsgericht</a:t>
            </a:r>
            <a:r>
              <a:rPr lang="de-DE" dirty="0"/>
              <a:t>, dass </a:t>
            </a:r>
            <a:r>
              <a:rPr lang="de-DE" dirty="0">
                <a:hlinkClick r:id="rId4"/>
              </a:rPr>
              <a:t>§ 14</a:t>
            </a:r>
            <a:r>
              <a:rPr lang="de-DE" dirty="0"/>
              <a:t> Abs. 3 </a:t>
            </a:r>
            <a:r>
              <a:rPr lang="de-DE" dirty="0" err="1"/>
              <a:t>LuftSiG</a:t>
            </a:r>
            <a:r>
              <a:rPr lang="de-DE" dirty="0"/>
              <a:t> gegen das </a:t>
            </a:r>
            <a:r>
              <a:rPr lang="de-DE" dirty="0">
                <a:hlinkClick r:id="rId5" tooltip="Grundrecht"/>
              </a:rPr>
              <a:t>Grundrecht</a:t>
            </a:r>
            <a:r>
              <a:rPr lang="de-DE" dirty="0"/>
              <a:t> auf Leben (</a:t>
            </a:r>
            <a:r>
              <a:rPr lang="de-DE" dirty="0">
                <a:hlinkClick r:id="rId6"/>
              </a:rPr>
              <a:t>Art. 2</a:t>
            </a:r>
            <a:r>
              <a:rPr lang="de-DE" dirty="0"/>
              <a:t> Abs. 2 </a:t>
            </a:r>
            <a:r>
              <a:rPr lang="de-DE" dirty="0">
                <a:hlinkClick r:id="rId7" tooltip="Grundgesetz für die Bundesrepublik Deutschland"/>
              </a:rPr>
              <a:t>Grundgesetz</a:t>
            </a:r>
            <a:r>
              <a:rPr lang="de-DE" dirty="0"/>
              <a:t>) und gegen die </a:t>
            </a:r>
            <a:r>
              <a:rPr lang="de-DE" dirty="0">
                <a:hlinkClick r:id="rId8" tooltip="Menschenwürde"/>
              </a:rPr>
              <a:t>Menschenwürde</a:t>
            </a:r>
            <a:r>
              <a:rPr lang="de-DE" dirty="0"/>
              <a:t> (</a:t>
            </a:r>
            <a:r>
              <a:rPr lang="de-DE" dirty="0">
                <a:hlinkClick r:id="rId9"/>
              </a:rPr>
              <a:t>Art. 1</a:t>
            </a:r>
            <a:r>
              <a:rPr lang="de-DE" dirty="0"/>
              <a:t> GG) verstößt und deshalb insoweit verfassungswidrig und nichtig ist) </a:t>
            </a:r>
            <a:endParaRPr lang="en-GB" dirty="0"/>
          </a:p>
        </p:txBody>
      </p:sp>
      <p:sp>
        <p:nvSpPr>
          <p:cNvPr id="4" name="Foliennummernplatzhalter 3"/>
          <p:cNvSpPr>
            <a:spLocks noGrp="1"/>
          </p:cNvSpPr>
          <p:nvPr>
            <p:ph type="sldNum" sz="quarter" idx="5"/>
          </p:nvPr>
        </p:nvSpPr>
        <p:spPr/>
        <p:txBody>
          <a:bodyPr/>
          <a:lstStyle/>
          <a:p>
            <a:fld id="{B1A5B6A6-C587-B749-B6F8-0930AB98E986}" type="slidenum">
              <a:rPr lang="de-DE" smtClean="0"/>
              <a:t>32</a:t>
            </a:fld>
            <a:endParaRPr lang="de-DE"/>
          </a:p>
        </p:txBody>
      </p:sp>
    </p:spTree>
    <p:extLst>
      <p:ext uri="{BB962C8B-B14F-4D97-AF65-F5344CB8AC3E}">
        <p14:creationId xmlns:p14="http://schemas.microsoft.com/office/powerpoint/2010/main" val="2559806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a:p>
            <a:pPr rtl="0"/>
            <a:endParaRPr lang="de-DE" dirty="0">
              <a:effectLst/>
            </a:endParaRPr>
          </a:p>
          <a:p>
            <a:pPr rtl="0"/>
            <a:r>
              <a:rPr lang="de-DE" dirty="0">
                <a:effectLst/>
              </a:rPr>
              <a:t>„These </a:t>
            </a:r>
            <a:r>
              <a:rPr lang="de-DE" dirty="0" err="1">
                <a:effectLst/>
              </a:rPr>
              <a:t>are</a:t>
            </a:r>
            <a:r>
              <a:rPr lang="de-DE" dirty="0">
                <a:effectLst/>
              </a:rPr>
              <a:t> not </a:t>
            </a:r>
            <a:r>
              <a:rPr lang="de-DE" dirty="0" err="1">
                <a:effectLst/>
              </a:rPr>
              <a:t>the</a:t>
            </a:r>
            <a:r>
              <a:rPr lang="de-DE" dirty="0">
                <a:effectLst/>
              </a:rPr>
              <a:t> </a:t>
            </a:r>
            <a:r>
              <a:rPr lang="de-DE" dirty="0" err="1">
                <a:effectLst/>
              </a:rPr>
              <a:t>dramatic</a:t>
            </a:r>
            <a:r>
              <a:rPr lang="de-DE" dirty="0">
                <a:effectLst/>
              </a:rPr>
              <a:t>, </a:t>
            </a:r>
            <a:r>
              <a:rPr lang="de-DE" dirty="0" err="1">
                <a:effectLst/>
              </a:rPr>
              <a:t>life</a:t>
            </a:r>
            <a:r>
              <a:rPr lang="de-DE" dirty="0">
                <a:effectLst/>
              </a:rPr>
              <a:t> </a:t>
            </a:r>
            <a:r>
              <a:rPr lang="de-DE" dirty="0" err="1">
                <a:effectLst/>
              </a:rPr>
              <a:t>and</a:t>
            </a:r>
            <a:r>
              <a:rPr lang="de-DE" dirty="0">
                <a:effectLst/>
              </a:rPr>
              <a:t> </a:t>
            </a:r>
            <a:r>
              <a:rPr lang="de-DE" dirty="0" err="1">
                <a:effectLst/>
              </a:rPr>
              <a:t>death</a:t>
            </a:r>
            <a:r>
              <a:rPr lang="de-DE" dirty="0">
                <a:effectLst/>
              </a:rPr>
              <a:t> </a:t>
            </a:r>
            <a:r>
              <a:rPr lang="de-DE" dirty="0" err="1">
                <a:effectLst/>
              </a:rPr>
              <a:t>decisions</a:t>
            </a:r>
            <a:r>
              <a:rPr lang="de-DE" dirty="0">
                <a:effectLst/>
              </a:rPr>
              <a:t> </a:t>
            </a:r>
            <a:r>
              <a:rPr lang="de-DE" dirty="0" err="1">
                <a:effectLst/>
              </a:rPr>
              <a:t>featured</a:t>
            </a:r>
            <a:r>
              <a:rPr lang="de-DE" dirty="0">
                <a:effectLst/>
              </a:rPr>
              <a:t> in </a:t>
            </a:r>
            <a:r>
              <a:rPr lang="de-DE" dirty="0" err="1">
                <a:effectLst/>
              </a:rPr>
              <a:t>trolley</a:t>
            </a:r>
            <a:r>
              <a:rPr lang="de-DE" dirty="0">
                <a:effectLst/>
              </a:rPr>
              <a:t> </a:t>
            </a:r>
            <a:r>
              <a:rPr lang="de-DE" dirty="0" err="1">
                <a:effectLst/>
              </a:rPr>
              <a:t>dilemmas</a:t>
            </a:r>
            <a:r>
              <a:rPr lang="de-DE" dirty="0">
                <a:effectLst/>
              </a:rPr>
              <a:t>. But </a:t>
            </a:r>
            <a:r>
              <a:rPr lang="de-DE" dirty="0" err="1">
                <a:effectLst/>
              </a:rPr>
              <a:t>once</a:t>
            </a:r>
            <a:r>
              <a:rPr lang="de-DE" dirty="0">
                <a:effectLst/>
              </a:rPr>
              <a:t> </a:t>
            </a:r>
            <a:r>
              <a:rPr lang="de-DE" dirty="0" err="1">
                <a:effectLst/>
              </a:rPr>
              <a:t>they</a:t>
            </a:r>
            <a:r>
              <a:rPr lang="de-DE" dirty="0">
                <a:effectLst/>
              </a:rPr>
              <a:t> </a:t>
            </a:r>
            <a:r>
              <a:rPr lang="de-DE" dirty="0" err="1">
                <a:effectLst/>
              </a:rPr>
              <a:t>are</a:t>
            </a:r>
            <a:r>
              <a:rPr lang="de-DE" dirty="0">
                <a:effectLst/>
              </a:rPr>
              <a:t> </a:t>
            </a:r>
            <a:r>
              <a:rPr lang="de-DE" dirty="0" err="1">
                <a:effectLst/>
              </a:rPr>
              <a:t>aggregated</a:t>
            </a:r>
            <a:r>
              <a:rPr lang="de-DE" dirty="0">
                <a:effectLst/>
              </a:rPr>
              <a:t> </a:t>
            </a:r>
            <a:r>
              <a:rPr lang="de-DE" dirty="0" err="1">
                <a:effectLst/>
              </a:rPr>
              <a:t>over</a:t>
            </a:r>
            <a:r>
              <a:rPr lang="de-DE" dirty="0">
                <a:effectLst/>
              </a:rPr>
              <a:t> </a:t>
            </a:r>
            <a:r>
              <a:rPr lang="de-DE" dirty="0" err="1">
                <a:effectLst/>
              </a:rPr>
              <a:t>millions</a:t>
            </a:r>
            <a:r>
              <a:rPr lang="de-DE" dirty="0">
                <a:effectLst/>
              </a:rPr>
              <a:t> </a:t>
            </a:r>
            <a:r>
              <a:rPr lang="de-DE" dirty="0" err="1">
                <a:effectLst/>
              </a:rPr>
              <a:t>of</a:t>
            </a:r>
            <a:r>
              <a:rPr lang="de-DE" dirty="0">
                <a:effectLst/>
              </a:rPr>
              <a:t> </a:t>
            </a:r>
            <a:r>
              <a:rPr lang="de-DE" dirty="0" err="1">
                <a:effectLst/>
              </a:rPr>
              <a:t>cars</a:t>
            </a:r>
            <a:r>
              <a:rPr lang="de-DE" dirty="0">
                <a:effectLst/>
              </a:rPr>
              <a:t> </a:t>
            </a:r>
            <a:r>
              <a:rPr lang="de-DE" dirty="0" err="1">
                <a:effectLst/>
              </a:rPr>
              <a:t>driving</a:t>
            </a:r>
            <a:r>
              <a:rPr lang="de-DE" dirty="0">
                <a:effectLst/>
              </a:rPr>
              <a:t> </a:t>
            </a:r>
            <a:r>
              <a:rPr lang="de-DE" dirty="0" err="1">
                <a:effectLst/>
              </a:rPr>
              <a:t>billions</a:t>
            </a:r>
            <a:r>
              <a:rPr lang="de-DE" dirty="0">
                <a:effectLst/>
              </a:rPr>
              <a:t> </a:t>
            </a:r>
            <a:r>
              <a:rPr lang="de-DE" dirty="0" err="1">
                <a:effectLst/>
              </a:rPr>
              <a:t>of</a:t>
            </a:r>
            <a:r>
              <a:rPr lang="de-DE" dirty="0">
                <a:effectLst/>
              </a:rPr>
              <a:t> </a:t>
            </a:r>
            <a:r>
              <a:rPr lang="de-DE" dirty="0" err="1">
                <a:effectLst/>
              </a:rPr>
              <a:t>miles</a:t>
            </a:r>
            <a:r>
              <a:rPr lang="de-DE" dirty="0">
                <a:effectLst/>
              </a:rPr>
              <a:t>, </a:t>
            </a:r>
            <a:r>
              <a:rPr lang="de-DE" dirty="0" err="1">
                <a:effectLst/>
              </a:rPr>
              <a:t>these</a:t>
            </a:r>
            <a:r>
              <a:rPr lang="de-DE" dirty="0">
                <a:effectLst/>
              </a:rPr>
              <a:t> </a:t>
            </a:r>
            <a:r>
              <a:rPr lang="de-DE" dirty="0" err="1">
                <a:effectLst/>
              </a:rPr>
              <a:t>small</a:t>
            </a:r>
            <a:r>
              <a:rPr lang="de-DE" dirty="0">
                <a:effectLst/>
              </a:rPr>
              <a:t> </a:t>
            </a:r>
            <a:r>
              <a:rPr lang="de-DE" dirty="0" err="1">
                <a:effectLst/>
              </a:rPr>
              <a:t>sttistical</a:t>
            </a:r>
            <a:r>
              <a:rPr lang="de-DE" dirty="0">
                <a:effectLst/>
              </a:rPr>
              <a:t> </a:t>
            </a:r>
            <a:r>
              <a:rPr lang="de-DE" dirty="0" err="1">
                <a:effectLst/>
              </a:rPr>
              <a:t>decisions</a:t>
            </a:r>
            <a:r>
              <a:rPr lang="de-DE" dirty="0">
                <a:effectLst/>
              </a:rPr>
              <a:t> </a:t>
            </a:r>
            <a:r>
              <a:rPr lang="de-DE" dirty="0" err="1">
                <a:effectLst/>
              </a:rPr>
              <a:t>add</a:t>
            </a:r>
            <a:r>
              <a:rPr lang="de-DE" dirty="0">
                <a:effectLst/>
              </a:rPr>
              <a:t> </a:t>
            </a:r>
            <a:r>
              <a:rPr lang="de-DE" dirty="0" err="1">
                <a:effectLst/>
              </a:rPr>
              <a:t>up</a:t>
            </a:r>
            <a:r>
              <a:rPr lang="de-DE" dirty="0">
                <a:effectLst/>
              </a:rPr>
              <a:t> </a:t>
            </a:r>
            <a:r>
              <a:rPr lang="de-DE" dirty="0" err="1">
                <a:effectLst/>
              </a:rPr>
              <a:t>to</a:t>
            </a:r>
            <a:r>
              <a:rPr lang="de-DE" dirty="0">
                <a:effectLst/>
              </a:rPr>
              <a:t> </a:t>
            </a:r>
            <a:r>
              <a:rPr lang="de-DE" dirty="0" err="1">
                <a:effectLst/>
              </a:rPr>
              <a:t>life</a:t>
            </a:r>
            <a:r>
              <a:rPr lang="de-DE" dirty="0">
                <a:effectLst/>
              </a:rPr>
              <a:t> </a:t>
            </a:r>
            <a:r>
              <a:rPr lang="de-DE" dirty="0" err="1">
                <a:effectLst/>
              </a:rPr>
              <a:t>and</a:t>
            </a:r>
            <a:r>
              <a:rPr lang="de-DE" dirty="0">
                <a:effectLst/>
              </a:rPr>
              <a:t> </a:t>
            </a:r>
            <a:r>
              <a:rPr lang="de-DE" dirty="0" err="1">
                <a:effectLst/>
              </a:rPr>
              <a:t>death</a:t>
            </a:r>
            <a:r>
              <a:rPr lang="de-DE" dirty="0">
                <a:effectLst/>
              </a:rPr>
              <a:t> </a:t>
            </a:r>
            <a:r>
              <a:rPr lang="de-DE" i="1" dirty="0" err="1">
                <a:effectLst/>
              </a:rPr>
              <a:t>consequences</a:t>
            </a:r>
            <a:r>
              <a:rPr lang="de-DE" i="1" dirty="0">
                <a:effectLst/>
              </a:rPr>
              <a:t>“ </a:t>
            </a:r>
            <a:endParaRPr lang="de-DE" dirty="0">
              <a:effectLst/>
            </a:endParaRPr>
          </a:p>
          <a:p>
            <a:pPr rtl="0"/>
            <a:r>
              <a:rPr lang="de-DE" i="0" dirty="0">
                <a:effectLst/>
              </a:rPr>
              <a:t>„</a:t>
            </a:r>
            <a:r>
              <a:rPr lang="de-DE" i="0" dirty="0" err="1">
                <a:effectLst/>
              </a:rPr>
              <a:t>Instead</a:t>
            </a:r>
            <a:r>
              <a:rPr lang="de-DE" i="0" dirty="0">
                <a:effectLst/>
              </a:rPr>
              <a:t> </a:t>
            </a:r>
            <a:r>
              <a:rPr lang="de-DE" i="0" dirty="0" err="1">
                <a:effectLst/>
              </a:rPr>
              <a:t>of</a:t>
            </a:r>
            <a:r>
              <a:rPr lang="de-DE" i="0" dirty="0">
                <a:effectLst/>
              </a:rPr>
              <a:t> </a:t>
            </a:r>
            <a:r>
              <a:rPr lang="de-DE" i="0" dirty="0" err="1">
                <a:effectLst/>
              </a:rPr>
              <a:t>asking</a:t>
            </a:r>
            <a:r>
              <a:rPr lang="de-DE" i="0" dirty="0">
                <a:effectLst/>
              </a:rPr>
              <a:t> </a:t>
            </a:r>
            <a:r>
              <a:rPr lang="de-DE" i="0" dirty="0" err="1">
                <a:effectLst/>
              </a:rPr>
              <a:t>wether</a:t>
            </a:r>
            <a:r>
              <a:rPr lang="de-DE" i="0" dirty="0">
                <a:effectLst/>
              </a:rPr>
              <a:t> </a:t>
            </a:r>
            <a:r>
              <a:rPr lang="de-DE" i="0" dirty="0" err="1">
                <a:effectLst/>
              </a:rPr>
              <a:t>one</a:t>
            </a:r>
            <a:r>
              <a:rPr lang="de-DE" i="0" dirty="0">
                <a:effectLst/>
              </a:rPr>
              <a:t> passenger </a:t>
            </a:r>
            <a:r>
              <a:rPr lang="de-DE" i="0" dirty="0" err="1">
                <a:effectLst/>
              </a:rPr>
              <a:t>should</a:t>
            </a:r>
            <a:r>
              <a:rPr lang="de-DE" i="0" dirty="0">
                <a:effectLst/>
              </a:rPr>
              <a:t> die </a:t>
            </a:r>
            <a:r>
              <a:rPr lang="de-DE" i="0" dirty="0" err="1">
                <a:effectLst/>
              </a:rPr>
              <a:t>to</a:t>
            </a:r>
            <a:r>
              <a:rPr lang="de-DE" i="0" dirty="0">
                <a:effectLst/>
              </a:rPr>
              <a:t> save </a:t>
            </a:r>
            <a:r>
              <a:rPr lang="de-DE" i="0" dirty="0" err="1">
                <a:effectLst/>
              </a:rPr>
              <a:t>five</a:t>
            </a:r>
            <a:r>
              <a:rPr lang="de-DE" i="0" dirty="0">
                <a:effectLst/>
              </a:rPr>
              <a:t> </a:t>
            </a:r>
            <a:r>
              <a:rPr lang="de-DE" i="0" dirty="0" err="1">
                <a:effectLst/>
              </a:rPr>
              <a:t>pedestrians</a:t>
            </a:r>
            <a:r>
              <a:rPr lang="de-DE" i="0" dirty="0">
                <a:effectLst/>
              </a:rPr>
              <a:t> in a </a:t>
            </a:r>
            <a:r>
              <a:rPr lang="de-DE" i="0" dirty="0" err="1">
                <a:effectLst/>
              </a:rPr>
              <a:t>given</a:t>
            </a:r>
            <a:r>
              <a:rPr lang="de-DE" i="0" dirty="0">
                <a:effectLst/>
              </a:rPr>
              <a:t> </a:t>
            </a:r>
            <a:r>
              <a:rPr lang="de-DE" i="0" dirty="0" err="1">
                <a:effectLst/>
              </a:rPr>
              <a:t>crash</a:t>
            </a:r>
            <a:r>
              <a:rPr lang="de-DE" i="0" dirty="0">
                <a:effectLst/>
              </a:rPr>
              <a:t>, </a:t>
            </a:r>
            <a:r>
              <a:rPr lang="de-DE" i="0" dirty="0" err="1">
                <a:effectLst/>
              </a:rPr>
              <a:t>we</a:t>
            </a:r>
            <a:r>
              <a:rPr lang="de-DE" i="0" dirty="0">
                <a:effectLst/>
              </a:rPr>
              <a:t> </a:t>
            </a:r>
            <a:r>
              <a:rPr lang="de-DE" i="0" dirty="0" err="1">
                <a:effectLst/>
              </a:rPr>
              <a:t>would</a:t>
            </a:r>
            <a:r>
              <a:rPr lang="de-DE" i="0" dirty="0">
                <a:effectLst/>
              </a:rPr>
              <a:t> </a:t>
            </a:r>
            <a:r>
              <a:rPr lang="de-DE" i="0" dirty="0" err="1">
                <a:effectLst/>
              </a:rPr>
              <a:t>ask</a:t>
            </a:r>
            <a:r>
              <a:rPr lang="de-DE" i="0" dirty="0">
                <a:effectLst/>
              </a:rPr>
              <a:t> </a:t>
            </a:r>
            <a:r>
              <a:rPr lang="de-DE" i="0" dirty="0" err="1">
                <a:effectLst/>
              </a:rPr>
              <a:t>wether</a:t>
            </a:r>
            <a:r>
              <a:rPr lang="de-DE" i="0" dirty="0">
                <a:effectLst/>
              </a:rPr>
              <a:t> </a:t>
            </a:r>
            <a:r>
              <a:rPr lang="de-DE" i="0" dirty="0" err="1">
                <a:effectLst/>
              </a:rPr>
              <a:t>one</a:t>
            </a:r>
            <a:r>
              <a:rPr lang="de-DE" i="0" dirty="0">
                <a:effectLst/>
              </a:rPr>
              <a:t> passenger </a:t>
            </a:r>
            <a:r>
              <a:rPr lang="de-DE" i="0" dirty="0" err="1">
                <a:effectLst/>
              </a:rPr>
              <a:t>should</a:t>
            </a:r>
            <a:r>
              <a:rPr lang="de-DE" i="0" dirty="0">
                <a:effectLst/>
              </a:rPr>
              <a:t> die </a:t>
            </a:r>
            <a:r>
              <a:rPr lang="de-DE" i="0" dirty="0" err="1">
                <a:effectLst/>
              </a:rPr>
              <a:t>for</a:t>
            </a:r>
            <a:r>
              <a:rPr lang="de-DE" i="0" dirty="0">
                <a:effectLst/>
              </a:rPr>
              <a:t> </a:t>
            </a:r>
            <a:r>
              <a:rPr lang="de-DE" i="0" dirty="0" err="1">
                <a:effectLst/>
              </a:rPr>
              <a:t>five</a:t>
            </a:r>
            <a:r>
              <a:rPr lang="de-DE" i="0" dirty="0">
                <a:effectLst/>
              </a:rPr>
              <a:t> </a:t>
            </a:r>
            <a:r>
              <a:rPr lang="de-DE" i="0" dirty="0" err="1">
                <a:effectLst/>
              </a:rPr>
              <a:t>pedestrians</a:t>
            </a:r>
            <a:r>
              <a:rPr lang="de-DE" i="0" dirty="0">
                <a:effectLst/>
              </a:rPr>
              <a:t>, </a:t>
            </a:r>
            <a:r>
              <a:rPr lang="de-DE" i="0" dirty="0" err="1">
                <a:effectLst/>
              </a:rPr>
              <a:t>across</a:t>
            </a:r>
            <a:r>
              <a:rPr lang="de-DE" i="0" dirty="0">
                <a:effectLst/>
              </a:rPr>
              <a:t> all </a:t>
            </a:r>
            <a:r>
              <a:rPr lang="de-DE" i="0" dirty="0" err="1">
                <a:effectLst/>
              </a:rPr>
              <a:t>the</a:t>
            </a:r>
            <a:r>
              <a:rPr lang="de-DE" i="0" dirty="0">
                <a:effectLst/>
              </a:rPr>
              <a:t> </a:t>
            </a:r>
            <a:r>
              <a:rPr lang="de-DE" i="0" dirty="0" err="1">
                <a:effectLst/>
              </a:rPr>
              <a:t>crashes</a:t>
            </a:r>
            <a:r>
              <a:rPr lang="de-DE" i="0" dirty="0">
                <a:effectLst/>
              </a:rPr>
              <a:t> </a:t>
            </a:r>
            <a:r>
              <a:rPr lang="de-DE" i="0" dirty="0" err="1">
                <a:effectLst/>
              </a:rPr>
              <a:t>recordd</a:t>
            </a:r>
            <a:r>
              <a:rPr lang="de-DE" i="0" dirty="0">
                <a:effectLst/>
              </a:rPr>
              <a:t> in a </a:t>
            </a:r>
            <a:r>
              <a:rPr lang="de-DE" i="0" dirty="0" err="1">
                <a:effectLst/>
              </a:rPr>
              <a:t>single</a:t>
            </a:r>
            <a:r>
              <a:rPr lang="de-DE" i="0" dirty="0">
                <a:effectLst/>
              </a:rPr>
              <a:t> </a:t>
            </a:r>
            <a:r>
              <a:rPr lang="de-DE" i="0" dirty="0" err="1">
                <a:effectLst/>
              </a:rPr>
              <a:t>year</a:t>
            </a:r>
            <a:r>
              <a:rPr lang="de-DE" i="0" dirty="0">
                <a:effectLst/>
              </a:rPr>
              <a:t>“ </a:t>
            </a:r>
          </a:p>
          <a:p>
            <a:pPr rtl="0"/>
            <a:r>
              <a:rPr lang="de-DE" i="0" dirty="0">
                <a:effectLst/>
              </a:rPr>
              <a:t>Wir wollen, dass autonome Autos Unfälle verhindern. Aber es ist unklar wie die Unfälle, die passieren, verteilt werden sollen  → </a:t>
            </a:r>
            <a:r>
              <a:rPr lang="de-DE" i="0" dirty="0" err="1">
                <a:effectLst/>
              </a:rPr>
              <a:t>dilemma</a:t>
            </a:r>
            <a:r>
              <a:rPr lang="de-DE" i="0" dirty="0">
                <a:effectLst/>
              </a:rPr>
              <a:t> auf statistischer Ebene </a:t>
            </a:r>
          </a:p>
          <a:p>
            <a:endParaRPr lang="en-GB" dirty="0"/>
          </a:p>
          <a:p>
            <a:endParaRPr lang="en-GB" dirty="0"/>
          </a:p>
          <a:p>
            <a:r>
              <a:rPr lang="en-GB" dirty="0"/>
              <a:t>Zu </a:t>
            </a:r>
            <a:r>
              <a:rPr lang="en-GB" dirty="0" err="1"/>
              <a:t>Punkt</a:t>
            </a:r>
            <a:r>
              <a:rPr lang="en-GB" dirty="0"/>
              <a:t> 4: Wie </a:t>
            </a:r>
            <a:r>
              <a:rPr lang="en-GB" dirty="0" err="1"/>
              <a:t>wird</a:t>
            </a:r>
            <a:r>
              <a:rPr lang="en-GB" dirty="0"/>
              <a:t> </a:t>
            </a:r>
            <a:r>
              <a:rPr lang="en-GB" dirty="0" err="1"/>
              <a:t>über</a:t>
            </a:r>
            <a:r>
              <a:rPr lang="en-GB" dirty="0"/>
              <a:t> Moral </a:t>
            </a:r>
            <a:r>
              <a:rPr lang="en-GB" dirty="0" err="1"/>
              <a:t>geredet</a:t>
            </a:r>
            <a:r>
              <a:rPr lang="en-GB" dirty="0"/>
              <a:t>/was </a:t>
            </a:r>
            <a:r>
              <a:rPr lang="en-GB" dirty="0" err="1"/>
              <a:t>wird</a:t>
            </a:r>
            <a:r>
              <a:rPr lang="en-GB" dirty="0"/>
              <a:t> </a:t>
            </a:r>
            <a:r>
              <a:rPr lang="en-GB" dirty="0" err="1"/>
              <a:t>darunter</a:t>
            </a:r>
            <a:r>
              <a:rPr lang="en-GB" dirty="0"/>
              <a:t> </a:t>
            </a:r>
            <a:r>
              <a:rPr lang="en-GB" dirty="0" err="1"/>
              <a:t>gefasst</a:t>
            </a:r>
            <a:r>
              <a:rPr lang="en-GB" dirty="0"/>
              <a:t> </a:t>
            </a:r>
          </a:p>
          <a:p>
            <a:pPr marL="171450" indent="-171450">
              <a:buFontTx/>
              <a:buChar char="-"/>
            </a:pPr>
            <a:r>
              <a:rPr lang="en-GB" dirty="0" err="1"/>
              <a:t>Tendenziell</a:t>
            </a:r>
            <a:r>
              <a:rPr lang="en-GB" dirty="0"/>
              <a:t> warden rein </a:t>
            </a:r>
            <a:r>
              <a:rPr lang="en-GB" dirty="0" err="1"/>
              <a:t>technische</a:t>
            </a:r>
            <a:r>
              <a:rPr lang="en-GB" dirty="0"/>
              <a:t> </a:t>
            </a:r>
            <a:r>
              <a:rPr lang="en-GB" dirty="0" err="1"/>
              <a:t>Lösungen</a:t>
            </a:r>
            <a:r>
              <a:rPr lang="en-GB" dirty="0"/>
              <a:t> </a:t>
            </a:r>
            <a:r>
              <a:rPr lang="en-GB" dirty="0" err="1"/>
              <a:t>gesucht</a:t>
            </a:r>
            <a:r>
              <a:rPr lang="en-GB" dirty="0"/>
              <a:t> </a:t>
            </a:r>
          </a:p>
          <a:p>
            <a:pPr marL="171450" indent="-171450">
              <a:buFontTx/>
              <a:buChar char="-"/>
            </a:pPr>
            <a:r>
              <a:rPr lang="en-GB" dirty="0" err="1"/>
              <a:t>Wenig</a:t>
            </a:r>
            <a:r>
              <a:rPr lang="en-GB" dirty="0"/>
              <a:t> </a:t>
            </a:r>
            <a:r>
              <a:rPr lang="en-GB" dirty="0" err="1"/>
              <a:t>Beachtung</a:t>
            </a:r>
            <a:r>
              <a:rPr lang="en-GB" dirty="0"/>
              <a:t>: </a:t>
            </a:r>
            <a:r>
              <a:rPr lang="en-GB" dirty="0" err="1"/>
              <a:t>Soziale</a:t>
            </a:r>
            <a:r>
              <a:rPr lang="en-GB" dirty="0"/>
              <a:t> </a:t>
            </a:r>
            <a:r>
              <a:rPr lang="en-GB" dirty="0" err="1"/>
              <a:t>Gerechtigkeit</a:t>
            </a:r>
            <a:r>
              <a:rPr lang="en-GB" dirty="0"/>
              <a:t> und </a:t>
            </a:r>
            <a:r>
              <a:rPr lang="en-GB" dirty="0" err="1"/>
              <a:t>Gleichheit</a:t>
            </a:r>
            <a:r>
              <a:rPr lang="en-GB" dirty="0"/>
              <a:t> </a:t>
            </a:r>
          </a:p>
          <a:p>
            <a:pPr marL="171450" indent="-171450">
              <a:buFontTx/>
              <a:buChar char="-"/>
            </a:pPr>
            <a:endParaRPr lang="en-GB" dirty="0"/>
          </a:p>
          <a:p>
            <a:pPr marL="171450" indent="-171450">
              <a:buFontTx/>
              <a:buChar char="-"/>
            </a:pPr>
            <a:r>
              <a:rPr lang="en-GB" dirty="0"/>
              <a:t>Un: the global landscape of guidelines </a:t>
            </a:r>
          </a:p>
          <a:p>
            <a:pPr marL="171450" indent="-171450">
              <a:buFontTx/>
              <a:buChar char="-"/>
            </a:pPr>
            <a:r>
              <a:rPr lang="en-GB" dirty="0"/>
              <a:t>“Sustainability, dignity, and solidarity are significantly underrepresented compared to other ethical dimensions” </a:t>
            </a:r>
          </a:p>
          <a:p>
            <a:pPr marL="171450" indent="-171450">
              <a:buFontTx/>
              <a:buChar char="-"/>
            </a:pPr>
            <a:endParaRPr lang="en-GB" dirty="0"/>
          </a:p>
          <a:p>
            <a:pPr marL="171450" indent="-171450">
              <a:buFontTx/>
              <a:buChar char="-"/>
            </a:pPr>
            <a:endParaRPr lang="en-GB" dirty="0"/>
          </a:p>
          <a:p>
            <a:pPr marL="171450" indent="-171450">
              <a:buFontTx/>
              <a:buChar char="-"/>
            </a:pPr>
            <a:endParaRPr lang="en-GB" dirty="0"/>
          </a:p>
          <a:p>
            <a:pPr marL="171450" indent="-171450">
              <a:buFontTx/>
              <a:buChar char="-"/>
            </a:pPr>
            <a:endParaRPr lang="en-GB" dirty="0"/>
          </a:p>
          <a:p>
            <a:r>
              <a:rPr lang="de-DE" sz="1200" kern="1200" dirty="0">
                <a:solidFill>
                  <a:schemeClr val="tx1"/>
                </a:solidFill>
                <a:effectLst/>
                <a:latin typeface="+mn-lt"/>
                <a:ea typeface="+mn-ea"/>
                <a:cs typeface="+mn-cs"/>
              </a:rPr>
              <a:t>Aus dem Papier der Ethikkommission:</a:t>
            </a:r>
          </a:p>
          <a:p>
            <a:r>
              <a:rPr lang="de-DE" sz="1200" kern="1200" dirty="0">
                <a:solidFill>
                  <a:schemeClr val="tx1"/>
                </a:solidFill>
                <a:effectLst/>
                <a:latin typeface="+mn-lt"/>
                <a:ea typeface="+mn-ea"/>
                <a:cs typeface="+mn-cs"/>
              </a:rPr>
              <a:t>1) Autonomes Fahren dient „zuerst der Verbesserung der Sicherheit aller Beteiligten im</a:t>
            </a:r>
          </a:p>
          <a:p>
            <a:r>
              <a:rPr lang="de-DE" sz="1200" kern="1200" dirty="0" err="1">
                <a:solidFill>
                  <a:schemeClr val="tx1"/>
                </a:solidFill>
                <a:effectLst/>
                <a:latin typeface="+mn-lt"/>
                <a:ea typeface="+mn-ea"/>
                <a:cs typeface="+mn-cs"/>
              </a:rPr>
              <a:t>Stra.enverkehr</a:t>
            </a:r>
            <a:r>
              <a:rPr lang="de-DE" sz="1200" kern="1200" dirty="0">
                <a:solidFill>
                  <a:schemeClr val="tx1"/>
                </a:solidFill>
                <a:effectLst/>
                <a:latin typeface="+mn-lt"/>
                <a:ea typeface="+mn-ea"/>
                <a:cs typeface="+mn-cs"/>
              </a:rPr>
              <a:t>. Daneben geht es um die Steigerung von </a:t>
            </a:r>
            <a:r>
              <a:rPr lang="de-DE" sz="1200" kern="1200" dirty="0" err="1">
                <a:solidFill>
                  <a:schemeClr val="tx1"/>
                </a:solidFill>
                <a:effectLst/>
                <a:latin typeface="+mn-lt"/>
                <a:ea typeface="+mn-ea"/>
                <a:cs typeface="+mn-cs"/>
              </a:rPr>
              <a:t>Mobilit.tschancen</a:t>
            </a:r>
            <a:r>
              <a:rPr lang="de-DE" sz="1200" kern="1200" dirty="0">
                <a:solidFill>
                  <a:schemeClr val="tx1"/>
                </a:solidFill>
                <a:effectLst/>
                <a:latin typeface="+mn-lt"/>
                <a:ea typeface="+mn-ea"/>
                <a:cs typeface="+mn-cs"/>
              </a:rPr>
              <a:t> und die</a:t>
            </a:r>
          </a:p>
          <a:p>
            <a:r>
              <a:rPr lang="de-DE" sz="1200" kern="1200" dirty="0" err="1">
                <a:solidFill>
                  <a:schemeClr val="tx1"/>
                </a:solidFill>
                <a:effectLst/>
                <a:latin typeface="+mn-lt"/>
                <a:ea typeface="+mn-ea"/>
                <a:cs typeface="+mn-cs"/>
              </a:rPr>
              <a:t>Erm.glichung</a:t>
            </a:r>
            <a:r>
              <a:rPr lang="de-DE" sz="1200" kern="1200" dirty="0">
                <a:solidFill>
                  <a:schemeClr val="tx1"/>
                </a:solidFill>
                <a:effectLst/>
                <a:latin typeface="+mn-lt"/>
                <a:ea typeface="+mn-ea"/>
                <a:cs typeface="+mn-cs"/>
              </a:rPr>
              <a:t> weiterer Vorteile“</a:t>
            </a:r>
          </a:p>
          <a:p>
            <a:r>
              <a:rPr lang="de-DE" sz="1200" kern="1200" dirty="0">
                <a:solidFill>
                  <a:schemeClr val="tx1"/>
                </a:solidFill>
                <a:effectLst/>
                <a:latin typeface="+mn-lt"/>
                <a:ea typeface="+mn-ea"/>
                <a:cs typeface="+mn-cs"/>
              </a:rPr>
              <a:t>2) „(...)Die Zulassung von automatisierten Systemen ist nur vertretbar, wenn sie im Vergleich</a:t>
            </a:r>
          </a:p>
          <a:p>
            <a:r>
              <a:rPr lang="de-DE" sz="1200" kern="1200" dirty="0">
                <a:solidFill>
                  <a:schemeClr val="tx1"/>
                </a:solidFill>
                <a:effectLst/>
                <a:latin typeface="+mn-lt"/>
                <a:ea typeface="+mn-ea"/>
                <a:cs typeface="+mn-cs"/>
              </a:rPr>
              <a:t>zu menschlichen Fehlleistungen zumindest eine Verminderung von </a:t>
            </a:r>
            <a:r>
              <a:rPr lang="de-DE" sz="1200" kern="1200" dirty="0" err="1">
                <a:solidFill>
                  <a:schemeClr val="tx1"/>
                </a:solidFill>
                <a:effectLst/>
                <a:latin typeface="+mn-lt"/>
                <a:ea typeface="+mn-ea"/>
                <a:cs typeface="+mn-cs"/>
              </a:rPr>
              <a:t>Sch.den</a:t>
            </a:r>
            <a:r>
              <a:rPr lang="de-DE" sz="1200" kern="1200" dirty="0">
                <a:solidFill>
                  <a:schemeClr val="tx1"/>
                </a:solidFill>
                <a:effectLst/>
                <a:latin typeface="+mn-lt"/>
                <a:ea typeface="+mn-ea"/>
                <a:cs typeface="+mn-cs"/>
              </a:rPr>
              <a:t> im Sinne einer</a:t>
            </a:r>
          </a:p>
          <a:p>
            <a:r>
              <a:rPr lang="de-DE" sz="1200" kern="1200" dirty="0">
                <a:solidFill>
                  <a:schemeClr val="tx1"/>
                </a:solidFill>
                <a:effectLst/>
                <a:latin typeface="+mn-lt"/>
                <a:ea typeface="+mn-ea"/>
                <a:cs typeface="+mn-cs"/>
              </a:rPr>
              <a:t>positiven Risikobilanz verspricht.“</a:t>
            </a:r>
          </a:p>
          <a:p>
            <a:pPr marL="171450" indent="-171450">
              <a:buFontTx/>
              <a:buChar char="-"/>
            </a:pPr>
            <a:endParaRPr lang="en-GB" dirty="0"/>
          </a:p>
          <a:p>
            <a:pPr marL="171450" indent="-171450">
              <a:buFontTx/>
              <a:buChar char="-"/>
            </a:pPr>
            <a:endParaRPr lang="en-GB" dirty="0"/>
          </a:p>
        </p:txBody>
      </p:sp>
      <p:sp>
        <p:nvSpPr>
          <p:cNvPr id="4" name="Foliennummernplatzhalter 3"/>
          <p:cNvSpPr>
            <a:spLocks noGrp="1"/>
          </p:cNvSpPr>
          <p:nvPr>
            <p:ph type="sldNum" sz="quarter" idx="5"/>
          </p:nvPr>
        </p:nvSpPr>
        <p:spPr/>
        <p:txBody>
          <a:bodyPr/>
          <a:lstStyle/>
          <a:p>
            <a:fld id="{B1A5B6A6-C587-B749-B6F8-0930AB98E986}" type="slidenum">
              <a:rPr lang="de-DE" smtClean="0"/>
              <a:t>33</a:t>
            </a:fld>
            <a:endParaRPr lang="de-DE"/>
          </a:p>
        </p:txBody>
      </p:sp>
    </p:spTree>
    <p:extLst>
      <p:ext uri="{BB962C8B-B14F-4D97-AF65-F5344CB8AC3E}">
        <p14:creationId xmlns:p14="http://schemas.microsoft.com/office/powerpoint/2010/main" val="844493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 </a:t>
            </a:r>
            <a:r>
              <a:rPr lang="en-GB" dirty="0" err="1"/>
              <a:t>Unterschied</a:t>
            </a:r>
            <a:r>
              <a:rPr lang="en-GB" dirty="0"/>
              <a:t> </a:t>
            </a:r>
            <a:r>
              <a:rPr lang="en-GB" dirty="0" err="1"/>
              <a:t>zwischen</a:t>
            </a:r>
            <a:r>
              <a:rPr lang="en-GB" dirty="0"/>
              <a:t> “Letting die” and “killing” </a:t>
            </a:r>
          </a:p>
        </p:txBody>
      </p:sp>
      <p:sp>
        <p:nvSpPr>
          <p:cNvPr id="4" name="Foliennummernplatzhalter 3"/>
          <p:cNvSpPr>
            <a:spLocks noGrp="1"/>
          </p:cNvSpPr>
          <p:nvPr>
            <p:ph type="sldNum" sz="quarter" idx="5"/>
          </p:nvPr>
        </p:nvSpPr>
        <p:spPr/>
        <p:txBody>
          <a:bodyPr/>
          <a:lstStyle/>
          <a:p>
            <a:fld id="{B1A5B6A6-C587-B749-B6F8-0930AB98E986}" type="slidenum">
              <a:rPr lang="de-DE" smtClean="0"/>
              <a:t>8</a:t>
            </a:fld>
            <a:endParaRPr lang="de-DE"/>
          </a:p>
        </p:txBody>
      </p:sp>
    </p:spTree>
    <p:extLst>
      <p:ext uri="{BB962C8B-B14F-4D97-AF65-F5344CB8AC3E}">
        <p14:creationId xmlns:p14="http://schemas.microsoft.com/office/powerpoint/2010/main" val="1153886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en-GB" dirty="0" err="1"/>
              <a:t>Häufigkeit</a:t>
            </a:r>
            <a:r>
              <a:rPr lang="en-GB" dirty="0"/>
              <a:t>: </a:t>
            </a:r>
            <a:r>
              <a:rPr lang="en-GB" dirty="0" err="1"/>
              <a:t>schwer</a:t>
            </a:r>
            <a:r>
              <a:rPr lang="en-GB" dirty="0"/>
              <a:t> </a:t>
            </a:r>
            <a:r>
              <a:rPr lang="en-GB" dirty="0" err="1"/>
              <a:t>zu</a:t>
            </a:r>
            <a:r>
              <a:rPr lang="en-GB" dirty="0"/>
              <a:t> </a:t>
            </a:r>
            <a:r>
              <a:rPr lang="en-GB" dirty="0" err="1"/>
              <a:t>berechnen</a:t>
            </a:r>
            <a:r>
              <a:rPr lang="en-GB" dirty="0"/>
              <a:t> </a:t>
            </a:r>
          </a:p>
          <a:p>
            <a:pPr marL="171450" indent="-171450">
              <a:buFontTx/>
              <a:buChar char="-"/>
            </a:pPr>
            <a:r>
              <a:rPr lang="en-GB" dirty="0"/>
              <a:t>AV </a:t>
            </a:r>
            <a:r>
              <a:rPr lang="en-GB" dirty="0" err="1"/>
              <a:t>versucht</a:t>
            </a:r>
            <a:r>
              <a:rPr lang="en-GB" dirty="0"/>
              <a:t> </a:t>
            </a:r>
            <a:r>
              <a:rPr lang="en-GB" dirty="0" err="1"/>
              <a:t>Situationen</a:t>
            </a:r>
            <a:r>
              <a:rPr lang="en-GB" dirty="0"/>
              <a:t> </a:t>
            </a:r>
            <a:r>
              <a:rPr lang="en-GB" dirty="0" err="1"/>
              <a:t>zu</a:t>
            </a:r>
            <a:r>
              <a:rPr lang="en-GB" dirty="0"/>
              <a:t> </a:t>
            </a:r>
            <a:r>
              <a:rPr lang="en-GB" dirty="0" err="1"/>
              <a:t>vermeiden</a:t>
            </a:r>
            <a:r>
              <a:rPr lang="en-GB" dirty="0"/>
              <a:t> -&gt; </a:t>
            </a:r>
            <a:r>
              <a:rPr lang="en-GB" dirty="0" err="1"/>
              <a:t>trotzdem</a:t>
            </a:r>
            <a:r>
              <a:rPr lang="en-GB" dirty="0"/>
              <a:t> </a:t>
            </a:r>
            <a:r>
              <a:rPr lang="en-GB" dirty="0" err="1"/>
              <a:t>Unfalloptimierung</a:t>
            </a:r>
            <a:r>
              <a:rPr lang="en-GB" dirty="0"/>
              <a:t>! </a:t>
            </a:r>
          </a:p>
        </p:txBody>
      </p:sp>
      <p:sp>
        <p:nvSpPr>
          <p:cNvPr id="4" name="Foliennummernplatzhalter 3"/>
          <p:cNvSpPr>
            <a:spLocks noGrp="1"/>
          </p:cNvSpPr>
          <p:nvPr>
            <p:ph type="sldNum" sz="quarter" idx="5"/>
          </p:nvPr>
        </p:nvSpPr>
        <p:spPr/>
        <p:txBody>
          <a:bodyPr/>
          <a:lstStyle/>
          <a:p>
            <a:fld id="{B1A5B6A6-C587-B749-B6F8-0930AB98E986}" type="slidenum">
              <a:rPr lang="de-DE" smtClean="0"/>
              <a:t>9</a:t>
            </a:fld>
            <a:endParaRPr lang="de-DE"/>
          </a:p>
        </p:txBody>
      </p:sp>
    </p:spTree>
    <p:extLst>
      <p:ext uri="{BB962C8B-B14F-4D97-AF65-F5344CB8AC3E}">
        <p14:creationId xmlns:p14="http://schemas.microsoft.com/office/powerpoint/2010/main" val="4282594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Mehrere</a:t>
            </a:r>
            <a:r>
              <a:rPr lang="en-GB" dirty="0"/>
              <a:t> </a:t>
            </a:r>
            <a:r>
              <a:rPr lang="en-GB" dirty="0" err="1"/>
              <a:t>Optionen</a:t>
            </a:r>
            <a:r>
              <a:rPr lang="en-GB" dirty="0"/>
              <a:t>: </a:t>
            </a:r>
          </a:p>
          <a:p>
            <a:r>
              <a:rPr lang="en-GB" dirty="0"/>
              <a:t>-&gt; </a:t>
            </a:r>
            <a:r>
              <a:rPr lang="en-GB" dirty="0" err="1"/>
              <a:t>Umgang</a:t>
            </a:r>
            <a:r>
              <a:rPr lang="en-GB" dirty="0"/>
              <a:t> muss </a:t>
            </a:r>
            <a:r>
              <a:rPr lang="en-GB" dirty="0" err="1"/>
              <a:t>diskutiert</a:t>
            </a:r>
            <a:r>
              <a:rPr lang="en-GB" dirty="0"/>
              <a:t> warden</a:t>
            </a:r>
          </a:p>
          <a:p>
            <a:pPr marL="171450" indent="-171450">
              <a:buFontTx/>
              <a:buChar char="-"/>
            </a:pPr>
            <a:r>
              <a:rPr lang="en-GB" dirty="0" err="1"/>
              <a:t>Nicht</a:t>
            </a:r>
            <a:r>
              <a:rPr lang="en-GB" dirty="0"/>
              <a:t> von </a:t>
            </a:r>
            <a:r>
              <a:rPr lang="en-GB" dirty="0" err="1"/>
              <a:t>einem</a:t>
            </a:r>
            <a:r>
              <a:rPr lang="en-GB" dirty="0"/>
              <a:t> </a:t>
            </a:r>
            <a:r>
              <a:rPr lang="en-GB" dirty="0" err="1"/>
              <a:t>Expertengremium</a:t>
            </a:r>
            <a:r>
              <a:rPr lang="en-GB" dirty="0"/>
              <a:t>, </a:t>
            </a:r>
            <a:r>
              <a:rPr lang="en-GB" dirty="0" err="1"/>
              <a:t>sondern</a:t>
            </a:r>
            <a:r>
              <a:rPr lang="en-GB" dirty="0"/>
              <a:t> in der Gesellschaft! Und </a:t>
            </a:r>
            <a:r>
              <a:rPr lang="en-GB" dirty="0" err="1"/>
              <a:t>vor</a:t>
            </a:r>
            <a:r>
              <a:rPr lang="en-GB" dirty="0"/>
              <a:t> </a:t>
            </a:r>
            <a:r>
              <a:rPr lang="en-GB" dirty="0" err="1"/>
              <a:t>allem</a:t>
            </a:r>
            <a:r>
              <a:rPr lang="en-GB" dirty="0"/>
              <a:t> TRANSPARENT </a:t>
            </a:r>
          </a:p>
          <a:p>
            <a:pPr marL="171450" indent="-171450">
              <a:buFontTx/>
              <a:buChar char="-"/>
            </a:pPr>
            <a:r>
              <a:rPr lang="en-GB" dirty="0" err="1"/>
              <a:t>Ist</a:t>
            </a:r>
            <a:r>
              <a:rPr lang="en-GB" dirty="0"/>
              <a:t> </a:t>
            </a:r>
            <a:r>
              <a:rPr lang="en-GB" dirty="0" err="1"/>
              <a:t>wichtig</a:t>
            </a:r>
            <a:r>
              <a:rPr lang="en-GB" dirty="0"/>
              <a:t>, </a:t>
            </a:r>
            <a:r>
              <a:rPr lang="en-GB" dirty="0" err="1"/>
              <a:t>damit</a:t>
            </a:r>
            <a:r>
              <a:rPr lang="en-GB" dirty="0"/>
              <a:t> </a:t>
            </a:r>
            <a:r>
              <a:rPr lang="en-GB" dirty="0" err="1"/>
              <a:t>Avs</a:t>
            </a:r>
            <a:r>
              <a:rPr lang="en-GB" dirty="0"/>
              <a:t> </a:t>
            </a:r>
            <a:r>
              <a:rPr lang="en-GB" dirty="0" err="1"/>
              <a:t>auch</a:t>
            </a:r>
            <a:r>
              <a:rPr lang="en-GB" dirty="0"/>
              <a:t> </a:t>
            </a:r>
            <a:r>
              <a:rPr lang="en-GB" dirty="0" err="1"/>
              <a:t>akzeptiert</a:t>
            </a:r>
            <a:r>
              <a:rPr lang="en-GB" dirty="0"/>
              <a:t> </a:t>
            </a:r>
            <a:r>
              <a:rPr lang="en-GB" dirty="0" err="1"/>
              <a:t>werden</a:t>
            </a:r>
            <a:r>
              <a:rPr lang="en-GB" dirty="0"/>
              <a:t> </a:t>
            </a:r>
          </a:p>
          <a:p>
            <a:pPr marL="171450" indent="-171450">
              <a:buFontTx/>
              <a:buChar char="-"/>
            </a:pPr>
            <a:endParaRPr lang="en-GB" dirty="0"/>
          </a:p>
          <a:p>
            <a:pPr marL="171450" indent="-171450">
              <a:buFontTx/>
              <a:buChar char="-"/>
            </a:pPr>
            <a:endParaRPr lang="en-GB" dirty="0"/>
          </a:p>
          <a:p>
            <a:pPr marL="171450" indent="-171450">
              <a:buFontTx/>
              <a:buChar char="-"/>
            </a:pPr>
            <a:r>
              <a:rPr lang="en-GB" dirty="0"/>
              <a:t>Eine Art der </a:t>
            </a:r>
            <a:r>
              <a:rPr lang="en-GB" dirty="0" err="1"/>
              <a:t>gesellschaftlichen</a:t>
            </a:r>
            <a:r>
              <a:rPr lang="en-GB" dirty="0"/>
              <a:t> </a:t>
            </a:r>
            <a:r>
              <a:rPr lang="en-GB" dirty="0" err="1"/>
              <a:t>Debatte</a:t>
            </a:r>
            <a:r>
              <a:rPr lang="en-GB" dirty="0"/>
              <a:t>: Moral Machine </a:t>
            </a:r>
          </a:p>
        </p:txBody>
      </p:sp>
      <p:sp>
        <p:nvSpPr>
          <p:cNvPr id="4" name="Foliennummernplatzhalter 3"/>
          <p:cNvSpPr>
            <a:spLocks noGrp="1"/>
          </p:cNvSpPr>
          <p:nvPr>
            <p:ph type="sldNum" sz="quarter" idx="5"/>
          </p:nvPr>
        </p:nvSpPr>
        <p:spPr/>
        <p:txBody>
          <a:bodyPr/>
          <a:lstStyle/>
          <a:p>
            <a:fld id="{B1A5B6A6-C587-B749-B6F8-0930AB98E986}" type="slidenum">
              <a:rPr lang="de-DE" smtClean="0"/>
              <a:t>14</a:t>
            </a:fld>
            <a:endParaRPr lang="de-DE"/>
          </a:p>
        </p:txBody>
      </p:sp>
    </p:spTree>
    <p:extLst>
      <p:ext uri="{BB962C8B-B14F-4D97-AF65-F5344CB8AC3E}">
        <p14:creationId xmlns:p14="http://schemas.microsoft.com/office/powerpoint/2010/main" val="568666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a:t>Scalable Cooperation Group at MIT, </a:t>
            </a:r>
            <a:r>
              <a:rPr lang="en-GB" dirty="0" err="1"/>
              <a:t>Leitung</a:t>
            </a:r>
            <a:r>
              <a:rPr lang="en-GB" dirty="0"/>
              <a:t> Iyad </a:t>
            </a:r>
            <a:r>
              <a:rPr lang="en-GB" dirty="0" err="1"/>
              <a:t>Rahwans</a:t>
            </a:r>
            <a:endParaRPr lang="en-GB" dirty="0"/>
          </a:p>
        </p:txBody>
      </p:sp>
      <p:sp>
        <p:nvSpPr>
          <p:cNvPr id="4" name="Foliennummernplatzhalter 3"/>
          <p:cNvSpPr>
            <a:spLocks noGrp="1"/>
          </p:cNvSpPr>
          <p:nvPr>
            <p:ph type="sldNum" sz="quarter" idx="5"/>
          </p:nvPr>
        </p:nvSpPr>
        <p:spPr/>
        <p:txBody>
          <a:bodyPr/>
          <a:lstStyle/>
          <a:p>
            <a:fld id="{B1A5B6A6-C587-B749-B6F8-0930AB98E986}" type="slidenum">
              <a:rPr lang="de-DE" smtClean="0"/>
              <a:t>16</a:t>
            </a:fld>
            <a:endParaRPr lang="de-DE"/>
          </a:p>
        </p:txBody>
      </p:sp>
    </p:spTree>
    <p:extLst>
      <p:ext uri="{BB962C8B-B14F-4D97-AF65-F5344CB8AC3E}">
        <p14:creationId xmlns:p14="http://schemas.microsoft.com/office/powerpoint/2010/main" val="1995109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en-GB" dirty="0" err="1"/>
              <a:t>Kein</a:t>
            </a:r>
            <a:r>
              <a:rPr lang="en-GB" dirty="0"/>
              <a:t> </a:t>
            </a:r>
            <a:r>
              <a:rPr lang="en-GB" dirty="0" err="1"/>
              <a:t>nennenswerter</a:t>
            </a:r>
            <a:r>
              <a:rPr lang="en-GB" dirty="0"/>
              <a:t> </a:t>
            </a:r>
            <a:r>
              <a:rPr lang="en-GB" dirty="0" err="1"/>
              <a:t>Einfluss</a:t>
            </a:r>
            <a:r>
              <a:rPr lang="en-GB" dirty="0"/>
              <a:t> der </a:t>
            </a:r>
            <a:r>
              <a:rPr lang="en-GB" dirty="0" err="1"/>
              <a:t>individuellen</a:t>
            </a:r>
            <a:r>
              <a:rPr lang="en-GB" dirty="0"/>
              <a:t> </a:t>
            </a:r>
            <a:r>
              <a:rPr lang="en-GB" dirty="0" err="1"/>
              <a:t>Variationen</a:t>
            </a:r>
            <a:r>
              <a:rPr lang="en-GB" dirty="0"/>
              <a:t> </a:t>
            </a:r>
          </a:p>
          <a:p>
            <a:pPr marL="171450" indent="-171450">
              <a:buFontTx/>
              <a:buChar char="-"/>
            </a:pPr>
            <a:r>
              <a:rPr lang="en-GB" dirty="0" err="1"/>
              <a:t>Nirgends</a:t>
            </a:r>
            <a:r>
              <a:rPr lang="en-GB" dirty="0"/>
              <a:t> warden </a:t>
            </a:r>
            <a:r>
              <a:rPr lang="en-GB" dirty="0" err="1"/>
              <a:t>gegensetzliche</a:t>
            </a:r>
            <a:r>
              <a:rPr lang="en-GB" dirty="0"/>
              <a:t> </a:t>
            </a:r>
            <a:r>
              <a:rPr lang="en-GB" dirty="0" err="1"/>
              <a:t>Präferenzen</a:t>
            </a:r>
            <a:r>
              <a:rPr lang="en-GB" dirty="0"/>
              <a:t> </a:t>
            </a:r>
            <a:r>
              <a:rPr lang="en-GB" dirty="0" err="1"/>
              <a:t>berechnet</a:t>
            </a:r>
            <a:endParaRPr lang="en-GB" dirty="0"/>
          </a:p>
          <a:p>
            <a:pPr marL="171450" indent="-171450">
              <a:buFontTx/>
              <a:buChar char="-"/>
            </a:pPr>
            <a:r>
              <a:rPr lang="en-GB" dirty="0"/>
              <a:t>-&gt; Frauen </a:t>
            </a:r>
            <a:r>
              <a:rPr lang="en-GB" dirty="0" err="1"/>
              <a:t>schonen</a:t>
            </a:r>
            <a:r>
              <a:rPr lang="en-GB" dirty="0"/>
              <a:t> Frauen </a:t>
            </a:r>
            <a:r>
              <a:rPr lang="en-GB" dirty="0" err="1"/>
              <a:t>eher</a:t>
            </a:r>
            <a:r>
              <a:rPr lang="en-GB" dirty="0"/>
              <a:t>, </a:t>
            </a:r>
            <a:r>
              <a:rPr lang="en-GB" dirty="0" err="1"/>
              <a:t>aber</a:t>
            </a:r>
            <a:r>
              <a:rPr lang="en-GB" dirty="0"/>
              <a:t> </a:t>
            </a:r>
            <a:r>
              <a:rPr lang="en-GB" dirty="0" err="1"/>
              <a:t>Männer</a:t>
            </a:r>
            <a:r>
              <a:rPr lang="en-GB" dirty="0"/>
              <a:t> </a:t>
            </a:r>
            <a:r>
              <a:rPr lang="en-GB" dirty="0" err="1"/>
              <a:t>schonen</a:t>
            </a:r>
            <a:r>
              <a:rPr lang="en-GB" dirty="0"/>
              <a:t> </a:t>
            </a:r>
            <a:r>
              <a:rPr lang="en-GB" dirty="0" err="1"/>
              <a:t>sie</a:t>
            </a:r>
            <a:r>
              <a:rPr lang="en-GB" dirty="0"/>
              <a:t> </a:t>
            </a:r>
            <a:r>
              <a:rPr lang="en-GB" dirty="0" err="1"/>
              <a:t>auch</a:t>
            </a:r>
            <a:r>
              <a:rPr lang="en-GB" dirty="0"/>
              <a:t>, </a:t>
            </a:r>
            <a:r>
              <a:rPr lang="en-GB" dirty="0" err="1"/>
              <a:t>nur</a:t>
            </a:r>
            <a:r>
              <a:rPr lang="en-GB" dirty="0"/>
              <a:t> </a:t>
            </a:r>
            <a:r>
              <a:rPr lang="en-GB" dirty="0" err="1"/>
              <a:t>weniger</a:t>
            </a:r>
            <a:r>
              <a:rPr lang="en-GB" dirty="0"/>
              <a:t>. </a:t>
            </a:r>
          </a:p>
          <a:p>
            <a:endParaRPr lang="en-GB" dirty="0"/>
          </a:p>
          <a:p>
            <a:endParaRPr lang="en-GB" dirty="0"/>
          </a:p>
          <a:p>
            <a:endParaRPr lang="en-GB" dirty="0"/>
          </a:p>
        </p:txBody>
      </p:sp>
      <p:sp>
        <p:nvSpPr>
          <p:cNvPr id="4" name="Foliennummernplatzhalter 3"/>
          <p:cNvSpPr>
            <a:spLocks noGrp="1"/>
          </p:cNvSpPr>
          <p:nvPr>
            <p:ph type="sldNum" sz="quarter" idx="5"/>
          </p:nvPr>
        </p:nvSpPr>
        <p:spPr/>
        <p:txBody>
          <a:bodyPr/>
          <a:lstStyle/>
          <a:p>
            <a:fld id="{B1A5B6A6-C587-B749-B6F8-0930AB98E986}" type="slidenum">
              <a:rPr lang="de-DE" smtClean="0"/>
              <a:t>21</a:t>
            </a:fld>
            <a:endParaRPr lang="de-DE"/>
          </a:p>
        </p:txBody>
      </p:sp>
    </p:spTree>
    <p:extLst>
      <p:ext uri="{BB962C8B-B14F-4D97-AF65-F5344CB8AC3E}">
        <p14:creationId xmlns:p14="http://schemas.microsoft.com/office/powerpoint/2010/main" val="4288988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p:txBody>
      </p:sp>
      <p:sp>
        <p:nvSpPr>
          <p:cNvPr id="4" name="Foliennummernplatzhalter 3"/>
          <p:cNvSpPr>
            <a:spLocks noGrp="1"/>
          </p:cNvSpPr>
          <p:nvPr>
            <p:ph type="sldNum" sz="quarter" idx="5"/>
          </p:nvPr>
        </p:nvSpPr>
        <p:spPr/>
        <p:txBody>
          <a:bodyPr/>
          <a:lstStyle/>
          <a:p>
            <a:fld id="{B1A5B6A6-C587-B749-B6F8-0930AB98E986}" type="slidenum">
              <a:rPr lang="de-DE" smtClean="0"/>
              <a:t>22</a:t>
            </a:fld>
            <a:endParaRPr lang="de-DE"/>
          </a:p>
        </p:txBody>
      </p:sp>
    </p:spTree>
    <p:extLst>
      <p:ext uri="{BB962C8B-B14F-4D97-AF65-F5344CB8AC3E}">
        <p14:creationId xmlns:p14="http://schemas.microsoft.com/office/powerpoint/2010/main" val="601377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dirty="0"/>
          </a:p>
          <a:p>
            <a:endParaRPr lang="en-GB" dirty="0"/>
          </a:p>
          <a:p>
            <a:r>
              <a:rPr lang="en-GB" dirty="0" err="1"/>
              <a:t>Westlicher</a:t>
            </a:r>
            <a:r>
              <a:rPr lang="en-GB" dirty="0"/>
              <a:t> Cluster:</a:t>
            </a:r>
          </a:p>
          <a:p>
            <a:r>
              <a:rPr lang="en-GB" dirty="0"/>
              <a:t> - </a:t>
            </a:r>
            <a:r>
              <a:rPr lang="en-GB" dirty="0" err="1"/>
              <a:t>Nordamerika</a:t>
            </a:r>
            <a:r>
              <a:rPr lang="en-GB" dirty="0"/>
              <a:t> + Europa, </a:t>
            </a:r>
            <a:r>
              <a:rPr lang="en-GB" dirty="0" err="1"/>
              <a:t>christlich</a:t>
            </a:r>
            <a:r>
              <a:rPr lang="en-GB" dirty="0"/>
              <a:t> </a:t>
            </a:r>
          </a:p>
          <a:p>
            <a:pPr marL="171450" indent="-171450">
              <a:buFontTx/>
              <a:buChar char="-"/>
            </a:pPr>
            <a:r>
              <a:rPr lang="en-GB" dirty="0" err="1"/>
              <a:t>Innere</a:t>
            </a:r>
            <a:r>
              <a:rPr lang="en-GB" dirty="0"/>
              <a:t> </a:t>
            </a:r>
            <a:r>
              <a:rPr lang="en-GB" dirty="0" err="1"/>
              <a:t>Struktur</a:t>
            </a:r>
            <a:r>
              <a:rPr lang="en-GB" dirty="0"/>
              <a:t>: </a:t>
            </a:r>
            <a:r>
              <a:rPr lang="en-GB" dirty="0" err="1"/>
              <a:t>skandinavische</a:t>
            </a:r>
            <a:r>
              <a:rPr lang="en-GB" dirty="0"/>
              <a:t> Länder, Commonwealth</a:t>
            </a:r>
          </a:p>
          <a:p>
            <a:pPr marL="171450" indent="-171450">
              <a:buFontTx/>
              <a:buChar char="-"/>
            </a:pPr>
            <a:endParaRPr lang="en-GB" dirty="0"/>
          </a:p>
          <a:p>
            <a:pPr marL="171450" indent="-171450">
              <a:buFontTx/>
              <a:buChar char="-"/>
            </a:pPr>
            <a:r>
              <a:rPr lang="en-GB" dirty="0" err="1"/>
              <a:t>Östlicher</a:t>
            </a:r>
            <a:r>
              <a:rPr lang="en-GB" dirty="0"/>
              <a:t> Cluster: </a:t>
            </a:r>
          </a:p>
          <a:p>
            <a:pPr marL="171450" indent="-171450">
              <a:buFontTx/>
              <a:buChar char="-"/>
            </a:pPr>
            <a:r>
              <a:rPr lang="en-GB" dirty="0"/>
              <a:t>Ost und </a:t>
            </a:r>
            <a:r>
              <a:rPr lang="en-GB" dirty="0" err="1"/>
              <a:t>Südostasien</a:t>
            </a:r>
            <a:r>
              <a:rPr lang="en-GB" dirty="0"/>
              <a:t> -&gt; </a:t>
            </a:r>
            <a:r>
              <a:rPr lang="en-GB" dirty="0" err="1"/>
              <a:t>konfuzianische</a:t>
            </a:r>
            <a:r>
              <a:rPr lang="en-GB" dirty="0"/>
              <a:t> </a:t>
            </a:r>
            <a:r>
              <a:rPr lang="en-GB" dirty="0" err="1"/>
              <a:t>Kulturgruppe</a:t>
            </a:r>
            <a:r>
              <a:rPr lang="en-GB" dirty="0"/>
              <a:t> </a:t>
            </a:r>
          </a:p>
          <a:p>
            <a:pPr marL="171450" indent="-171450">
              <a:buFontTx/>
              <a:buChar char="-"/>
            </a:pPr>
            <a:r>
              <a:rPr lang="en-GB" dirty="0" err="1"/>
              <a:t>Arabische</a:t>
            </a:r>
            <a:r>
              <a:rPr lang="en-GB" dirty="0"/>
              <a:t> </a:t>
            </a:r>
            <a:r>
              <a:rPr lang="en-GB" dirty="0" err="1"/>
              <a:t>Länger</a:t>
            </a:r>
            <a:r>
              <a:rPr lang="en-GB" dirty="0"/>
              <a:t>  </a:t>
            </a:r>
          </a:p>
          <a:p>
            <a:pPr marL="171450" indent="-171450">
              <a:buFontTx/>
              <a:buChar char="-"/>
            </a:pPr>
            <a:endParaRPr lang="en-GB" dirty="0"/>
          </a:p>
          <a:p>
            <a:pPr marL="171450" indent="-171450">
              <a:buFontTx/>
              <a:buChar char="-"/>
            </a:pPr>
            <a:r>
              <a:rPr lang="en-GB" dirty="0" err="1"/>
              <a:t>Südlicher</a:t>
            </a:r>
            <a:r>
              <a:rPr lang="en-GB" dirty="0"/>
              <a:t> Cluster: </a:t>
            </a:r>
          </a:p>
          <a:p>
            <a:pPr marL="171450" indent="-171450">
              <a:buFontTx/>
              <a:buChar char="-"/>
            </a:pPr>
            <a:r>
              <a:rPr lang="en-GB" dirty="0"/>
              <a:t>- </a:t>
            </a:r>
            <a:r>
              <a:rPr lang="en-GB" dirty="0" err="1"/>
              <a:t>Latein</a:t>
            </a:r>
            <a:r>
              <a:rPr lang="en-GB" dirty="0"/>
              <a:t>- und </a:t>
            </a:r>
            <a:r>
              <a:rPr lang="en-GB" dirty="0" err="1"/>
              <a:t>Mittelamerika</a:t>
            </a:r>
            <a:endParaRPr lang="en-GB" dirty="0"/>
          </a:p>
          <a:p>
            <a:pPr marL="171450" indent="-171450">
              <a:buFontTx/>
              <a:buChar char="-"/>
            </a:pPr>
            <a:r>
              <a:rPr lang="en-GB" dirty="0"/>
              <a:t>-</a:t>
            </a:r>
            <a:r>
              <a:rPr lang="en-GB" dirty="0" err="1"/>
              <a:t>innen</a:t>
            </a:r>
            <a:r>
              <a:rPr lang="en-GB" dirty="0"/>
              <a:t>: Rosa! Und </a:t>
            </a:r>
            <a:r>
              <a:rPr lang="en-GB" dirty="0" err="1"/>
              <a:t>französisches</a:t>
            </a:r>
            <a:r>
              <a:rPr lang="en-GB" dirty="0"/>
              <a:t> </a:t>
            </a:r>
            <a:r>
              <a:rPr lang="en-GB" dirty="0" err="1"/>
              <a:t>Einflussgebiet</a:t>
            </a:r>
            <a:r>
              <a:rPr lang="en-GB" dirty="0"/>
              <a:t> </a:t>
            </a:r>
          </a:p>
          <a:p>
            <a:pPr marL="171450" indent="-171450">
              <a:buFontTx/>
              <a:buChar char="-"/>
            </a:pPr>
            <a:endParaRPr lang="en-GB" dirty="0"/>
          </a:p>
          <a:p>
            <a:pPr marL="171450" indent="-171450">
              <a:buFontTx/>
              <a:buChar char="-"/>
            </a:pPr>
            <a:endParaRPr lang="en-GB" dirty="0"/>
          </a:p>
          <a:p>
            <a:pPr marL="171450" indent="-171450">
              <a:buFontTx/>
              <a:buChar char="-"/>
            </a:pPr>
            <a:r>
              <a:rPr lang="en-GB" dirty="0" err="1"/>
              <a:t>Ingelhardt-Welzel</a:t>
            </a:r>
            <a:r>
              <a:rPr lang="en-GB" dirty="0"/>
              <a:t> </a:t>
            </a:r>
            <a:r>
              <a:rPr lang="en-GB" dirty="0" err="1"/>
              <a:t>Kulturkarte</a:t>
            </a:r>
            <a:r>
              <a:rPr lang="en-GB" dirty="0"/>
              <a:t> </a:t>
            </a:r>
          </a:p>
          <a:p>
            <a:endParaRPr lang="en-GB" dirty="0"/>
          </a:p>
          <a:p>
            <a:endParaRPr lang="en-GB" dirty="0"/>
          </a:p>
          <a:p>
            <a:endParaRPr lang="en-GB" dirty="0"/>
          </a:p>
          <a:p>
            <a:endParaRPr lang="en-GB" dirty="0"/>
          </a:p>
          <a:p>
            <a:endParaRPr lang="en-GB" dirty="0"/>
          </a:p>
          <a:p>
            <a:r>
              <a:rPr lang="en-GB" dirty="0"/>
              <a:t>(</a:t>
            </a:r>
            <a:r>
              <a:rPr lang="en-GB" dirty="0" err="1"/>
              <a:t>mit</a:t>
            </a:r>
            <a:r>
              <a:rPr lang="en-GB" dirty="0"/>
              <a:t> </a:t>
            </a:r>
            <a:r>
              <a:rPr lang="en-GB" dirty="0" err="1"/>
              <a:t>Euklischem</a:t>
            </a:r>
            <a:r>
              <a:rPr lang="en-GB" dirty="0"/>
              <a:t> </a:t>
            </a:r>
            <a:r>
              <a:rPr lang="en-GB" dirty="0" err="1"/>
              <a:t>Abstand</a:t>
            </a:r>
            <a:r>
              <a:rPr lang="en-GB" dirty="0"/>
              <a:t> und Ward’s Minimum Variance Method) </a:t>
            </a:r>
          </a:p>
          <a:p>
            <a:endParaRPr lang="en-GB" dirty="0"/>
          </a:p>
        </p:txBody>
      </p:sp>
      <p:sp>
        <p:nvSpPr>
          <p:cNvPr id="4" name="Foliennummernplatzhalter 3"/>
          <p:cNvSpPr>
            <a:spLocks noGrp="1"/>
          </p:cNvSpPr>
          <p:nvPr>
            <p:ph type="sldNum" sz="quarter" idx="5"/>
          </p:nvPr>
        </p:nvSpPr>
        <p:spPr/>
        <p:txBody>
          <a:bodyPr/>
          <a:lstStyle/>
          <a:p>
            <a:fld id="{B1A5B6A6-C587-B749-B6F8-0930AB98E986}" type="slidenum">
              <a:rPr lang="de-DE" smtClean="0"/>
              <a:t>24</a:t>
            </a:fld>
            <a:endParaRPr lang="de-DE"/>
          </a:p>
        </p:txBody>
      </p:sp>
    </p:spTree>
    <p:extLst>
      <p:ext uri="{BB962C8B-B14F-4D97-AF65-F5344CB8AC3E}">
        <p14:creationId xmlns:p14="http://schemas.microsoft.com/office/powerpoint/2010/main" val="822179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en-GB" dirty="0"/>
              <a:t>Jung alt: </a:t>
            </a:r>
            <a:r>
              <a:rPr lang="en-GB" dirty="0" err="1"/>
              <a:t>bei</a:t>
            </a:r>
            <a:r>
              <a:rPr lang="en-GB" dirty="0"/>
              <a:t> </a:t>
            </a:r>
            <a:r>
              <a:rPr lang="en-GB" dirty="0" err="1"/>
              <a:t>östlich</a:t>
            </a:r>
            <a:r>
              <a:rPr lang="en-GB" dirty="0"/>
              <a:t> vs </a:t>
            </a:r>
            <a:r>
              <a:rPr lang="en-GB" dirty="0" err="1"/>
              <a:t>südlich</a:t>
            </a:r>
            <a:r>
              <a:rPr lang="en-GB" dirty="0"/>
              <a:t> </a:t>
            </a:r>
            <a:r>
              <a:rPr lang="en-GB" dirty="0" err="1"/>
              <a:t>krass</a:t>
            </a:r>
            <a:endParaRPr lang="en-GB" dirty="0"/>
          </a:p>
          <a:p>
            <a:pPr marL="171450" indent="-171450">
              <a:buFontTx/>
              <a:buChar char="-"/>
            </a:pPr>
            <a:r>
              <a:rPr lang="en-GB" dirty="0" err="1"/>
              <a:t>Südlich</a:t>
            </a:r>
            <a:r>
              <a:rPr lang="en-GB" dirty="0"/>
              <a:t>: Frauen und </a:t>
            </a:r>
            <a:r>
              <a:rPr lang="en-GB" dirty="0" err="1"/>
              <a:t>keine</a:t>
            </a:r>
            <a:r>
              <a:rPr lang="en-GB" dirty="0"/>
              <a:t> Menschen </a:t>
            </a:r>
          </a:p>
          <a:p>
            <a:pPr marL="171450" indent="-171450">
              <a:buFontTx/>
              <a:buChar char="-"/>
            </a:pPr>
            <a:r>
              <a:rPr lang="en-GB" dirty="0" err="1"/>
              <a:t>Hoher</a:t>
            </a:r>
            <a:r>
              <a:rPr lang="en-GB" dirty="0"/>
              <a:t> Status: </a:t>
            </a:r>
            <a:r>
              <a:rPr lang="en-GB" dirty="0" err="1"/>
              <a:t>südlich</a:t>
            </a:r>
            <a:r>
              <a:rPr lang="en-GB" dirty="0"/>
              <a:t> </a:t>
            </a:r>
            <a:r>
              <a:rPr lang="en-GB" dirty="0" err="1"/>
              <a:t>krass</a:t>
            </a:r>
            <a:r>
              <a:rPr lang="en-GB" dirty="0"/>
              <a:t>, </a:t>
            </a:r>
            <a:r>
              <a:rPr lang="en-GB" dirty="0" err="1"/>
              <a:t>östlich</a:t>
            </a:r>
            <a:r>
              <a:rPr lang="en-GB" dirty="0"/>
              <a:t> </a:t>
            </a:r>
            <a:r>
              <a:rPr lang="en-GB" dirty="0" err="1"/>
              <a:t>sehr</a:t>
            </a:r>
            <a:r>
              <a:rPr lang="en-GB" dirty="0"/>
              <a:t> </a:t>
            </a:r>
            <a:r>
              <a:rPr lang="en-GB" dirty="0" err="1"/>
              <a:t>wenig</a:t>
            </a:r>
            <a:r>
              <a:rPr lang="en-GB" dirty="0"/>
              <a:t> </a:t>
            </a:r>
          </a:p>
          <a:p>
            <a:pPr marL="171450" indent="-171450">
              <a:buFontTx/>
              <a:buChar char="-"/>
            </a:pPr>
            <a:endParaRPr lang="en-GB" dirty="0"/>
          </a:p>
          <a:p>
            <a:pPr marL="171450" indent="-171450">
              <a:buFontTx/>
              <a:buChar char="-"/>
            </a:pPr>
            <a:r>
              <a:rPr lang="en-GB" dirty="0"/>
              <a:t>Bei </a:t>
            </a:r>
            <a:r>
              <a:rPr lang="en-GB" dirty="0" err="1"/>
              <a:t>allen</a:t>
            </a:r>
            <a:r>
              <a:rPr lang="en-GB" dirty="0"/>
              <a:t>: </a:t>
            </a:r>
            <a:r>
              <a:rPr lang="en-GB" dirty="0" err="1"/>
              <a:t>schwache</a:t>
            </a:r>
            <a:r>
              <a:rPr lang="en-GB" dirty="0"/>
              <a:t> </a:t>
            </a:r>
            <a:r>
              <a:rPr lang="en-GB" dirty="0" err="1"/>
              <a:t>Präferenz</a:t>
            </a:r>
            <a:r>
              <a:rPr lang="en-GB" dirty="0"/>
              <a:t>: </a:t>
            </a:r>
            <a:r>
              <a:rPr lang="en-GB" dirty="0" err="1"/>
              <a:t>Fußgänger</a:t>
            </a:r>
            <a:r>
              <a:rPr lang="en-GB" dirty="0"/>
              <a:t> &gt; </a:t>
            </a:r>
            <a:r>
              <a:rPr lang="en-GB" dirty="0" err="1"/>
              <a:t>Autoinsassen</a:t>
            </a:r>
            <a:r>
              <a:rPr lang="en-GB" dirty="0"/>
              <a:t> </a:t>
            </a:r>
          </a:p>
          <a:p>
            <a:pPr marL="171450" indent="-171450">
              <a:buFontTx/>
              <a:buChar char="-"/>
            </a:pPr>
            <a:r>
              <a:rPr lang="en-GB" dirty="0"/>
              <a:t>Und die </a:t>
            </a:r>
            <a:r>
              <a:rPr lang="en-GB" dirty="0" err="1"/>
              <a:t>Gesetztestreuen</a:t>
            </a:r>
            <a:r>
              <a:rPr lang="en-GB" dirty="0"/>
              <a:t> </a:t>
            </a:r>
            <a:r>
              <a:rPr lang="en-GB" dirty="0" err="1"/>
              <a:t>eher</a:t>
            </a:r>
            <a:r>
              <a:rPr lang="en-GB" dirty="0"/>
              <a:t> </a:t>
            </a:r>
            <a:r>
              <a:rPr lang="en-GB" dirty="0" err="1"/>
              <a:t>schonen</a:t>
            </a:r>
            <a:r>
              <a:rPr lang="en-GB" dirty="0"/>
              <a:t> </a:t>
            </a:r>
          </a:p>
          <a:p>
            <a:endParaRPr lang="en-GB" dirty="0"/>
          </a:p>
        </p:txBody>
      </p:sp>
      <p:sp>
        <p:nvSpPr>
          <p:cNvPr id="4" name="Foliennummernplatzhalter 3"/>
          <p:cNvSpPr>
            <a:spLocks noGrp="1"/>
          </p:cNvSpPr>
          <p:nvPr>
            <p:ph type="sldNum" sz="quarter" idx="5"/>
          </p:nvPr>
        </p:nvSpPr>
        <p:spPr/>
        <p:txBody>
          <a:bodyPr/>
          <a:lstStyle/>
          <a:p>
            <a:fld id="{B1A5B6A6-C587-B749-B6F8-0930AB98E986}" type="slidenum">
              <a:rPr lang="de-DE" smtClean="0"/>
              <a:t>25</a:t>
            </a:fld>
            <a:endParaRPr lang="de-DE"/>
          </a:p>
        </p:txBody>
      </p:sp>
    </p:spTree>
    <p:extLst>
      <p:ext uri="{BB962C8B-B14F-4D97-AF65-F5344CB8AC3E}">
        <p14:creationId xmlns:p14="http://schemas.microsoft.com/office/powerpoint/2010/main" val="1696475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6C9871-2939-1049-B024-3E0B9552D12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56AE2079-72C4-0041-A626-DA83334158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9C2CC65F-108B-524A-8C60-A68877D3B6C8}"/>
              </a:ext>
            </a:extLst>
          </p:cNvPr>
          <p:cNvSpPr>
            <a:spLocks noGrp="1"/>
          </p:cNvSpPr>
          <p:nvPr>
            <p:ph type="dt" sz="half" idx="10"/>
          </p:nvPr>
        </p:nvSpPr>
        <p:spPr/>
        <p:txBody>
          <a:bodyPr/>
          <a:lstStyle/>
          <a:p>
            <a:fld id="{C18AD9C9-B69D-8543-A5B5-C978D612A5F7}" type="datetime1">
              <a:rPr lang="de-DE" smtClean="0"/>
              <a:t>26.02.20</a:t>
            </a:fld>
            <a:endParaRPr lang="de-DE"/>
          </a:p>
        </p:txBody>
      </p:sp>
      <p:sp>
        <p:nvSpPr>
          <p:cNvPr id="5" name="Fußzeilenplatzhalter 4">
            <a:extLst>
              <a:ext uri="{FF2B5EF4-FFF2-40B4-BE49-F238E27FC236}">
                <a16:creationId xmlns:a16="http://schemas.microsoft.com/office/drawing/2014/main" id="{511E1B6F-EB46-C44B-8E1F-CEC48C08501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8409A5F-1521-5244-A207-0E84A5A83895}"/>
              </a:ext>
            </a:extLst>
          </p:cNvPr>
          <p:cNvSpPr>
            <a:spLocks noGrp="1"/>
          </p:cNvSpPr>
          <p:nvPr>
            <p:ph type="sldNum" sz="quarter" idx="12"/>
          </p:nvPr>
        </p:nvSpPr>
        <p:spPr/>
        <p:txBody>
          <a:bodyPr/>
          <a:lstStyle/>
          <a:p>
            <a:fld id="{0D88292D-2056-FD44-9B20-F487B61A9F30}" type="slidenum">
              <a:rPr lang="de-DE" smtClean="0"/>
              <a:t>‹Nr.›</a:t>
            </a:fld>
            <a:endParaRPr lang="de-DE"/>
          </a:p>
        </p:txBody>
      </p:sp>
    </p:spTree>
    <p:extLst>
      <p:ext uri="{BB962C8B-B14F-4D97-AF65-F5344CB8AC3E}">
        <p14:creationId xmlns:p14="http://schemas.microsoft.com/office/powerpoint/2010/main" val="827876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DF511E-0E1F-604E-8829-ADF1CF8A448A}"/>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71BC72E9-1D1E-4A43-BFDB-6308826DF0D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DDE4976-426F-2049-8E17-B04C33FA4658}"/>
              </a:ext>
            </a:extLst>
          </p:cNvPr>
          <p:cNvSpPr>
            <a:spLocks noGrp="1"/>
          </p:cNvSpPr>
          <p:nvPr>
            <p:ph type="dt" sz="half" idx="10"/>
          </p:nvPr>
        </p:nvSpPr>
        <p:spPr/>
        <p:txBody>
          <a:bodyPr/>
          <a:lstStyle/>
          <a:p>
            <a:fld id="{6D17C668-1D9A-354D-A657-BCA63FBC868D}" type="datetime1">
              <a:rPr lang="de-DE" smtClean="0"/>
              <a:t>26.02.20</a:t>
            </a:fld>
            <a:endParaRPr lang="de-DE"/>
          </a:p>
        </p:txBody>
      </p:sp>
      <p:sp>
        <p:nvSpPr>
          <p:cNvPr id="5" name="Fußzeilenplatzhalter 4">
            <a:extLst>
              <a:ext uri="{FF2B5EF4-FFF2-40B4-BE49-F238E27FC236}">
                <a16:creationId xmlns:a16="http://schemas.microsoft.com/office/drawing/2014/main" id="{B27B8835-F351-FB4D-896F-5E745CAA82C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222D2C2-CB22-8F49-9C48-EBFC66535C10}"/>
              </a:ext>
            </a:extLst>
          </p:cNvPr>
          <p:cNvSpPr>
            <a:spLocks noGrp="1"/>
          </p:cNvSpPr>
          <p:nvPr>
            <p:ph type="sldNum" sz="quarter" idx="12"/>
          </p:nvPr>
        </p:nvSpPr>
        <p:spPr/>
        <p:txBody>
          <a:bodyPr/>
          <a:lstStyle/>
          <a:p>
            <a:fld id="{0D88292D-2056-FD44-9B20-F487B61A9F30}" type="slidenum">
              <a:rPr lang="de-DE" smtClean="0"/>
              <a:t>‹Nr.›</a:t>
            </a:fld>
            <a:endParaRPr lang="de-DE"/>
          </a:p>
        </p:txBody>
      </p:sp>
    </p:spTree>
    <p:extLst>
      <p:ext uri="{BB962C8B-B14F-4D97-AF65-F5344CB8AC3E}">
        <p14:creationId xmlns:p14="http://schemas.microsoft.com/office/powerpoint/2010/main" val="2219345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A2BAA14-7CD5-1A41-BDD4-CC7D05D4CC25}"/>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E4D3D008-A578-F045-9D36-8C7615F03631}"/>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E8C27AC-BB85-F642-80FB-C0E29ED362FA}"/>
              </a:ext>
            </a:extLst>
          </p:cNvPr>
          <p:cNvSpPr>
            <a:spLocks noGrp="1"/>
          </p:cNvSpPr>
          <p:nvPr>
            <p:ph type="dt" sz="half" idx="10"/>
          </p:nvPr>
        </p:nvSpPr>
        <p:spPr/>
        <p:txBody>
          <a:bodyPr/>
          <a:lstStyle/>
          <a:p>
            <a:fld id="{55F8B153-C772-A04B-A303-8212376A4EB9}" type="datetime1">
              <a:rPr lang="de-DE" smtClean="0"/>
              <a:t>26.02.20</a:t>
            </a:fld>
            <a:endParaRPr lang="de-DE"/>
          </a:p>
        </p:txBody>
      </p:sp>
      <p:sp>
        <p:nvSpPr>
          <p:cNvPr id="5" name="Fußzeilenplatzhalter 4">
            <a:extLst>
              <a:ext uri="{FF2B5EF4-FFF2-40B4-BE49-F238E27FC236}">
                <a16:creationId xmlns:a16="http://schemas.microsoft.com/office/drawing/2014/main" id="{97D04FE9-8311-5343-AF75-30AF333D780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5C92B0B-D001-F642-8AA4-4F6D6999A18E}"/>
              </a:ext>
            </a:extLst>
          </p:cNvPr>
          <p:cNvSpPr>
            <a:spLocks noGrp="1"/>
          </p:cNvSpPr>
          <p:nvPr>
            <p:ph type="sldNum" sz="quarter" idx="12"/>
          </p:nvPr>
        </p:nvSpPr>
        <p:spPr/>
        <p:txBody>
          <a:bodyPr/>
          <a:lstStyle/>
          <a:p>
            <a:fld id="{0D88292D-2056-FD44-9B20-F487B61A9F30}" type="slidenum">
              <a:rPr lang="de-DE" smtClean="0"/>
              <a:t>‹Nr.›</a:t>
            </a:fld>
            <a:endParaRPr lang="de-DE"/>
          </a:p>
        </p:txBody>
      </p:sp>
    </p:spTree>
    <p:extLst>
      <p:ext uri="{BB962C8B-B14F-4D97-AF65-F5344CB8AC3E}">
        <p14:creationId xmlns:p14="http://schemas.microsoft.com/office/powerpoint/2010/main" val="4250545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8C312A-AC9F-2643-B544-02E69EDE0BC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3DA5C5F-29AB-AF4F-8523-E816417EE79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2409D23-4317-AD4C-898C-42170FB50723}"/>
              </a:ext>
            </a:extLst>
          </p:cNvPr>
          <p:cNvSpPr>
            <a:spLocks noGrp="1"/>
          </p:cNvSpPr>
          <p:nvPr>
            <p:ph type="dt" sz="half" idx="10"/>
          </p:nvPr>
        </p:nvSpPr>
        <p:spPr/>
        <p:txBody>
          <a:bodyPr/>
          <a:lstStyle/>
          <a:p>
            <a:fld id="{68AC8517-56A2-AF4E-B08F-DE99ACC55705}" type="datetime1">
              <a:rPr lang="de-DE" smtClean="0"/>
              <a:t>26.02.20</a:t>
            </a:fld>
            <a:endParaRPr lang="de-DE"/>
          </a:p>
        </p:txBody>
      </p:sp>
      <p:sp>
        <p:nvSpPr>
          <p:cNvPr id="5" name="Fußzeilenplatzhalter 4">
            <a:extLst>
              <a:ext uri="{FF2B5EF4-FFF2-40B4-BE49-F238E27FC236}">
                <a16:creationId xmlns:a16="http://schemas.microsoft.com/office/drawing/2014/main" id="{604AD8EE-9AA9-1D43-BF6D-0922368559A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1A08799-D0A7-734D-92C3-BC9A25134547}"/>
              </a:ext>
            </a:extLst>
          </p:cNvPr>
          <p:cNvSpPr>
            <a:spLocks noGrp="1"/>
          </p:cNvSpPr>
          <p:nvPr>
            <p:ph type="sldNum" sz="quarter" idx="12"/>
          </p:nvPr>
        </p:nvSpPr>
        <p:spPr/>
        <p:txBody>
          <a:bodyPr/>
          <a:lstStyle/>
          <a:p>
            <a:fld id="{0D88292D-2056-FD44-9B20-F487B61A9F30}" type="slidenum">
              <a:rPr lang="de-DE" smtClean="0"/>
              <a:t>‹Nr.›</a:t>
            </a:fld>
            <a:endParaRPr lang="de-DE"/>
          </a:p>
        </p:txBody>
      </p:sp>
    </p:spTree>
    <p:extLst>
      <p:ext uri="{BB962C8B-B14F-4D97-AF65-F5344CB8AC3E}">
        <p14:creationId xmlns:p14="http://schemas.microsoft.com/office/powerpoint/2010/main" val="181964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CA94E3-BB9D-3F46-A597-1D58E975ED8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F80AD9FA-0A5C-BB46-8516-5E77C5A7D9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1E3179EA-144D-B647-9547-CC397BD5EDA9}"/>
              </a:ext>
            </a:extLst>
          </p:cNvPr>
          <p:cNvSpPr>
            <a:spLocks noGrp="1"/>
          </p:cNvSpPr>
          <p:nvPr>
            <p:ph type="dt" sz="half" idx="10"/>
          </p:nvPr>
        </p:nvSpPr>
        <p:spPr/>
        <p:txBody>
          <a:bodyPr/>
          <a:lstStyle/>
          <a:p>
            <a:fld id="{9A6B7AF8-FC81-EF4B-888C-AD9A3D4477E5}" type="datetime1">
              <a:rPr lang="de-DE" smtClean="0"/>
              <a:t>26.02.20</a:t>
            </a:fld>
            <a:endParaRPr lang="de-DE"/>
          </a:p>
        </p:txBody>
      </p:sp>
      <p:sp>
        <p:nvSpPr>
          <p:cNvPr id="5" name="Fußzeilenplatzhalter 4">
            <a:extLst>
              <a:ext uri="{FF2B5EF4-FFF2-40B4-BE49-F238E27FC236}">
                <a16:creationId xmlns:a16="http://schemas.microsoft.com/office/drawing/2014/main" id="{B835BAED-80CD-5C44-AAD2-6557E77175A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EA92305-6AEE-224C-9D3E-62F167834525}"/>
              </a:ext>
            </a:extLst>
          </p:cNvPr>
          <p:cNvSpPr>
            <a:spLocks noGrp="1"/>
          </p:cNvSpPr>
          <p:nvPr>
            <p:ph type="sldNum" sz="quarter" idx="12"/>
          </p:nvPr>
        </p:nvSpPr>
        <p:spPr/>
        <p:txBody>
          <a:bodyPr/>
          <a:lstStyle/>
          <a:p>
            <a:fld id="{0D88292D-2056-FD44-9B20-F487B61A9F30}" type="slidenum">
              <a:rPr lang="de-DE" smtClean="0"/>
              <a:t>‹Nr.›</a:t>
            </a:fld>
            <a:endParaRPr lang="de-DE"/>
          </a:p>
        </p:txBody>
      </p:sp>
    </p:spTree>
    <p:extLst>
      <p:ext uri="{BB962C8B-B14F-4D97-AF65-F5344CB8AC3E}">
        <p14:creationId xmlns:p14="http://schemas.microsoft.com/office/powerpoint/2010/main" val="2600242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AFC71F-4CC4-E341-A4AA-509400AF531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97D1BC7-7B49-544D-9BB9-C437B5DECD7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16954FE-38AA-3343-8EBD-0E7EC961C8D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7D595A7-0E5F-D142-98A0-E30F3CC6C385}"/>
              </a:ext>
            </a:extLst>
          </p:cNvPr>
          <p:cNvSpPr>
            <a:spLocks noGrp="1"/>
          </p:cNvSpPr>
          <p:nvPr>
            <p:ph type="dt" sz="half" idx="10"/>
          </p:nvPr>
        </p:nvSpPr>
        <p:spPr/>
        <p:txBody>
          <a:bodyPr/>
          <a:lstStyle/>
          <a:p>
            <a:fld id="{0758A8E6-004C-5442-B0DD-58C7BA61F100}" type="datetime1">
              <a:rPr lang="de-DE" smtClean="0"/>
              <a:t>26.02.20</a:t>
            </a:fld>
            <a:endParaRPr lang="de-DE"/>
          </a:p>
        </p:txBody>
      </p:sp>
      <p:sp>
        <p:nvSpPr>
          <p:cNvPr id="6" name="Fußzeilenplatzhalter 5">
            <a:extLst>
              <a:ext uri="{FF2B5EF4-FFF2-40B4-BE49-F238E27FC236}">
                <a16:creationId xmlns:a16="http://schemas.microsoft.com/office/drawing/2014/main" id="{382A6388-C140-F340-BB94-26BFB869554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8AB7B83-363D-604A-B183-576CDE40EDDD}"/>
              </a:ext>
            </a:extLst>
          </p:cNvPr>
          <p:cNvSpPr>
            <a:spLocks noGrp="1"/>
          </p:cNvSpPr>
          <p:nvPr>
            <p:ph type="sldNum" sz="quarter" idx="12"/>
          </p:nvPr>
        </p:nvSpPr>
        <p:spPr/>
        <p:txBody>
          <a:bodyPr/>
          <a:lstStyle/>
          <a:p>
            <a:fld id="{0D88292D-2056-FD44-9B20-F487B61A9F30}" type="slidenum">
              <a:rPr lang="de-DE" smtClean="0"/>
              <a:t>‹Nr.›</a:t>
            </a:fld>
            <a:endParaRPr lang="de-DE"/>
          </a:p>
        </p:txBody>
      </p:sp>
    </p:spTree>
    <p:extLst>
      <p:ext uri="{BB962C8B-B14F-4D97-AF65-F5344CB8AC3E}">
        <p14:creationId xmlns:p14="http://schemas.microsoft.com/office/powerpoint/2010/main" val="180607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4F1F28-ED33-2640-8EE9-67003140257E}"/>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9BA17B29-B0A0-9247-9EEA-CCF633D202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EFFA4D6-5D5E-FC4A-90F8-8F63A421D92B}"/>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C5B2385F-0749-9246-B81B-33B02FD57B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2E1292B-58C3-E748-87E7-E02B19CCF85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EE57EF63-53A3-C546-BF89-0399BDE3E326}"/>
              </a:ext>
            </a:extLst>
          </p:cNvPr>
          <p:cNvSpPr>
            <a:spLocks noGrp="1"/>
          </p:cNvSpPr>
          <p:nvPr>
            <p:ph type="dt" sz="half" idx="10"/>
          </p:nvPr>
        </p:nvSpPr>
        <p:spPr/>
        <p:txBody>
          <a:bodyPr/>
          <a:lstStyle/>
          <a:p>
            <a:fld id="{BF2C4ADF-AF94-5C4B-8ECD-DCCBA6DC6625}" type="datetime1">
              <a:rPr lang="de-DE" smtClean="0"/>
              <a:t>26.02.20</a:t>
            </a:fld>
            <a:endParaRPr lang="de-DE"/>
          </a:p>
        </p:txBody>
      </p:sp>
      <p:sp>
        <p:nvSpPr>
          <p:cNvPr id="8" name="Fußzeilenplatzhalter 7">
            <a:extLst>
              <a:ext uri="{FF2B5EF4-FFF2-40B4-BE49-F238E27FC236}">
                <a16:creationId xmlns:a16="http://schemas.microsoft.com/office/drawing/2014/main" id="{7E1E961B-F8ED-B443-93C3-C7491505E54A}"/>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DB26431-3921-E44E-874A-CA050C21CCCA}"/>
              </a:ext>
            </a:extLst>
          </p:cNvPr>
          <p:cNvSpPr>
            <a:spLocks noGrp="1"/>
          </p:cNvSpPr>
          <p:nvPr>
            <p:ph type="sldNum" sz="quarter" idx="12"/>
          </p:nvPr>
        </p:nvSpPr>
        <p:spPr/>
        <p:txBody>
          <a:bodyPr/>
          <a:lstStyle/>
          <a:p>
            <a:fld id="{0D88292D-2056-FD44-9B20-F487B61A9F30}" type="slidenum">
              <a:rPr lang="de-DE" smtClean="0"/>
              <a:t>‹Nr.›</a:t>
            </a:fld>
            <a:endParaRPr lang="de-DE"/>
          </a:p>
        </p:txBody>
      </p:sp>
    </p:spTree>
    <p:extLst>
      <p:ext uri="{BB962C8B-B14F-4D97-AF65-F5344CB8AC3E}">
        <p14:creationId xmlns:p14="http://schemas.microsoft.com/office/powerpoint/2010/main" val="3872196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A941BB-BA6D-594E-89F5-1BC9D817495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60E684A1-619F-7647-8548-89B5A2E8F6CE}"/>
              </a:ext>
            </a:extLst>
          </p:cNvPr>
          <p:cNvSpPr>
            <a:spLocks noGrp="1"/>
          </p:cNvSpPr>
          <p:nvPr>
            <p:ph type="dt" sz="half" idx="10"/>
          </p:nvPr>
        </p:nvSpPr>
        <p:spPr/>
        <p:txBody>
          <a:bodyPr/>
          <a:lstStyle/>
          <a:p>
            <a:fld id="{27EA6FA7-6D21-1D4A-826C-53D9AF62FEBB}" type="datetime1">
              <a:rPr lang="de-DE" smtClean="0"/>
              <a:t>26.02.20</a:t>
            </a:fld>
            <a:endParaRPr lang="de-DE"/>
          </a:p>
        </p:txBody>
      </p:sp>
      <p:sp>
        <p:nvSpPr>
          <p:cNvPr id="4" name="Fußzeilenplatzhalter 3">
            <a:extLst>
              <a:ext uri="{FF2B5EF4-FFF2-40B4-BE49-F238E27FC236}">
                <a16:creationId xmlns:a16="http://schemas.microsoft.com/office/drawing/2014/main" id="{4BF3E3D7-ED6E-B442-AE96-5801232553C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B049BDC2-2C43-8146-885E-A002D83B45F7}"/>
              </a:ext>
            </a:extLst>
          </p:cNvPr>
          <p:cNvSpPr>
            <a:spLocks noGrp="1"/>
          </p:cNvSpPr>
          <p:nvPr>
            <p:ph type="sldNum" sz="quarter" idx="12"/>
          </p:nvPr>
        </p:nvSpPr>
        <p:spPr/>
        <p:txBody>
          <a:bodyPr/>
          <a:lstStyle/>
          <a:p>
            <a:fld id="{0D88292D-2056-FD44-9B20-F487B61A9F30}" type="slidenum">
              <a:rPr lang="de-DE" smtClean="0"/>
              <a:t>‹Nr.›</a:t>
            </a:fld>
            <a:endParaRPr lang="de-DE"/>
          </a:p>
        </p:txBody>
      </p:sp>
    </p:spTree>
    <p:extLst>
      <p:ext uri="{BB962C8B-B14F-4D97-AF65-F5344CB8AC3E}">
        <p14:creationId xmlns:p14="http://schemas.microsoft.com/office/powerpoint/2010/main" val="2537001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D86874E-B3EA-4E40-B848-1EAC8C4808F3}"/>
              </a:ext>
            </a:extLst>
          </p:cNvPr>
          <p:cNvSpPr>
            <a:spLocks noGrp="1"/>
          </p:cNvSpPr>
          <p:nvPr>
            <p:ph type="dt" sz="half" idx="10"/>
          </p:nvPr>
        </p:nvSpPr>
        <p:spPr/>
        <p:txBody>
          <a:bodyPr/>
          <a:lstStyle/>
          <a:p>
            <a:fld id="{D0F2B4B9-01EE-1242-B577-5E87585A6AC1}" type="datetime1">
              <a:rPr lang="de-DE" smtClean="0"/>
              <a:t>26.02.20</a:t>
            </a:fld>
            <a:endParaRPr lang="de-DE"/>
          </a:p>
        </p:txBody>
      </p:sp>
      <p:sp>
        <p:nvSpPr>
          <p:cNvPr id="3" name="Fußzeilenplatzhalter 2">
            <a:extLst>
              <a:ext uri="{FF2B5EF4-FFF2-40B4-BE49-F238E27FC236}">
                <a16:creationId xmlns:a16="http://schemas.microsoft.com/office/drawing/2014/main" id="{07035E1A-883A-9A48-827D-F453F4A3BB74}"/>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79B351B-356F-A94A-981E-4AB5C9D37996}"/>
              </a:ext>
            </a:extLst>
          </p:cNvPr>
          <p:cNvSpPr>
            <a:spLocks noGrp="1"/>
          </p:cNvSpPr>
          <p:nvPr>
            <p:ph type="sldNum" sz="quarter" idx="12"/>
          </p:nvPr>
        </p:nvSpPr>
        <p:spPr/>
        <p:txBody>
          <a:bodyPr/>
          <a:lstStyle/>
          <a:p>
            <a:fld id="{0D88292D-2056-FD44-9B20-F487B61A9F30}" type="slidenum">
              <a:rPr lang="de-DE" smtClean="0"/>
              <a:t>‹Nr.›</a:t>
            </a:fld>
            <a:endParaRPr lang="de-DE"/>
          </a:p>
        </p:txBody>
      </p:sp>
    </p:spTree>
    <p:extLst>
      <p:ext uri="{BB962C8B-B14F-4D97-AF65-F5344CB8AC3E}">
        <p14:creationId xmlns:p14="http://schemas.microsoft.com/office/powerpoint/2010/main" val="230481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7C7F1C-5917-0F4F-8A1A-027CC817A3F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2BEEE1B-CCBF-4640-BD4A-884FBEF1FD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35A3446F-7AB1-1541-8CBE-8C4733F60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82FD030-4164-0A45-A695-E02D555B9B6B}"/>
              </a:ext>
            </a:extLst>
          </p:cNvPr>
          <p:cNvSpPr>
            <a:spLocks noGrp="1"/>
          </p:cNvSpPr>
          <p:nvPr>
            <p:ph type="dt" sz="half" idx="10"/>
          </p:nvPr>
        </p:nvSpPr>
        <p:spPr/>
        <p:txBody>
          <a:bodyPr/>
          <a:lstStyle/>
          <a:p>
            <a:fld id="{D7695B79-2039-3648-BE7B-52BCF2A8702B}" type="datetime1">
              <a:rPr lang="de-DE" smtClean="0"/>
              <a:t>26.02.20</a:t>
            </a:fld>
            <a:endParaRPr lang="de-DE"/>
          </a:p>
        </p:txBody>
      </p:sp>
      <p:sp>
        <p:nvSpPr>
          <p:cNvPr id="6" name="Fußzeilenplatzhalter 5">
            <a:extLst>
              <a:ext uri="{FF2B5EF4-FFF2-40B4-BE49-F238E27FC236}">
                <a16:creationId xmlns:a16="http://schemas.microsoft.com/office/drawing/2014/main" id="{E3247EEE-678C-CE45-B757-EF0FE5AF23A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4B53AD7-886E-8544-A792-82FE09C6053F}"/>
              </a:ext>
            </a:extLst>
          </p:cNvPr>
          <p:cNvSpPr>
            <a:spLocks noGrp="1"/>
          </p:cNvSpPr>
          <p:nvPr>
            <p:ph type="sldNum" sz="quarter" idx="12"/>
          </p:nvPr>
        </p:nvSpPr>
        <p:spPr/>
        <p:txBody>
          <a:bodyPr/>
          <a:lstStyle/>
          <a:p>
            <a:fld id="{0D88292D-2056-FD44-9B20-F487B61A9F30}" type="slidenum">
              <a:rPr lang="de-DE" smtClean="0"/>
              <a:t>‹Nr.›</a:t>
            </a:fld>
            <a:endParaRPr lang="de-DE"/>
          </a:p>
        </p:txBody>
      </p:sp>
    </p:spTree>
    <p:extLst>
      <p:ext uri="{BB962C8B-B14F-4D97-AF65-F5344CB8AC3E}">
        <p14:creationId xmlns:p14="http://schemas.microsoft.com/office/powerpoint/2010/main" val="1057575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AEF71-073D-C348-B2FF-B23EC35CB4D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56BA076F-7787-CC49-A67E-42844E6975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58AC966D-50AA-3249-8F9B-40497126EC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05D8AD0-C122-3344-AF40-0C2FB66581E4}"/>
              </a:ext>
            </a:extLst>
          </p:cNvPr>
          <p:cNvSpPr>
            <a:spLocks noGrp="1"/>
          </p:cNvSpPr>
          <p:nvPr>
            <p:ph type="dt" sz="half" idx="10"/>
          </p:nvPr>
        </p:nvSpPr>
        <p:spPr/>
        <p:txBody>
          <a:bodyPr/>
          <a:lstStyle/>
          <a:p>
            <a:fld id="{8906D8F3-7DD5-DE43-B55B-1B7319A8F609}" type="datetime1">
              <a:rPr lang="de-DE" smtClean="0"/>
              <a:t>26.02.20</a:t>
            </a:fld>
            <a:endParaRPr lang="de-DE"/>
          </a:p>
        </p:txBody>
      </p:sp>
      <p:sp>
        <p:nvSpPr>
          <p:cNvPr id="6" name="Fußzeilenplatzhalter 5">
            <a:extLst>
              <a:ext uri="{FF2B5EF4-FFF2-40B4-BE49-F238E27FC236}">
                <a16:creationId xmlns:a16="http://schemas.microsoft.com/office/drawing/2014/main" id="{48021D9C-3CCC-5A4B-B5E7-37A39B3F547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E2F691A-F646-8E45-A1B8-E982686BEE7B}"/>
              </a:ext>
            </a:extLst>
          </p:cNvPr>
          <p:cNvSpPr>
            <a:spLocks noGrp="1"/>
          </p:cNvSpPr>
          <p:nvPr>
            <p:ph type="sldNum" sz="quarter" idx="12"/>
          </p:nvPr>
        </p:nvSpPr>
        <p:spPr/>
        <p:txBody>
          <a:bodyPr/>
          <a:lstStyle/>
          <a:p>
            <a:fld id="{0D88292D-2056-FD44-9B20-F487B61A9F30}" type="slidenum">
              <a:rPr lang="de-DE" smtClean="0"/>
              <a:t>‹Nr.›</a:t>
            </a:fld>
            <a:endParaRPr lang="de-DE"/>
          </a:p>
        </p:txBody>
      </p:sp>
    </p:spTree>
    <p:extLst>
      <p:ext uri="{BB962C8B-B14F-4D97-AF65-F5344CB8AC3E}">
        <p14:creationId xmlns:p14="http://schemas.microsoft.com/office/powerpoint/2010/main" val="417713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B6FECC8-0B76-854A-AD0C-8CED0EF519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9BAC44A8-21D5-6341-BC85-E9BCDB60F4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1719687-B99F-704A-9BE4-8AC6330605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F7697D-8CC0-AF46-BC87-28CC81AE7DE7}" type="datetime1">
              <a:rPr lang="de-DE" smtClean="0"/>
              <a:t>26.02.20</a:t>
            </a:fld>
            <a:endParaRPr lang="de-DE"/>
          </a:p>
        </p:txBody>
      </p:sp>
      <p:sp>
        <p:nvSpPr>
          <p:cNvPr id="5" name="Fußzeilenplatzhalter 4">
            <a:extLst>
              <a:ext uri="{FF2B5EF4-FFF2-40B4-BE49-F238E27FC236}">
                <a16:creationId xmlns:a16="http://schemas.microsoft.com/office/drawing/2014/main" id="{AB9E8129-C94B-A649-9FE7-C84E8F8638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D8AA8FF-E064-8D4F-A965-2F3E60184D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88292D-2056-FD44-9B20-F487B61A9F30}" type="slidenum">
              <a:rPr lang="de-DE" smtClean="0"/>
              <a:t>‹Nr.›</a:t>
            </a:fld>
            <a:endParaRPr lang="de-DE"/>
          </a:p>
        </p:txBody>
      </p:sp>
    </p:spTree>
    <p:extLst>
      <p:ext uri="{BB962C8B-B14F-4D97-AF65-F5344CB8AC3E}">
        <p14:creationId xmlns:p14="http://schemas.microsoft.com/office/powerpoint/2010/main" val="2200142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moralmachine.mit.edu/"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spiegel.de/wissenschaft/mensch/trolley-problem-wuerden-sie-einen-menschen-opfern-um-fuenf-andere-zu-retten-a-f7714fe4-a8c4-440c-989e-e7de9f669d04" TargetMode="External"/><Relationship Id="rId2" Type="http://schemas.openxmlformats.org/officeDocument/2006/relationships/hyperlink" Target="https://plato.stanford.edu/entries/moral-dilemmas/" TargetMode="External"/><Relationship Id="rId1" Type="http://schemas.openxmlformats.org/officeDocument/2006/relationships/slideLayout" Target="../slideLayouts/slideLayout2.xml"/><Relationship Id="rId4" Type="http://schemas.openxmlformats.org/officeDocument/2006/relationships/hyperlink" Target="https://www.bmvi.de/SharedDocs/DE/Publikationen/DG/bericht-der-ethik-kommission.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BEA8AF-BB4B-3C41-B119-4E7AC4E6383D}"/>
              </a:ext>
            </a:extLst>
          </p:cNvPr>
          <p:cNvSpPr>
            <a:spLocks noGrp="1"/>
          </p:cNvSpPr>
          <p:nvPr>
            <p:ph type="ctrTitle"/>
          </p:nvPr>
        </p:nvSpPr>
        <p:spPr>
          <a:xfrm>
            <a:off x="1524000" y="1122363"/>
            <a:ext cx="9144000" cy="2618364"/>
          </a:xfrm>
        </p:spPr>
        <p:txBody>
          <a:bodyPr>
            <a:normAutofit/>
          </a:bodyPr>
          <a:lstStyle/>
          <a:p>
            <a:r>
              <a:rPr lang="en-GB" dirty="0"/>
              <a:t>Autonomous vehicles:</a:t>
            </a:r>
            <a:br>
              <a:rPr lang="en-GB" dirty="0"/>
            </a:br>
            <a:r>
              <a:rPr lang="en-GB" dirty="0"/>
              <a:t>the trolley problem and its consequences</a:t>
            </a:r>
          </a:p>
        </p:txBody>
      </p:sp>
      <p:sp>
        <p:nvSpPr>
          <p:cNvPr id="3" name="Untertitel 2">
            <a:extLst>
              <a:ext uri="{FF2B5EF4-FFF2-40B4-BE49-F238E27FC236}">
                <a16:creationId xmlns:a16="http://schemas.microsoft.com/office/drawing/2014/main" id="{32000B8B-EAC2-CF43-967D-F773E039ADBB}"/>
              </a:ext>
            </a:extLst>
          </p:cNvPr>
          <p:cNvSpPr>
            <a:spLocks noGrp="1"/>
          </p:cNvSpPr>
          <p:nvPr>
            <p:ph type="subTitle" idx="1"/>
          </p:nvPr>
        </p:nvSpPr>
        <p:spPr>
          <a:xfrm>
            <a:off x="1524000" y="3948544"/>
            <a:ext cx="9144000" cy="1517073"/>
          </a:xfrm>
        </p:spPr>
        <p:txBody>
          <a:bodyPr/>
          <a:lstStyle/>
          <a:p>
            <a:r>
              <a:rPr lang="de-DE" dirty="0"/>
              <a:t>Nina </a:t>
            </a:r>
            <a:r>
              <a:rPr lang="de-DE" dirty="0" err="1"/>
              <a:t>Papenfuß</a:t>
            </a:r>
            <a:endParaRPr lang="de-DE" dirty="0"/>
          </a:p>
          <a:p>
            <a:r>
              <a:rPr lang="de-DE" dirty="0"/>
              <a:t>25.02.2020</a:t>
            </a:r>
          </a:p>
        </p:txBody>
      </p:sp>
    </p:spTree>
    <p:extLst>
      <p:ext uri="{BB962C8B-B14F-4D97-AF65-F5344CB8AC3E}">
        <p14:creationId xmlns:p14="http://schemas.microsoft.com/office/powerpoint/2010/main" val="3862505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52AAB2-BCDD-9048-9AEC-E82FEA47BC88}"/>
              </a:ext>
            </a:extLst>
          </p:cNvPr>
          <p:cNvSpPr>
            <a:spLocks noGrp="1"/>
          </p:cNvSpPr>
          <p:nvPr>
            <p:ph type="title"/>
          </p:nvPr>
        </p:nvSpPr>
        <p:spPr/>
        <p:txBody>
          <a:bodyPr/>
          <a:lstStyle/>
          <a:p>
            <a:r>
              <a:rPr lang="en-GB" dirty="0"/>
              <a:t>Relevance for AVs</a:t>
            </a:r>
          </a:p>
        </p:txBody>
      </p:sp>
      <p:pic>
        <p:nvPicPr>
          <p:cNvPr id="6" name="Inhaltsplatzhalter 5" descr="Ein Bild, das klein, Tisch, Computer, jung enthält.&#10;&#10;Automatisch generierte Beschreibung">
            <a:extLst>
              <a:ext uri="{FF2B5EF4-FFF2-40B4-BE49-F238E27FC236}">
                <a16:creationId xmlns:a16="http://schemas.microsoft.com/office/drawing/2014/main" id="{06EA764D-3816-3C4C-8DD6-94D4151A1036}"/>
              </a:ext>
            </a:extLst>
          </p:cNvPr>
          <p:cNvPicPr>
            <a:picLocks noGrp="1" noChangeAspect="1"/>
          </p:cNvPicPr>
          <p:nvPr>
            <p:ph idx="1"/>
          </p:nvPr>
        </p:nvPicPr>
        <p:blipFill>
          <a:blip r:embed="rId2"/>
          <a:stretch>
            <a:fillRect/>
          </a:stretch>
        </p:blipFill>
        <p:spPr>
          <a:xfrm>
            <a:off x="5003714" y="1690688"/>
            <a:ext cx="3024994" cy="4351338"/>
          </a:xfrm>
        </p:spPr>
      </p:pic>
      <p:sp>
        <p:nvSpPr>
          <p:cNvPr id="4" name="Foliennummernplatzhalter 3">
            <a:extLst>
              <a:ext uri="{FF2B5EF4-FFF2-40B4-BE49-F238E27FC236}">
                <a16:creationId xmlns:a16="http://schemas.microsoft.com/office/drawing/2014/main" id="{F55A9F67-1623-714D-886B-E7C7BEC0FD65}"/>
              </a:ext>
            </a:extLst>
          </p:cNvPr>
          <p:cNvSpPr>
            <a:spLocks noGrp="1"/>
          </p:cNvSpPr>
          <p:nvPr>
            <p:ph type="sldNum" sz="quarter" idx="12"/>
          </p:nvPr>
        </p:nvSpPr>
        <p:spPr/>
        <p:txBody>
          <a:bodyPr/>
          <a:lstStyle/>
          <a:p>
            <a:fld id="{0D88292D-2056-FD44-9B20-F487B61A9F30}" type="slidenum">
              <a:rPr lang="de-DE" smtClean="0"/>
              <a:t>10</a:t>
            </a:fld>
            <a:endParaRPr lang="de-DE" dirty="0"/>
          </a:p>
        </p:txBody>
      </p:sp>
      <p:sp>
        <p:nvSpPr>
          <p:cNvPr id="7" name="Textfeld 6">
            <a:extLst>
              <a:ext uri="{FF2B5EF4-FFF2-40B4-BE49-F238E27FC236}">
                <a16:creationId xmlns:a16="http://schemas.microsoft.com/office/drawing/2014/main" id="{BAC087D8-8290-ED4F-B101-809680CCC188}"/>
              </a:ext>
            </a:extLst>
          </p:cNvPr>
          <p:cNvSpPr txBox="1"/>
          <p:nvPr/>
        </p:nvSpPr>
        <p:spPr>
          <a:xfrm>
            <a:off x="1080655" y="2435196"/>
            <a:ext cx="3602181" cy="2585323"/>
          </a:xfrm>
          <a:prstGeom prst="rect">
            <a:avLst/>
          </a:prstGeom>
          <a:noFill/>
        </p:spPr>
        <p:txBody>
          <a:bodyPr wrap="square" rtlCol="0">
            <a:spAutoFit/>
          </a:bodyPr>
          <a:lstStyle/>
          <a:p>
            <a:endParaRPr lang="en-GB" dirty="0"/>
          </a:p>
          <a:p>
            <a:r>
              <a:rPr lang="en-GB" dirty="0"/>
              <a:t>According to an AV’s calculation, it is about to roll over five persons if it stays on its lane. By swerving the AV would hit another person. Is the AV allowed to swerve and therefore bring by  the death of one person in order to save the lives of five persons? </a:t>
            </a:r>
          </a:p>
        </p:txBody>
      </p:sp>
      <p:sp>
        <p:nvSpPr>
          <p:cNvPr id="9" name="Multiplizieren 8">
            <a:extLst>
              <a:ext uri="{FF2B5EF4-FFF2-40B4-BE49-F238E27FC236}">
                <a16:creationId xmlns:a16="http://schemas.microsoft.com/office/drawing/2014/main" id="{76B4B0B5-67D9-D54C-BA4A-BB31242417D2}"/>
              </a:ext>
            </a:extLst>
          </p:cNvPr>
          <p:cNvSpPr/>
          <p:nvPr/>
        </p:nvSpPr>
        <p:spPr>
          <a:xfrm>
            <a:off x="6303819" y="2133600"/>
            <a:ext cx="1447799" cy="1468582"/>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 name="Textfeld 7">
            <a:extLst>
              <a:ext uri="{FF2B5EF4-FFF2-40B4-BE49-F238E27FC236}">
                <a16:creationId xmlns:a16="http://schemas.microsoft.com/office/drawing/2014/main" id="{6DADEF5C-17EC-C248-8612-7F25D6001EDF}"/>
              </a:ext>
            </a:extLst>
          </p:cNvPr>
          <p:cNvSpPr txBox="1"/>
          <p:nvPr/>
        </p:nvSpPr>
        <p:spPr>
          <a:xfrm>
            <a:off x="6387398" y="6042026"/>
            <a:ext cx="640320" cy="369332"/>
          </a:xfrm>
          <a:prstGeom prst="rect">
            <a:avLst/>
          </a:prstGeom>
          <a:noFill/>
        </p:spPr>
        <p:txBody>
          <a:bodyPr wrap="square" rtlCol="0">
            <a:spAutoFit/>
          </a:bodyPr>
          <a:lstStyle/>
          <a:p>
            <a:r>
              <a:rPr lang="en-GB" dirty="0"/>
              <a:t>[C]</a:t>
            </a:r>
          </a:p>
        </p:txBody>
      </p:sp>
    </p:spTree>
    <p:extLst>
      <p:ext uri="{BB962C8B-B14F-4D97-AF65-F5344CB8AC3E}">
        <p14:creationId xmlns:p14="http://schemas.microsoft.com/office/powerpoint/2010/main" val="21802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52AAB2-BCDD-9048-9AEC-E82FEA47BC88}"/>
              </a:ext>
            </a:extLst>
          </p:cNvPr>
          <p:cNvSpPr>
            <a:spLocks noGrp="1"/>
          </p:cNvSpPr>
          <p:nvPr>
            <p:ph type="title"/>
          </p:nvPr>
        </p:nvSpPr>
        <p:spPr/>
        <p:txBody>
          <a:bodyPr/>
          <a:lstStyle/>
          <a:p>
            <a:r>
              <a:rPr lang="en-GB" dirty="0"/>
              <a:t>Relevance for AVs</a:t>
            </a:r>
          </a:p>
        </p:txBody>
      </p:sp>
      <p:pic>
        <p:nvPicPr>
          <p:cNvPr id="6" name="Inhaltsplatzhalter 5" descr="Ein Bild, das klein, Tisch, Computer, jung enthält.&#10;&#10;Automatisch generierte Beschreibung">
            <a:extLst>
              <a:ext uri="{FF2B5EF4-FFF2-40B4-BE49-F238E27FC236}">
                <a16:creationId xmlns:a16="http://schemas.microsoft.com/office/drawing/2014/main" id="{06EA764D-3816-3C4C-8DD6-94D4151A1036}"/>
              </a:ext>
            </a:extLst>
          </p:cNvPr>
          <p:cNvPicPr>
            <a:picLocks noGrp="1" noChangeAspect="1"/>
          </p:cNvPicPr>
          <p:nvPr>
            <p:ph idx="1"/>
          </p:nvPr>
        </p:nvPicPr>
        <p:blipFill>
          <a:blip r:embed="rId2"/>
          <a:stretch>
            <a:fillRect/>
          </a:stretch>
        </p:blipFill>
        <p:spPr>
          <a:xfrm>
            <a:off x="5003714" y="1690688"/>
            <a:ext cx="3024994" cy="4351338"/>
          </a:xfrm>
        </p:spPr>
      </p:pic>
      <p:sp>
        <p:nvSpPr>
          <p:cNvPr id="4" name="Foliennummernplatzhalter 3">
            <a:extLst>
              <a:ext uri="{FF2B5EF4-FFF2-40B4-BE49-F238E27FC236}">
                <a16:creationId xmlns:a16="http://schemas.microsoft.com/office/drawing/2014/main" id="{F55A9F67-1623-714D-886B-E7C7BEC0FD65}"/>
              </a:ext>
            </a:extLst>
          </p:cNvPr>
          <p:cNvSpPr>
            <a:spLocks noGrp="1"/>
          </p:cNvSpPr>
          <p:nvPr>
            <p:ph type="sldNum" sz="quarter" idx="12"/>
          </p:nvPr>
        </p:nvSpPr>
        <p:spPr/>
        <p:txBody>
          <a:bodyPr/>
          <a:lstStyle/>
          <a:p>
            <a:fld id="{0D88292D-2056-FD44-9B20-F487B61A9F30}" type="slidenum">
              <a:rPr lang="de-DE" smtClean="0"/>
              <a:t>11</a:t>
            </a:fld>
            <a:endParaRPr lang="de-DE" dirty="0"/>
          </a:p>
        </p:txBody>
      </p:sp>
      <p:sp>
        <p:nvSpPr>
          <p:cNvPr id="7" name="Textfeld 6">
            <a:extLst>
              <a:ext uri="{FF2B5EF4-FFF2-40B4-BE49-F238E27FC236}">
                <a16:creationId xmlns:a16="http://schemas.microsoft.com/office/drawing/2014/main" id="{BAC087D8-8290-ED4F-B101-809680CCC188}"/>
              </a:ext>
            </a:extLst>
          </p:cNvPr>
          <p:cNvSpPr txBox="1"/>
          <p:nvPr/>
        </p:nvSpPr>
        <p:spPr>
          <a:xfrm>
            <a:off x="1080655" y="2435196"/>
            <a:ext cx="3602181" cy="2585323"/>
          </a:xfrm>
          <a:prstGeom prst="rect">
            <a:avLst/>
          </a:prstGeom>
          <a:noFill/>
        </p:spPr>
        <p:txBody>
          <a:bodyPr wrap="square" rtlCol="0">
            <a:spAutoFit/>
          </a:bodyPr>
          <a:lstStyle/>
          <a:p>
            <a:endParaRPr lang="en-GB" dirty="0"/>
          </a:p>
          <a:p>
            <a:r>
              <a:rPr lang="en-GB" dirty="0"/>
              <a:t>According to an AV’s calculation, it is about to roll over five persons if it stays on its lane. By swerving the AV would hit another person. Is the AV allowed to swerve and therefore bring by  the death of one person in order to save the lives of five persons? </a:t>
            </a:r>
          </a:p>
        </p:txBody>
      </p:sp>
      <p:sp>
        <p:nvSpPr>
          <p:cNvPr id="3" name="Rechteck 2">
            <a:extLst>
              <a:ext uri="{FF2B5EF4-FFF2-40B4-BE49-F238E27FC236}">
                <a16:creationId xmlns:a16="http://schemas.microsoft.com/office/drawing/2014/main" id="{C876D7AB-4073-5F4F-9523-ED968CC62E85}"/>
              </a:ext>
            </a:extLst>
          </p:cNvPr>
          <p:cNvSpPr/>
          <p:nvPr/>
        </p:nvSpPr>
        <p:spPr>
          <a:xfrm>
            <a:off x="8298873" y="1911927"/>
            <a:ext cx="3366654" cy="10529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500" dirty="0" err="1"/>
              <a:t>Cosequentialists</a:t>
            </a:r>
            <a:r>
              <a:rPr lang="en-GB" sz="2500" dirty="0"/>
              <a:t>: Switch</a:t>
            </a:r>
          </a:p>
        </p:txBody>
      </p:sp>
      <p:sp>
        <p:nvSpPr>
          <p:cNvPr id="9" name="Multiplizieren 8">
            <a:extLst>
              <a:ext uri="{FF2B5EF4-FFF2-40B4-BE49-F238E27FC236}">
                <a16:creationId xmlns:a16="http://schemas.microsoft.com/office/drawing/2014/main" id="{76B4B0B5-67D9-D54C-BA4A-BB31242417D2}"/>
              </a:ext>
            </a:extLst>
          </p:cNvPr>
          <p:cNvSpPr/>
          <p:nvPr/>
        </p:nvSpPr>
        <p:spPr>
          <a:xfrm>
            <a:off x="6303819" y="2133600"/>
            <a:ext cx="1447799" cy="1468582"/>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 name="Textfeld 7">
            <a:extLst>
              <a:ext uri="{FF2B5EF4-FFF2-40B4-BE49-F238E27FC236}">
                <a16:creationId xmlns:a16="http://schemas.microsoft.com/office/drawing/2014/main" id="{8D16A7F8-C3C5-6A46-AD84-CFD178652D2D}"/>
              </a:ext>
            </a:extLst>
          </p:cNvPr>
          <p:cNvSpPr txBox="1"/>
          <p:nvPr/>
        </p:nvSpPr>
        <p:spPr>
          <a:xfrm>
            <a:off x="6387398" y="6042026"/>
            <a:ext cx="640320" cy="369332"/>
          </a:xfrm>
          <a:prstGeom prst="rect">
            <a:avLst/>
          </a:prstGeom>
          <a:noFill/>
        </p:spPr>
        <p:txBody>
          <a:bodyPr wrap="square" rtlCol="0">
            <a:spAutoFit/>
          </a:bodyPr>
          <a:lstStyle/>
          <a:p>
            <a:r>
              <a:rPr lang="en-GB" dirty="0"/>
              <a:t>[C]</a:t>
            </a:r>
          </a:p>
        </p:txBody>
      </p:sp>
    </p:spTree>
    <p:extLst>
      <p:ext uri="{BB962C8B-B14F-4D97-AF65-F5344CB8AC3E}">
        <p14:creationId xmlns:p14="http://schemas.microsoft.com/office/powerpoint/2010/main" val="2570873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52AAB2-BCDD-9048-9AEC-E82FEA47BC88}"/>
              </a:ext>
            </a:extLst>
          </p:cNvPr>
          <p:cNvSpPr>
            <a:spLocks noGrp="1"/>
          </p:cNvSpPr>
          <p:nvPr>
            <p:ph type="title"/>
          </p:nvPr>
        </p:nvSpPr>
        <p:spPr/>
        <p:txBody>
          <a:bodyPr/>
          <a:lstStyle/>
          <a:p>
            <a:r>
              <a:rPr lang="en-GB" dirty="0"/>
              <a:t>Relevance for AVs</a:t>
            </a:r>
          </a:p>
        </p:txBody>
      </p:sp>
      <p:pic>
        <p:nvPicPr>
          <p:cNvPr id="6" name="Inhaltsplatzhalter 5" descr="Ein Bild, das klein, Tisch, Computer, jung enthält.&#10;&#10;Automatisch generierte Beschreibung">
            <a:extLst>
              <a:ext uri="{FF2B5EF4-FFF2-40B4-BE49-F238E27FC236}">
                <a16:creationId xmlns:a16="http://schemas.microsoft.com/office/drawing/2014/main" id="{06EA764D-3816-3C4C-8DD6-94D4151A1036}"/>
              </a:ext>
            </a:extLst>
          </p:cNvPr>
          <p:cNvPicPr>
            <a:picLocks noGrp="1" noChangeAspect="1"/>
          </p:cNvPicPr>
          <p:nvPr>
            <p:ph idx="1"/>
          </p:nvPr>
        </p:nvPicPr>
        <p:blipFill>
          <a:blip r:embed="rId2"/>
          <a:stretch>
            <a:fillRect/>
          </a:stretch>
        </p:blipFill>
        <p:spPr>
          <a:xfrm>
            <a:off x="5003714" y="1690688"/>
            <a:ext cx="3024994" cy="4351338"/>
          </a:xfrm>
        </p:spPr>
      </p:pic>
      <p:sp>
        <p:nvSpPr>
          <p:cNvPr id="4" name="Foliennummernplatzhalter 3">
            <a:extLst>
              <a:ext uri="{FF2B5EF4-FFF2-40B4-BE49-F238E27FC236}">
                <a16:creationId xmlns:a16="http://schemas.microsoft.com/office/drawing/2014/main" id="{F55A9F67-1623-714D-886B-E7C7BEC0FD65}"/>
              </a:ext>
            </a:extLst>
          </p:cNvPr>
          <p:cNvSpPr>
            <a:spLocks noGrp="1"/>
          </p:cNvSpPr>
          <p:nvPr>
            <p:ph type="sldNum" sz="quarter" idx="12"/>
          </p:nvPr>
        </p:nvSpPr>
        <p:spPr/>
        <p:txBody>
          <a:bodyPr/>
          <a:lstStyle/>
          <a:p>
            <a:fld id="{0D88292D-2056-FD44-9B20-F487B61A9F30}" type="slidenum">
              <a:rPr lang="de-DE" smtClean="0"/>
              <a:t>12</a:t>
            </a:fld>
            <a:endParaRPr lang="de-DE" dirty="0"/>
          </a:p>
        </p:txBody>
      </p:sp>
      <p:sp>
        <p:nvSpPr>
          <p:cNvPr id="7" name="Textfeld 6">
            <a:extLst>
              <a:ext uri="{FF2B5EF4-FFF2-40B4-BE49-F238E27FC236}">
                <a16:creationId xmlns:a16="http://schemas.microsoft.com/office/drawing/2014/main" id="{BAC087D8-8290-ED4F-B101-809680CCC188}"/>
              </a:ext>
            </a:extLst>
          </p:cNvPr>
          <p:cNvSpPr txBox="1"/>
          <p:nvPr/>
        </p:nvSpPr>
        <p:spPr>
          <a:xfrm>
            <a:off x="1080655" y="2435196"/>
            <a:ext cx="3602181" cy="2585323"/>
          </a:xfrm>
          <a:prstGeom prst="rect">
            <a:avLst/>
          </a:prstGeom>
          <a:noFill/>
        </p:spPr>
        <p:txBody>
          <a:bodyPr wrap="square" rtlCol="0">
            <a:spAutoFit/>
          </a:bodyPr>
          <a:lstStyle/>
          <a:p>
            <a:endParaRPr lang="en-GB" dirty="0"/>
          </a:p>
          <a:p>
            <a:r>
              <a:rPr lang="en-GB" dirty="0"/>
              <a:t>According to an AV’s calculation, it is about to roll over five persons if it stays on its lane. By swerving the AV would hit another person. Is the AV allowed to swerve and therefore bring by  the death of one person in order to save the lives of five persons? </a:t>
            </a:r>
          </a:p>
        </p:txBody>
      </p:sp>
      <p:sp>
        <p:nvSpPr>
          <p:cNvPr id="3" name="Rechteck 2">
            <a:extLst>
              <a:ext uri="{FF2B5EF4-FFF2-40B4-BE49-F238E27FC236}">
                <a16:creationId xmlns:a16="http://schemas.microsoft.com/office/drawing/2014/main" id="{C876D7AB-4073-5F4F-9523-ED968CC62E85}"/>
              </a:ext>
            </a:extLst>
          </p:cNvPr>
          <p:cNvSpPr/>
          <p:nvPr/>
        </p:nvSpPr>
        <p:spPr>
          <a:xfrm>
            <a:off x="8298873" y="1911927"/>
            <a:ext cx="3366654" cy="10529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500" dirty="0" err="1"/>
              <a:t>Cosequentialists</a:t>
            </a:r>
            <a:r>
              <a:rPr lang="en-GB" sz="2500" dirty="0"/>
              <a:t>: Switch</a:t>
            </a:r>
          </a:p>
        </p:txBody>
      </p:sp>
      <p:sp>
        <p:nvSpPr>
          <p:cNvPr id="5" name="Rechteck 4">
            <a:extLst>
              <a:ext uri="{FF2B5EF4-FFF2-40B4-BE49-F238E27FC236}">
                <a16:creationId xmlns:a16="http://schemas.microsoft.com/office/drawing/2014/main" id="{75501692-3546-104F-AAED-66B650693561}"/>
              </a:ext>
            </a:extLst>
          </p:cNvPr>
          <p:cNvSpPr/>
          <p:nvPr/>
        </p:nvSpPr>
        <p:spPr>
          <a:xfrm>
            <a:off x="8298873" y="3339884"/>
            <a:ext cx="3366654" cy="10529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500" dirty="0"/>
              <a:t>Double Effect possible?</a:t>
            </a:r>
          </a:p>
        </p:txBody>
      </p:sp>
      <p:sp>
        <p:nvSpPr>
          <p:cNvPr id="9" name="Multiplizieren 8">
            <a:extLst>
              <a:ext uri="{FF2B5EF4-FFF2-40B4-BE49-F238E27FC236}">
                <a16:creationId xmlns:a16="http://schemas.microsoft.com/office/drawing/2014/main" id="{76B4B0B5-67D9-D54C-BA4A-BB31242417D2}"/>
              </a:ext>
            </a:extLst>
          </p:cNvPr>
          <p:cNvSpPr/>
          <p:nvPr/>
        </p:nvSpPr>
        <p:spPr>
          <a:xfrm>
            <a:off x="6303819" y="2133600"/>
            <a:ext cx="1447799" cy="1468582"/>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Textfeld 9">
            <a:extLst>
              <a:ext uri="{FF2B5EF4-FFF2-40B4-BE49-F238E27FC236}">
                <a16:creationId xmlns:a16="http://schemas.microsoft.com/office/drawing/2014/main" id="{BE8FE5FB-303A-9349-AC95-20117CCAB436}"/>
              </a:ext>
            </a:extLst>
          </p:cNvPr>
          <p:cNvSpPr txBox="1"/>
          <p:nvPr/>
        </p:nvSpPr>
        <p:spPr>
          <a:xfrm>
            <a:off x="6387398" y="6042026"/>
            <a:ext cx="640320" cy="369332"/>
          </a:xfrm>
          <a:prstGeom prst="rect">
            <a:avLst/>
          </a:prstGeom>
          <a:noFill/>
        </p:spPr>
        <p:txBody>
          <a:bodyPr wrap="square" rtlCol="0">
            <a:spAutoFit/>
          </a:bodyPr>
          <a:lstStyle/>
          <a:p>
            <a:r>
              <a:rPr lang="en-GB" dirty="0"/>
              <a:t>[C]</a:t>
            </a:r>
          </a:p>
        </p:txBody>
      </p:sp>
    </p:spTree>
    <p:extLst>
      <p:ext uri="{BB962C8B-B14F-4D97-AF65-F5344CB8AC3E}">
        <p14:creationId xmlns:p14="http://schemas.microsoft.com/office/powerpoint/2010/main" val="2461607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52AAB2-BCDD-9048-9AEC-E82FEA47BC88}"/>
              </a:ext>
            </a:extLst>
          </p:cNvPr>
          <p:cNvSpPr>
            <a:spLocks noGrp="1"/>
          </p:cNvSpPr>
          <p:nvPr>
            <p:ph type="title"/>
          </p:nvPr>
        </p:nvSpPr>
        <p:spPr/>
        <p:txBody>
          <a:bodyPr/>
          <a:lstStyle/>
          <a:p>
            <a:r>
              <a:rPr lang="en-GB" dirty="0"/>
              <a:t>Relevance for AVs</a:t>
            </a:r>
          </a:p>
        </p:txBody>
      </p:sp>
      <p:pic>
        <p:nvPicPr>
          <p:cNvPr id="6" name="Inhaltsplatzhalter 5" descr="Ein Bild, das klein, Tisch, Computer, jung enthält.&#10;&#10;Automatisch generierte Beschreibung">
            <a:extLst>
              <a:ext uri="{FF2B5EF4-FFF2-40B4-BE49-F238E27FC236}">
                <a16:creationId xmlns:a16="http://schemas.microsoft.com/office/drawing/2014/main" id="{06EA764D-3816-3C4C-8DD6-94D4151A1036}"/>
              </a:ext>
            </a:extLst>
          </p:cNvPr>
          <p:cNvPicPr>
            <a:picLocks noGrp="1" noChangeAspect="1"/>
          </p:cNvPicPr>
          <p:nvPr>
            <p:ph idx="1"/>
          </p:nvPr>
        </p:nvPicPr>
        <p:blipFill>
          <a:blip r:embed="rId2"/>
          <a:stretch>
            <a:fillRect/>
          </a:stretch>
        </p:blipFill>
        <p:spPr>
          <a:xfrm>
            <a:off x="5003714" y="1690688"/>
            <a:ext cx="3024994" cy="4351338"/>
          </a:xfrm>
        </p:spPr>
      </p:pic>
      <p:sp>
        <p:nvSpPr>
          <p:cNvPr id="4" name="Foliennummernplatzhalter 3">
            <a:extLst>
              <a:ext uri="{FF2B5EF4-FFF2-40B4-BE49-F238E27FC236}">
                <a16:creationId xmlns:a16="http://schemas.microsoft.com/office/drawing/2014/main" id="{F55A9F67-1623-714D-886B-E7C7BEC0FD65}"/>
              </a:ext>
            </a:extLst>
          </p:cNvPr>
          <p:cNvSpPr>
            <a:spLocks noGrp="1"/>
          </p:cNvSpPr>
          <p:nvPr>
            <p:ph type="sldNum" sz="quarter" idx="12"/>
          </p:nvPr>
        </p:nvSpPr>
        <p:spPr/>
        <p:txBody>
          <a:bodyPr/>
          <a:lstStyle/>
          <a:p>
            <a:fld id="{0D88292D-2056-FD44-9B20-F487B61A9F30}" type="slidenum">
              <a:rPr lang="de-DE" smtClean="0"/>
              <a:t>13</a:t>
            </a:fld>
            <a:endParaRPr lang="de-DE" dirty="0"/>
          </a:p>
        </p:txBody>
      </p:sp>
      <p:sp>
        <p:nvSpPr>
          <p:cNvPr id="7" name="Textfeld 6">
            <a:extLst>
              <a:ext uri="{FF2B5EF4-FFF2-40B4-BE49-F238E27FC236}">
                <a16:creationId xmlns:a16="http://schemas.microsoft.com/office/drawing/2014/main" id="{BAC087D8-8290-ED4F-B101-809680CCC188}"/>
              </a:ext>
            </a:extLst>
          </p:cNvPr>
          <p:cNvSpPr txBox="1"/>
          <p:nvPr/>
        </p:nvSpPr>
        <p:spPr>
          <a:xfrm>
            <a:off x="1080655" y="2435196"/>
            <a:ext cx="3602181" cy="2585323"/>
          </a:xfrm>
          <a:prstGeom prst="rect">
            <a:avLst/>
          </a:prstGeom>
          <a:noFill/>
        </p:spPr>
        <p:txBody>
          <a:bodyPr wrap="square" rtlCol="0">
            <a:spAutoFit/>
          </a:bodyPr>
          <a:lstStyle/>
          <a:p>
            <a:endParaRPr lang="en-GB" dirty="0"/>
          </a:p>
          <a:p>
            <a:r>
              <a:rPr lang="en-GB" dirty="0"/>
              <a:t>According to an AV’s calculation, it is about to roll over five persons if it stays on its lane. By swerving the AV would hit another person. Is the AV allowed to swerve and therefore bring by  the death of one person in order to save the lives of five persons? </a:t>
            </a:r>
          </a:p>
        </p:txBody>
      </p:sp>
      <p:sp>
        <p:nvSpPr>
          <p:cNvPr id="3" name="Rechteck 2">
            <a:extLst>
              <a:ext uri="{FF2B5EF4-FFF2-40B4-BE49-F238E27FC236}">
                <a16:creationId xmlns:a16="http://schemas.microsoft.com/office/drawing/2014/main" id="{C876D7AB-4073-5F4F-9523-ED968CC62E85}"/>
              </a:ext>
            </a:extLst>
          </p:cNvPr>
          <p:cNvSpPr/>
          <p:nvPr/>
        </p:nvSpPr>
        <p:spPr>
          <a:xfrm>
            <a:off x="8298873" y="1911927"/>
            <a:ext cx="3366654" cy="10529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500" dirty="0" err="1"/>
              <a:t>Cosequentialists</a:t>
            </a:r>
            <a:r>
              <a:rPr lang="en-GB" sz="2500" dirty="0"/>
              <a:t>: Switch</a:t>
            </a:r>
          </a:p>
        </p:txBody>
      </p:sp>
      <p:sp>
        <p:nvSpPr>
          <p:cNvPr id="5" name="Rechteck 4">
            <a:extLst>
              <a:ext uri="{FF2B5EF4-FFF2-40B4-BE49-F238E27FC236}">
                <a16:creationId xmlns:a16="http://schemas.microsoft.com/office/drawing/2014/main" id="{75501692-3546-104F-AAED-66B650693561}"/>
              </a:ext>
            </a:extLst>
          </p:cNvPr>
          <p:cNvSpPr/>
          <p:nvPr/>
        </p:nvSpPr>
        <p:spPr>
          <a:xfrm>
            <a:off x="8298873" y="3339884"/>
            <a:ext cx="3366654" cy="10529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500" dirty="0"/>
              <a:t>Double Effect possible?</a:t>
            </a:r>
          </a:p>
        </p:txBody>
      </p:sp>
      <p:sp>
        <p:nvSpPr>
          <p:cNvPr id="8" name="Rechteck 7">
            <a:extLst>
              <a:ext uri="{FF2B5EF4-FFF2-40B4-BE49-F238E27FC236}">
                <a16:creationId xmlns:a16="http://schemas.microsoft.com/office/drawing/2014/main" id="{842CAD6F-50CA-DD4A-89AF-D3920981C58C}"/>
              </a:ext>
            </a:extLst>
          </p:cNvPr>
          <p:cNvSpPr/>
          <p:nvPr/>
        </p:nvSpPr>
        <p:spPr>
          <a:xfrm>
            <a:off x="8298873" y="4848117"/>
            <a:ext cx="3366654" cy="10529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500" dirty="0"/>
              <a:t>Deontic Logic: </a:t>
            </a:r>
            <a:r>
              <a:rPr lang="en-GB" sz="2500" dirty="0" err="1"/>
              <a:t>notSwitch</a:t>
            </a:r>
            <a:endParaRPr lang="en-GB" sz="2500" dirty="0"/>
          </a:p>
        </p:txBody>
      </p:sp>
      <p:sp>
        <p:nvSpPr>
          <p:cNvPr id="9" name="Multiplizieren 8">
            <a:extLst>
              <a:ext uri="{FF2B5EF4-FFF2-40B4-BE49-F238E27FC236}">
                <a16:creationId xmlns:a16="http://schemas.microsoft.com/office/drawing/2014/main" id="{76B4B0B5-67D9-D54C-BA4A-BB31242417D2}"/>
              </a:ext>
            </a:extLst>
          </p:cNvPr>
          <p:cNvSpPr/>
          <p:nvPr/>
        </p:nvSpPr>
        <p:spPr>
          <a:xfrm>
            <a:off x="6303819" y="2133600"/>
            <a:ext cx="1447799" cy="1468582"/>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Textfeld 10">
            <a:extLst>
              <a:ext uri="{FF2B5EF4-FFF2-40B4-BE49-F238E27FC236}">
                <a16:creationId xmlns:a16="http://schemas.microsoft.com/office/drawing/2014/main" id="{5845E32D-9F9E-D947-98D7-0364844B1E73}"/>
              </a:ext>
            </a:extLst>
          </p:cNvPr>
          <p:cNvSpPr txBox="1"/>
          <p:nvPr/>
        </p:nvSpPr>
        <p:spPr>
          <a:xfrm>
            <a:off x="6387398" y="6042026"/>
            <a:ext cx="640320" cy="369332"/>
          </a:xfrm>
          <a:prstGeom prst="rect">
            <a:avLst/>
          </a:prstGeom>
          <a:noFill/>
        </p:spPr>
        <p:txBody>
          <a:bodyPr wrap="square" rtlCol="0">
            <a:spAutoFit/>
          </a:bodyPr>
          <a:lstStyle/>
          <a:p>
            <a:r>
              <a:rPr lang="en-GB" dirty="0"/>
              <a:t>[C]</a:t>
            </a:r>
          </a:p>
        </p:txBody>
      </p:sp>
    </p:spTree>
    <p:extLst>
      <p:ext uri="{BB962C8B-B14F-4D97-AF65-F5344CB8AC3E}">
        <p14:creationId xmlns:p14="http://schemas.microsoft.com/office/powerpoint/2010/main" val="3250114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52AAB2-BCDD-9048-9AEC-E82FEA47BC88}"/>
              </a:ext>
            </a:extLst>
          </p:cNvPr>
          <p:cNvSpPr>
            <a:spLocks noGrp="1"/>
          </p:cNvSpPr>
          <p:nvPr>
            <p:ph type="title"/>
          </p:nvPr>
        </p:nvSpPr>
        <p:spPr/>
        <p:txBody>
          <a:bodyPr/>
          <a:lstStyle/>
          <a:p>
            <a:r>
              <a:rPr lang="en-GB" dirty="0"/>
              <a:t>Relevance for AVs</a:t>
            </a:r>
          </a:p>
        </p:txBody>
      </p:sp>
      <p:pic>
        <p:nvPicPr>
          <p:cNvPr id="6" name="Inhaltsplatzhalter 5" descr="Ein Bild, das klein, Tisch, Computer, jung enthält.&#10;&#10;Automatisch generierte Beschreibung">
            <a:extLst>
              <a:ext uri="{FF2B5EF4-FFF2-40B4-BE49-F238E27FC236}">
                <a16:creationId xmlns:a16="http://schemas.microsoft.com/office/drawing/2014/main" id="{06EA764D-3816-3C4C-8DD6-94D4151A1036}"/>
              </a:ext>
            </a:extLst>
          </p:cNvPr>
          <p:cNvPicPr>
            <a:picLocks noGrp="1" noChangeAspect="1"/>
          </p:cNvPicPr>
          <p:nvPr>
            <p:ph idx="1"/>
          </p:nvPr>
        </p:nvPicPr>
        <p:blipFill>
          <a:blip r:embed="rId3"/>
          <a:stretch>
            <a:fillRect/>
          </a:stretch>
        </p:blipFill>
        <p:spPr>
          <a:xfrm>
            <a:off x="5003714" y="1690688"/>
            <a:ext cx="3024994" cy="4351338"/>
          </a:xfrm>
        </p:spPr>
      </p:pic>
      <p:sp>
        <p:nvSpPr>
          <p:cNvPr id="4" name="Foliennummernplatzhalter 3">
            <a:extLst>
              <a:ext uri="{FF2B5EF4-FFF2-40B4-BE49-F238E27FC236}">
                <a16:creationId xmlns:a16="http://schemas.microsoft.com/office/drawing/2014/main" id="{F55A9F67-1623-714D-886B-E7C7BEC0FD65}"/>
              </a:ext>
            </a:extLst>
          </p:cNvPr>
          <p:cNvSpPr>
            <a:spLocks noGrp="1"/>
          </p:cNvSpPr>
          <p:nvPr>
            <p:ph type="sldNum" sz="quarter" idx="12"/>
          </p:nvPr>
        </p:nvSpPr>
        <p:spPr/>
        <p:txBody>
          <a:bodyPr/>
          <a:lstStyle/>
          <a:p>
            <a:fld id="{0D88292D-2056-FD44-9B20-F487B61A9F30}" type="slidenum">
              <a:rPr lang="de-DE" smtClean="0"/>
              <a:t>14</a:t>
            </a:fld>
            <a:endParaRPr lang="de-DE" dirty="0"/>
          </a:p>
        </p:txBody>
      </p:sp>
      <p:sp>
        <p:nvSpPr>
          <p:cNvPr id="7" name="Textfeld 6">
            <a:extLst>
              <a:ext uri="{FF2B5EF4-FFF2-40B4-BE49-F238E27FC236}">
                <a16:creationId xmlns:a16="http://schemas.microsoft.com/office/drawing/2014/main" id="{BAC087D8-8290-ED4F-B101-809680CCC188}"/>
              </a:ext>
            </a:extLst>
          </p:cNvPr>
          <p:cNvSpPr txBox="1"/>
          <p:nvPr/>
        </p:nvSpPr>
        <p:spPr>
          <a:xfrm>
            <a:off x="1080655" y="2435196"/>
            <a:ext cx="3602181" cy="2585323"/>
          </a:xfrm>
          <a:prstGeom prst="rect">
            <a:avLst/>
          </a:prstGeom>
          <a:noFill/>
        </p:spPr>
        <p:txBody>
          <a:bodyPr wrap="square" rtlCol="0">
            <a:spAutoFit/>
          </a:bodyPr>
          <a:lstStyle/>
          <a:p>
            <a:endParaRPr lang="en-GB" dirty="0"/>
          </a:p>
          <a:p>
            <a:r>
              <a:rPr lang="en-GB" dirty="0"/>
              <a:t>According to an AV’s calculation, it is about to roll over five persons if it stays on its lane. By swerving the AV would hit another person. Is the AV allowed to swerve and therefore bring by  the death of one person in order to save the lives of five persons? </a:t>
            </a:r>
          </a:p>
        </p:txBody>
      </p:sp>
      <p:sp>
        <p:nvSpPr>
          <p:cNvPr id="3" name="Rechteck 2">
            <a:extLst>
              <a:ext uri="{FF2B5EF4-FFF2-40B4-BE49-F238E27FC236}">
                <a16:creationId xmlns:a16="http://schemas.microsoft.com/office/drawing/2014/main" id="{C876D7AB-4073-5F4F-9523-ED968CC62E85}"/>
              </a:ext>
            </a:extLst>
          </p:cNvPr>
          <p:cNvSpPr/>
          <p:nvPr/>
        </p:nvSpPr>
        <p:spPr>
          <a:xfrm>
            <a:off x="8298873" y="1690688"/>
            <a:ext cx="3366654" cy="8451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500" dirty="0" err="1"/>
              <a:t>Cosequentialists</a:t>
            </a:r>
            <a:r>
              <a:rPr lang="en-GB" sz="2500" dirty="0"/>
              <a:t>: Switch</a:t>
            </a:r>
          </a:p>
        </p:txBody>
      </p:sp>
      <p:sp>
        <p:nvSpPr>
          <p:cNvPr id="5" name="Rechteck 4">
            <a:extLst>
              <a:ext uri="{FF2B5EF4-FFF2-40B4-BE49-F238E27FC236}">
                <a16:creationId xmlns:a16="http://schemas.microsoft.com/office/drawing/2014/main" id="{75501692-3546-104F-AAED-66B650693561}"/>
              </a:ext>
            </a:extLst>
          </p:cNvPr>
          <p:cNvSpPr/>
          <p:nvPr/>
        </p:nvSpPr>
        <p:spPr>
          <a:xfrm>
            <a:off x="8298873" y="2854037"/>
            <a:ext cx="3366654" cy="8451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500" dirty="0"/>
              <a:t>Double Effect possible?</a:t>
            </a:r>
          </a:p>
        </p:txBody>
      </p:sp>
      <p:sp>
        <p:nvSpPr>
          <p:cNvPr id="8" name="Rechteck 7">
            <a:extLst>
              <a:ext uri="{FF2B5EF4-FFF2-40B4-BE49-F238E27FC236}">
                <a16:creationId xmlns:a16="http://schemas.microsoft.com/office/drawing/2014/main" id="{842CAD6F-50CA-DD4A-89AF-D3920981C58C}"/>
              </a:ext>
            </a:extLst>
          </p:cNvPr>
          <p:cNvSpPr/>
          <p:nvPr/>
        </p:nvSpPr>
        <p:spPr>
          <a:xfrm>
            <a:off x="8298873" y="4017386"/>
            <a:ext cx="3366654" cy="8451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500" dirty="0"/>
              <a:t>Deontic Logic: </a:t>
            </a:r>
            <a:r>
              <a:rPr lang="en-GB" sz="2500" dirty="0" err="1"/>
              <a:t>notSwitch</a:t>
            </a:r>
            <a:endParaRPr lang="en-GB" sz="2500" dirty="0"/>
          </a:p>
        </p:txBody>
      </p:sp>
      <p:sp>
        <p:nvSpPr>
          <p:cNvPr id="9" name="Multiplizieren 8">
            <a:extLst>
              <a:ext uri="{FF2B5EF4-FFF2-40B4-BE49-F238E27FC236}">
                <a16:creationId xmlns:a16="http://schemas.microsoft.com/office/drawing/2014/main" id="{76B4B0B5-67D9-D54C-BA4A-BB31242417D2}"/>
              </a:ext>
            </a:extLst>
          </p:cNvPr>
          <p:cNvSpPr/>
          <p:nvPr/>
        </p:nvSpPr>
        <p:spPr>
          <a:xfrm>
            <a:off x="6303819" y="2133600"/>
            <a:ext cx="1447799" cy="1468582"/>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Rechteck 9">
            <a:extLst>
              <a:ext uri="{FF2B5EF4-FFF2-40B4-BE49-F238E27FC236}">
                <a16:creationId xmlns:a16="http://schemas.microsoft.com/office/drawing/2014/main" id="{5C4E728F-8A88-8A45-892B-5D9F47927346}"/>
              </a:ext>
            </a:extLst>
          </p:cNvPr>
          <p:cNvSpPr/>
          <p:nvPr/>
        </p:nvSpPr>
        <p:spPr>
          <a:xfrm>
            <a:off x="8298873" y="5167312"/>
            <a:ext cx="3366654" cy="845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2500" dirty="0"/>
              <a:t>Flip a coin? </a:t>
            </a:r>
          </a:p>
        </p:txBody>
      </p:sp>
      <p:sp>
        <p:nvSpPr>
          <p:cNvPr id="11" name="Textfeld 10">
            <a:extLst>
              <a:ext uri="{FF2B5EF4-FFF2-40B4-BE49-F238E27FC236}">
                <a16:creationId xmlns:a16="http://schemas.microsoft.com/office/drawing/2014/main" id="{FAD6751D-F8C4-7843-8642-E1E925959D87}"/>
              </a:ext>
            </a:extLst>
          </p:cNvPr>
          <p:cNvSpPr txBox="1"/>
          <p:nvPr/>
        </p:nvSpPr>
        <p:spPr>
          <a:xfrm>
            <a:off x="6387398" y="6042026"/>
            <a:ext cx="640320" cy="369332"/>
          </a:xfrm>
          <a:prstGeom prst="rect">
            <a:avLst/>
          </a:prstGeom>
          <a:noFill/>
        </p:spPr>
        <p:txBody>
          <a:bodyPr wrap="square" rtlCol="0">
            <a:spAutoFit/>
          </a:bodyPr>
          <a:lstStyle/>
          <a:p>
            <a:r>
              <a:rPr lang="en-GB" dirty="0"/>
              <a:t>[C]</a:t>
            </a:r>
          </a:p>
        </p:txBody>
      </p:sp>
    </p:spTree>
    <p:extLst>
      <p:ext uri="{BB962C8B-B14F-4D97-AF65-F5344CB8AC3E}">
        <p14:creationId xmlns:p14="http://schemas.microsoft.com/office/powerpoint/2010/main" val="784690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41C9DF-5377-7746-A9F7-8F1C572199D6}"/>
              </a:ext>
            </a:extLst>
          </p:cNvPr>
          <p:cNvSpPr>
            <a:spLocks noGrp="1"/>
          </p:cNvSpPr>
          <p:nvPr>
            <p:ph type="title"/>
          </p:nvPr>
        </p:nvSpPr>
        <p:spPr/>
        <p:txBody>
          <a:bodyPr/>
          <a:lstStyle/>
          <a:p>
            <a:r>
              <a:rPr lang="de-DE" dirty="0"/>
              <a:t>The Moral </a:t>
            </a:r>
            <a:r>
              <a:rPr lang="de-DE" dirty="0" err="1"/>
              <a:t>Machine</a:t>
            </a:r>
            <a:r>
              <a:rPr lang="de-DE" dirty="0"/>
              <a:t> Experiment</a:t>
            </a:r>
          </a:p>
        </p:txBody>
      </p:sp>
      <p:pic>
        <p:nvPicPr>
          <p:cNvPr id="5" name="Inhaltsplatzhalter 4" descr="Ein Bild, das Computer enthält.&#10;&#10;Automatisch generierte Beschreibung">
            <a:extLst>
              <a:ext uri="{FF2B5EF4-FFF2-40B4-BE49-F238E27FC236}">
                <a16:creationId xmlns:a16="http://schemas.microsoft.com/office/drawing/2014/main" id="{692726EF-28E4-6F49-93B0-EB797B1D2E94}"/>
              </a:ext>
            </a:extLst>
          </p:cNvPr>
          <p:cNvPicPr>
            <a:picLocks noGrp="1" noChangeAspect="1"/>
          </p:cNvPicPr>
          <p:nvPr>
            <p:ph idx="1"/>
          </p:nvPr>
        </p:nvPicPr>
        <p:blipFill>
          <a:blip r:embed="rId2"/>
          <a:stretch>
            <a:fillRect/>
          </a:stretch>
        </p:blipFill>
        <p:spPr>
          <a:xfrm>
            <a:off x="6282444" y="2298845"/>
            <a:ext cx="4817192" cy="3449348"/>
          </a:xfrm>
        </p:spPr>
      </p:pic>
      <p:sp>
        <p:nvSpPr>
          <p:cNvPr id="3" name="Foliennummernplatzhalter 2">
            <a:extLst>
              <a:ext uri="{FF2B5EF4-FFF2-40B4-BE49-F238E27FC236}">
                <a16:creationId xmlns:a16="http://schemas.microsoft.com/office/drawing/2014/main" id="{F1D9129D-06F3-2A4F-AE36-86088296FBAA}"/>
              </a:ext>
            </a:extLst>
          </p:cNvPr>
          <p:cNvSpPr>
            <a:spLocks noGrp="1"/>
          </p:cNvSpPr>
          <p:nvPr>
            <p:ph type="sldNum" sz="quarter" idx="12"/>
          </p:nvPr>
        </p:nvSpPr>
        <p:spPr/>
        <p:txBody>
          <a:bodyPr/>
          <a:lstStyle/>
          <a:p>
            <a:fld id="{0D88292D-2056-FD44-9B20-F487B61A9F30}" type="slidenum">
              <a:rPr lang="de-DE" smtClean="0"/>
              <a:t>15</a:t>
            </a:fld>
            <a:endParaRPr lang="de-DE"/>
          </a:p>
        </p:txBody>
      </p:sp>
      <p:sp>
        <p:nvSpPr>
          <p:cNvPr id="4" name="Textfeld 3">
            <a:extLst>
              <a:ext uri="{FF2B5EF4-FFF2-40B4-BE49-F238E27FC236}">
                <a16:creationId xmlns:a16="http://schemas.microsoft.com/office/drawing/2014/main" id="{F323A4EA-DFFE-D548-B776-E6B00CFB1595}"/>
              </a:ext>
            </a:extLst>
          </p:cNvPr>
          <p:cNvSpPr txBox="1"/>
          <p:nvPr/>
        </p:nvSpPr>
        <p:spPr>
          <a:xfrm>
            <a:off x="1167723" y="5047099"/>
            <a:ext cx="4623955" cy="1292662"/>
          </a:xfrm>
          <a:prstGeom prst="rect">
            <a:avLst/>
          </a:prstGeom>
          <a:noFill/>
        </p:spPr>
        <p:txBody>
          <a:bodyPr wrap="square" rtlCol="0">
            <a:spAutoFit/>
          </a:bodyPr>
          <a:lstStyle/>
          <a:p>
            <a:r>
              <a:rPr lang="de-DE" sz="2000" dirty="0"/>
              <a:t>Website: </a:t>
            </a:r>
            <a:r>
              <a:rPr lang="de-DE" sz="2000" dirty="0">
                <a:hlinkClick r:id="rId3"/>
              </a:rPr>
              <a:t>http://moralmachine.mit.edu</a:t>
            </a:r>
            <a:endParaRPr lang="de-DE" sz="2000" dirty="0"/>
          </a:p>
          <a:p>
            <a:r>
              <a:rPr lang="de-DE" sz="2000" dirty="0"/>
              <a:t>2.3 Million </a:t>
            </a:r>
            <a:r>
              <a:rPr lang="de-DE" sz="2000" dirty="0" err="1"/>
              <a:t>self-selected</a:t>
            </a:r>
            <a:r>
              <a:rPr lang="de-DE" sz="2000" dirty="0"/>
              <a:t> </a:t>
            </a:r>
            <a:r>
              <a:rPr lang="de-DE" sz="2000" dirty="0" err="1"/>
              <a:t>participants</a:t>
            </a:r>
            <a:r>
              <a:rPr lang="de-DE" sz="2000" dirty="0"/>
              <a:t> </a:t>
            </a:r>
          </a:p>
          <a:p>
            <a:r>
              <a:rPr lang="de-DE" sz="2000" dirty="0"/>
              <a:t>All </a:t>
            </a:r>
            <a:r>
              <a:rPr lang="de-DE" sz="2000" dirty="0" err="1"/>
              <a:t>information</a:t>
            </a:r>
            <a:r>
              <a:rPr lang="de-DE" sz="2000" dirty="0"/>
              <a:t> </a:t>
            </a:r>
            <a:r>
              <a:rPr lang="de-DE" sz="2000" dirty="0" err="1"/>
              <a:t>of</a:t>
            </a:r>
            <a:r>
              <a:rPr lang="de-DE" sz="2000" dirty="0"/>
              <a:t> </a:t>
            </a:r>
            <a:r>
              <a:rPr lang="de-DE" sz="2000" dirty="0" err="1"/>
              <a:t>this</a:t>
            </a:r>
            <a:r>
              <a:rPr lang="de-DE" sz="2000" dirty="0"/>
              <a:t> </a:t>
            </a:r>
            <a:r>
              <a:rPr lang="de-DE" sz="2000" dirty="0" err="1"/>
              <a:t>slide</a:t>
            </a:r>
            <a:r>
              <a:rPr lang="de-DE" sz="2000" dirty="0"/>
              <a:t>: [1]</a:t>
            </a:r>
          </a:p>
          <a:p>
            <a:endParaRPr lang="en-GB" dirty="0"/>
          </a:p>
        </p:txBody>
      </p:sp>
      <p:pic>
        <p:nvPicPr>
          <p:cNvPr id="7" name="Grafik 6" descr="Ein Bild, das Text, Karte enthält.&#10;&#10;Automatisch generierte Beschreibung">
            <a:extLst>
              <a:ext uri="{FF2B5EF4-FFF2-40B4-BE49-F238E27FC236}">
                <a16:creationId xmlns:a16="http://schemas.microsoft.com/office/drawing/2014/main" id="{B63A3BBF-52B4-1E40-82AD-01A97B480810}"/>
              </a:ext>
            </a:extLst>
          </p:cNvPr>
          <p:cNvPicPr>
            <a:picLocks noChangeAspect="1"/>
          </p:cNvPicPr>
          <p:nvPr/>
        </p:nvPicPr>
        <p:blipFill>
          <a:blip r:embed="rId4"/>
          <a:stretch>
            <a:fillRect/>
          </a:stretch>
        </p:blipFill>
        <p:spPr>
          <a:xfrm>
            <a:off x="1092364" y="2340725"/>
            <a:ext cx="4699314" cy="2548780"/>
          </a:xfrm>
          <a:prstGeom prst="rect">
            <a:avLst/>
          </a:prstGeom>
        </p:spPr>
      </p:pic>
    </p:spTree>
    <p:extLst>
      <p:ext uri="{BB962C8B-B14F-4D97-AF65-F5344CB8AC3E}">
        <p14:creationId xmlns:p14="http://schemas.microsoft.com/office/powerpoint/2010/main" val="29440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descr="Ein Bild, das Text, Zeitung, sitzend enthält.&#10;&#10;Automatisch generierte Beschreibung">
            <a:extLst>
              <a:ext uri="{FF2B5EF4-FFF2-40B4-BE49-F238E27FC236}">
                <a16:creationId xmlns:a16="http://schemas.microsoft.com/office/drawing/2014/main" id="{8E696CEB-F6BB-114C-B860-04E5C9536747}"/>
              </a:ext>
            </a:extLst>
          </p:cNvPr>
          <p:cNvPicPr>
            <a:picLocks noGrp="1" noChangeAspect="1"/>
          </p:cNvPicPr>
          <p:nvPr>
            <p:ph idx="1"/>
          </p:nvPr>
        </p:nvPicPr>
        <p:blipFill>
          <a:blip r:embed="rId3"/>
          <a:stretch>
            <a:fillRect/>
          </a:stretch>
        </p:blipFill>
        <p:spPr>
          <a:xfrm>
            <a:off x="4206393" y="398071"/>
            <a:ext cx="3779212" cy="5003349"/>
          </a:xfrm>
        </p:spPr>
      </p:pic>
      <p:sp>
        <p:nvSpPr>
          <p:cNvPr id="3" name="Foliennummernplatzhalter 2">
            <a:extLst>
              <a:ext uri="{FF2B5EF4-FFF2-40B4-BE49-F238E27FC236}">
                <a16:creationId xmlns:a16="http://schemas.microsoft.com/office/drawing/2014/main" id="{6C30A0D4-3BFB-DC41-85E5-4FCE624B6BCA}"/>
              </a:ext>
            </a:extLst>
          </p:cNvPr>
          <p:cNvSpPr>
            <a:spLocks noGrp="1"/>
          </p:cNvSpPr>
          <p:nvPr>
            <p:ph type="sldNum" sz="quarter" idx="12"/>
          </p:nvPr>
        </p:nvSpPr>
        <p:spPr/>
        <p:txBody>
          <a:bodyPr/>
          <a:lstStyle/>
          <a:p>
            <a:fld id="{0D88292D-2056-FD44-9B20-F487B61A9F30}" type="slidenum">
              <a:rPr lang="de-DE" smtClean="0"/>
              <a:t>16</a:t>
            </a:fld>
            <a:endParaRPr lang="de-DE"/>
          </a:p>
        </p:txBody>
      </p:sp>
      <p:sp>
        <p:nvSpPr>
          <p:cNvPr id="4" name="Textfeld 3">
            <a:extLst>
              <a:ext uri="{FF2B5EF4-FFF2-40B4-BE49-F238E27FC236}">
                <a16:creationId xmlns:a16="http://schemas.microsoft.com/office/drawing/2014/main" id="{BE543DB8-9758-7F4E-8F13-D25586C73857}"/>
              </a:ext>
            </a:extLst>
          </p:cNvPr>
          <p:cNvSpPr txBox="1"/>
          <p:nvPr/>
        </p:nvSpPr>
        <p:spPr>
          <a:xfrm>
            <a:off x="2729345" y="5694219"/>
            <a:ext cx="6891733" cy="369332"/>
          </a:xfrm>
          <a:prstGeom prst="rect">
            <a:avLst/>
          </a:prstGeom>
          <a:noFill/>
        </p:spPr>
        <p:txBody>
          <a:bodyPr wrap="square" rtlCol="0">
            <a:spAutoFit/>
          </a:bodyPr>
          <a:lstStyle/>
          <a:p>
            <a:r>
              <a:rPr lang="en-GB" dirty="0" err="1"/>
              <a:t>Awad</a:t>
            </a:r>
            <a:r>
              <a:rPr lang="en-GB" dirty="0"/>
              <a:t>, Dsouza, Kim, Schulz, Henrich, Shariff, </a:t>
            </a:r>
            <a:r>
              <a:rPr lang="en-GB" dirty="0" err="1"/>
              <a:t>Bonnefon</a:t>
            </a:r>
            <a:r>
              <a:rPr lang="en-GB" dirty="0"/>
              <a:t>, </a:t>
            </a:r>
            <a:r>
              <a:rPr lang="en-GB" dirty="0" err="1"/>
              <a:t>Rahwan</a:t>
            </a:r>
            <a:r>
              <a:rPr lang="en-GB" dirty="0"/>
              <a:t> 2018 [1]</a:t>
            </a:r>
          </a:p>
        </p:txBody>
      </p:sp>
    </p:spTree>
    <p:extLst>
      <p:ext uri="{BB962C8B-B14F-4D97-AF65-F5344CB8AC3E}">
        <p14:creationId xmlns:p14="http://schemas.microsoft.com/office/powerpoint/2010/main" val="1998572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C64D24A2-0019-9648-98F0-14B2A98D5FAD}"/>
              </a:ext>
            </a:extLst>
          </p:cNvPr>
          <p:cNvSpPr>
            <a:spLocks noGrp="1"/>
          </p:cNvSpPr>
          <p:nvPr>
            <p:ph idx="1"/>
          </p:nvPr>
        </p:nvSpPr>
        <p:spPr>
          <a:xfrm>
            <a:off x="838200" y="1253331"/>
            <a:ext cx="10515600" cy="4351338"/>
          </a:xfrm>
        </p:spPr>
        <p:txBody>
          <a:bodyPr>
            <a:normAutofit fontScale="25000" lnSpcReduction="20000"/>
          </a:bodyPr>
          <a:lstStyle/>
          <a:p>
            <a:pPr marL="0" indent="0">
              <a:buNone/>
            </a:pPr>
            <a:endParaRPr lang="de-DE" sz="9600" dirty="0"/>
          </a:p>
          <a:p>
            <a:pPr marL="0" indent="0">
              <a:buNone/>
            </a:pPr>
            <a:r>
              <a:rPr lang="de-DE" sz="10000" dirty="0"/>
              <a:t>	</a:t>
            </a:r>
          </a:p>
          <a:p>
            <a:pPr marL="0" indent="0">
              <a:buNone/>
            </a:pPr>
            <a:r>
              <a:rPr lang="de-DE" sz="10000" dirty="0"/>
              <a:t>1. Moral </a:t>
            </a:r>
            <a:r>
              <a:rPr lang="de-DE" sz="10000" dirty="0" err="1"/>
              <a:t>preferences</a:t>
            </a:r>
            <a:endParaRPr lang="de-DE" sz="10000" dirty="0"/>
          </a:p>
          <a:p>
            <a:pPr marL="0" indent="0">
              <a:buNone/>
            </a:pPr>
            <a:endParaRPr lang="de-DE" sz="10000" dirty="0"/>
          </a:p>
          <a:p>
            <a:pPr marL="0" indent="0">
              <a:buNone/>
            </a:pPr>
            <a:r>
              <a:rPr lang="de-DE" sz="10000" dirty="0"/>
              <a:t>2. Individual </a:t>
            </a:r>
            <a:r>
              <a:rPr lang="de-DE" sz="10000" dirty="0" err="1"/>
              <a:t>variations</a:t>
            </a:r>
            <a:r>
              <a:rPr lang="de-DE" sz="10000" dirty="0"/>
              <a:t> </a:t>
            </a:r>
            <a:r>
              <a:rPr lang="de-DE" sz="10000" dirty="0" err="1"/>
              <a:t>based</a:t>
            </a:r>
            <a:r>
              <a:rPr lang="de-DE" sz="10000" dirty="0"/>
              <a:t> on </a:t>
            </a:r>
            <a:r>
              <a:rPr lang="de-DE" sz="10000" dirty="0" err="1"/>
              <a:t>demographics</a:t>
            </a:r>
            <a:endParaRPr lang="de-DE" sz="10000" dirty="0"/>
          </a:p>
          <a:p>
            <a:pPr marL="0" indent="0">
              <a:buNone/>
            </a:pPr>
            <a:endParaRPr lang="de-DE" sz="10000" dirty="0"/>
          </a:p>
          <a:p>
            <a:pPr marL="0" indent="0">
              <a:buNone/>
            </a:pPr>
            <a:r>
              <a:rPr lang="de-DE" sz="10000" dirty="0"/>
              <a:t>3. Cultural </a:t>
            </a:r>
            <a:r>
              <a:rPr lang="de-DE" sz="10000" dirty="0" err="1"/>
              <a:t>cluster</a:t>
            </a:r>
            <a:endParaRPr lang="de-DE" sz="10000" dirty="0"/>
          </a:p>
          <a:p>
            <a:pPr marL="0" indent="0">
              <a:buNone/>
            </a:pPr>
            <a:endParaRPr lang="de-DE" sz="10000" dirty="0"/>
          </a:p>
          <a:p>
            <a:pPr marL="0" indent="0">
              <a:buNone/>
            </a:pPr>
            <a:r>
              <a:rPr lang="de-DE" sz="10000" dirty="0"/>
              <a:t>4. Cultural </a:t>
            </a:r>
            <a:r>
              <a:rPr lang="de-DE" sz="10000" dirty="0" err="1"/>
              <a:t>correlation</a:t>
            </a:r>
            <a:endParaRPr lang="de-DE" sz="10000" dirty="0"/>
          </a:p>
          <a:p>
            <a:pPr marL="514350" indent="-514350">
              <a:buFont typeface="Arial" panose="020B0604020202020204" pitchFamily="34" charset="0"/>
              <a:buAutoNum type="arabicPeriod"/>
            </a:pPr>
            <a:endParaRPr lang="de-DE" sz="9600" dirty="0"/>
          </a:p>
          <a:p>
            <a:pPr marL="514350" indent="-514350">
              <a:buFont typeface="Arial" panose="020B0604020202020204" pitchFamily="34" charset="0"/>
              <a:buAutoNum type="arabicPeriod"/>
            </a:pPr>
            <a:endParaRPr lang="de-DE" dirty="0"/>
          </a:p>
          <a:p>
            <a:pPr marL="0" indent="0">
              <a:buNone/>
            </a:pPr>
            <a:endParaRPr lang="de-DE" dirty="0"/>
          </a:p>
          <a:p>
            <a:pPr marL="514350" indent="-514350">
              <a:buAutoNum type="arabicPeriod"/>
            </a:pPr>
            <a:endParaRPr lang="de-DE" dirty="0"/>
          </a:p>
          <a:p>
            <a:pPr marL="0" indent="0">
              <a:buNone/>
            </a:pPr>
            <a:r>
              <a:rPr lang="de-DE" dirty="0"/>
              <a:t>		</a:t>
            </a:r>
            <a:endParaRPr lang="en-GB" dirty="0"/>
          </a:p>
        </p:txBody>
      </p:sp>
      <p:sp>
        <p:nvSpPr>
          <p:cNvPr id="4" name="Foliennummernplatzhalter 3">
            <a:extLst>
              <a:ext uri="{FF2B5EF4-FFF2-40B4-BE49-F238E27FC236}">
                <a16:creationId xmlns:a16="http://schemas.microsoft.com/office/drawing/2014/main" id="{B5B0570B-4BB3-E842-8768-E0422A0AA7A6}"/>
              </a:ext>
            </a:extLst>
          </p:cNvPr>
          <p:cNvSpPr>
            <a:spLocks noGrp="1"/>
          </p:cNvSpPr>
          <p:nvPr>
            <p:ph type="sldNum" sz="quarter" idx="12"/>
          </p:nvPr>
        </p:nvSpPr>
        <p:spPr/>
        <p:txBody>
          <a:bodyPr/>
          <a:lstStyle/>
          <a:p>
            <a:fld id="{0D88292D-2056-FD44-9B20-F487B61A9F30}" type="slidenum">
              <a:rPr lang="de-DE" smtClean="0"/>
              <a:t>17</a:t>
            </a:fld>
            <a:endParaRPr lang="de-DE"/>
          </a:p>
        </p:txBody>
      </p:sp>
    </p:spTree>
    <p:extLst>
      <p:ext uri="{BB962C8B-B14F-4D97-AF65-F5344CB8AC3E}">
        <p14:creationId xmlns:p14="http://schemas.microsoft.com/office/powerpoint/2010/main" val="3182596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96364-D818-9D41-AD28-ABA638CDFDFE}"/>
              </a:ext>
            </a:extLst>
          </p:cNvPr>
          <p:cNvSpPr>
            <a:spLocks noGrp="1"/>
          </p:cNvSpPr>
          <p:nvPr>
            <p:ph type="title"/>
          </p:nvPr>
        </p:nvSpPr>
        <p:spPr/>
        <p:txBody>
          <a:bodyPr/>
          <a:lstStyle/>
          <a:p>
            <a:r>
              <a:rPr lang="de-DE" dirty="0"/>
              <a:t>Moral </a:t>
            </a:r>
            <a:r>
              <a:rPr lang="de-DE" dirty="0" err="1"/>
              <a:t>preferences</a:t>
            </a:r>
            <a:r>
              <a:rPr lang="de-DE" dirty="0"/>
              <a:t> </a:t>
            </a:r>
          </a:p>
        </p:txBody>
      </p:sp>
      <p:pic>
        <p:nvPicPr>
          <p:cNvPr id="5" name="Inhaltsplatzhalter 4" descr="Ein Bild, das Screenshot enthält.&#10;&#10;Automatisch generierte Beschreibung">
            <a:extLst>
              <a:ext uri="{FF2B5EF4-FFF2-40B4-BE49-F238E27FC236}">
                <a16:creationId xmlns:a16="http://schemas.microsoft.com/office/drawing/2014/main" id="{DEADBAB7-9002-3849-AA18-58C08AFBC6C8}"/>
              </a:ext>
            </a:extLst>
          </p:cNvPr>
          <p:cNvPicPr>
            <a:picLocks noGrp="1" noChangeAspect="1"/>
          </p:cNvPicPr>
          <p:nvPr>
            <p:ph idx="1"/>
          </p:nvPr>
        </p:nvPicPr>
        <p:blipFill>
          <a:blip r:embed="rId2"/>
          <a:stretch>
            <a:fillRect/>
          </a:stretch>
        </p:blipFill>
        <p:spPr>
          <a:xfrm>
            <a:off x="0" y="2011627"/>
            <a:ext cx="8128000" cy="3810000"/>
          </a:xfrm>
        </p:spPr>
      </p:pic>
      <p:sp>
        <p:nvSpPr>
          <p:cNvPr id="3" name="Foliennummernplatzhalter 2">
            <a:extLst>
              <a:ext uri="{FF2B5EF4-FFF2-40B4-BE49-F238E27FC236}">
                <a16:creationId xmlns:a16="http://schemas.microsoft.com/office/drawing/2014/main" id="{C004F90B-B5BC-444F-B684-B2D87C3CE5C4}"/>
              </a:ext>
            </a:extLst>
          </p:cNvPr>
          <p:cNvSpPr>
            <a:spLocks noGrp="1"/>
          </p:cNvSpPr>
          <p:nvPr>
            <p:ph type="sldNum" sz="quarter" idx="12"/>
          </p:nvPr>
        </p:nvSpPr>
        <p:spPr/>
        <p:txBody>
          <a:bodyPr/>
          <a:lstStyle/>
          <a:p>
            <a:fld id="{0D88292D-2056-FD44-9B20-F487B61A9F30}" type="slidenum">
              <a:rPr lang="de-DE" smtClean="0"/>
              <a:t>18</a:t>
            </a:fld>
            <a:endParaRPr lang="de-DE"/>
          </a:p>
        </p:txBody>
      </p:sp>
      <p:sp>
        <p:nvSpPr>
          <p:cNvPr id="6" name="Textfeld 5">
            <a:extLst>
              <a:ext uri="{FF2B5EF4-FFF2-40B4-BE49-F238E27FC236}">
                <a16:creationId xmlns:a16="http://schemas.microsoft.com/office/drawing/2014/main" id="{E9A04E0B-79C5-704F-808C-A3D5BFB90C87}"/>
              </a:ext>
            </a:extLst>
          </p:cNvPr>
          <p:cNvSpPr txBox="1"/>
          <p:nvPr/>
        </p:nvSpPr>
        <p:spPr>
          <a:xfrm>
            <a:off x="2189018" y="5821627"/>
            <a:ext cx="4688860" cy="369332"/>
          </a:xfrm>
          <a:prstGeom prst="rect">
            <a:avLst/>
          </a:prstGeom>
          <a:noFill/>
        </p:spPr>
        <p:txBody>
          <a:bodyPr wrap="square" rtlCol="0">
            <a:spAutoFit/>
          </a:bodyPr>
          <a:lstStyle/>
          <a:p>
            <a:r>
              <a:rPr lang="en-GB" dirty="0"/>
              <a:t>Average Minimal Component Effect (AMCE) [1] </a:t>
            </a:r>
          </a:p>
        </p:txBody>
      </p:sp>
    </p:spTree>
    <p:extLst>
      <p:ext uri="{BB962C8B-B14F-4D97-AF65-F5344CB8AC3E}">
        <p14:creationId xmlns:p14="http://schemas.microsoft.com/office/powerpoint/2010/main" val="2435184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D96364-D818-9D41-AD28-ABA638CDFDFE}"/>
              </a:ext>
            </a:extLst>
          </p:cNvPr>
          <p:cNvSpPr>
            <a:spLocks noGrp="1"/>
          </p:cNvSpPr>
          <p:nvPr>
            <p:ph type="title"/>
          </p:nvPr>
        </p:nvSpPr>
        <p:spPr/>
        <p:txBody>
          <a:bodyPr/>
          <a:lstStyle/>
          <a:p>
            <a:r>
              <a:rPr lang="de-DE" dirty="0"/>
              <a:t>Moral </a:t>
            </a:r>
            <a:r>
              <a:rPr lang="de-DE" dirty="0" err="1"/>
              <a:t>preferences</a:t>
            </a:r>
            <a:r>
              <a:rPr lang="de-DE" dirty="0"/>
              <a:t> </a:t>
            </a:r>
          </a:p>
        </p:txBody>
      </p:sp>
      <p:pic>
        <p:nvPicPr>
          <p:cNvPr id="5" name="Inhaltsplatzhalter 4" descr="Ein Bild, das Screenshot enthält.&#10;&#10;Automatisch generierte Beschreibung">
            <a:extLst>
              <a:ext uri="{FF2B5EF4-FFF2-40B4-BE49-F238E27FC236}">
                <a16:creationId xmlns:a16="http://schemas.microsoft.com/office/drawing/2014/main" id="{DEADBAB7-9002-3849-AA18-58C08AFBC6C8}"/>
              </a:ext>
            </a:extLst>
          </p:cNvPr>
          <p:cNvPicPr>
            <a:picLocks noGrp="1" noChangeAspect="1"/>
          </p:cNvPicPr>
          <p:nvPr>
            <p:ph idx="1"/>
          </p:nvPr>
        </p:nvPicPr>
        <p:blipFill>
          <a:blip r:embed="rId2"/>
          <a:stretch>
            <a:fillRect/>
          </a:stretch>
        </p:blipFill>
        <p:spPr>
          <a:xfrm>
            <a:off x="0" y="2011627"/>
            <a:ext cx="8128000" cy="3810000"/>
          </a:xfrm>
        </p:spPr>
      </p:pic>
      <p:pic>
        <p:nvPicPr>
          <p:cNvPr id="6" name="Grafik 5">
            <a:extLst>
              <a:ext uri="{FF2B5EF4-FFF2-40B4-BE49-F238E27FC236}">
                <a16:creationId xmlns:a16="http://schemas.microsoft.com/office/drawing/2014/main" id="{3717AA11-C840-4D4D-AE66-81DF60BF1401}"/>
              </a:ext>
            </a:extLst>
          </p:cNvPr>
          <p:cNvPicPr>
            <a:picLocks noChangeAspect="1"/>
          </p:cNvPicPr>
          <p:nvPr/>
        </p:nvPicPr>
        <p:blipFill>
          <a:blip r:embed="rId3"/>
          <a:stretch>
            <a:fillRect/>
          </a:stretch>
        </p:blipFill>
        <p:spPr>
          <a:xfrm>
            <a:off x="8166100" y="2011627"/>
            <a:ext cx="3187700" cy="3657600"/>
          </a:xfrm>
          <a:prstGeom prst="rect">
            <a:avLst/>
          </a:prstGeom>
        </p:spPr>
      </p:pic>
      <p:sp>
        <p:nvSpPr>
          <p:cNvPr id="3" name="Foliennummernplatzhalter 2">
            <a:extLst>
              <a:ext uri="{FF2B5EF4-FFF2-40B4-BE49-F238E27FC236}">
                <a16:creationId xmlns:a16="http://schemas.microsoft.com/office/drawing/2014/main" id="{C5EA1388-20DA-9E4E-B229-A98D8168C6A8}"/>
              </a:ext>
            </a:extLst>
          </p:cNvPr>
          <p:cNvSpPr>
            <a:spLocks noGrp="1"/>
          </p:cNvSpPr>
          <p:nvPr>
            <p:ph type="sldNum" sz="quarter" idx="12"/>
          </p:nvPr>
        </p:nvSpPr>
        <p:spPr/>
        <p:txBody>
          <a:bodyPr/>
          <a:lstStyle/>
          <a:p>
            <a:fld id="{0D88292D-2056-FD44-9B20-F487B61A9F30}" type="slidenum">
              <a:rPr lang="de-DE" smtClean="0"/>
              <a:t>19</a:t>
            </a:fld>
            <a:endParaRPr lang="de-DE"/>
          </a:p>
        </p:txBody>
      </p:sp>
      <p:sp>
        <p:nvSpPr>
          <p:cNvPr id="4" name="Textfeld 3">
            <a:extLst>
              <a:ext uri="{FF2B5EF4-FFF2-40B4-BE49-F238E27FC236}">
                <a16:creationId xmlns:a16="http://schemas.microsoft.com/office/drawing/2014/main" id="{7C4112D6-825F-3B48-B6B3-B3C1429B2E73}"/>
              </a:ext>
            </a:extLst>
          </p:cNvPr>
          <p:cNvSpPr txBox="1"/>
          <p:nvPr/>
        </p:nvSpPr>
        <p:spPr>
          <a:xfrm>
            <a:off x="2189018" y="5821627"/>
            <a:ext cx="4596095" cy="369332"/>
          </a:xfrm>
          <a:prstGeom prst="rect">
            <a:avLst/>
          </a:prstGeom>
          <a:noFill/>
        </p:spPr>
        <p:txBody>
          <a:bodyPr wrap="square" rtlCol="0">
            <a:spAutoFit/>
          </a:bodyPr>
          <a:lstStyle/>
          <a:p>
            <a:r>
              <a:rPr lang="en-GB" dirty="0"/>
              <a:t>Average Minimal Component Effect (AMCE) [1] </a:t>
            </a:r>
          </a:p>
        </p:txBody>
      </p:sp>
      <p:sp>
        <p:nvSpPr>
          <p:cNvPr id="7" name="Textfeld 6">
            <a:extLst>
              <a:ext uri="{FF2B5EF4-FFF2-40B4-BE49-F238E27FC236}">
                <a16:creationId xmlns:a16="http://schemas.microsoft.com/office/drawing/2014/main" id="{227064D6-2EE7-0F45-8F0F-59339CAD0E50}"/>
              </a:ext>
            </a:extLst>
          </p:cNvPr>
          <p:cNvSpPr txBox="1"/>
          <p:nvPr/>
        </p:nvSpPr>
        <p:spPr>
          <a:xfrm>
            <a:off x="8436265" y="5805500"/>
            <a:ext cx="3187699" cy="369332"/>
          </a:xfrm>
          <a:prstGeom prst="rect">
            <a:avLst/>
          </a:prstGeom>
          <a:noFill/>
        </p:spPr>
        <p:txBody>
          <a:bodyPr wrap="square" rtlCol="0">
            <a:spAutoFit/>
          </a:bodyPr>
          <a:lstStyle/>
          <a:p>
            <a:r>
              <a:rPr lang="en-GB" dirty="0"/>
              <a:t>Relative advantage/penalty [1]</a:t>
            </a:r>
          </a:p>
        </p:txBody>
      </p:sp>
    </p:spTree>
    <p:extLst>
      <p:ext uri="{BB962C8B-B14F-4D97-AF65-F5344CB8AC3E}">
        <p14:creationId xmlns:p14="http://schemas.microsoft.com/office/powerpoint/2010/main" val="168097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5F2D3D-F35A-2D4C-A0CB-27DDEC086F55}"/>
              </a:ext>
            </a:extLst>
          </p:cNvPr>
          <p:cNvSpPr>
            <a:spLocks noGrp="1"/>
          </p:cNvSpPr>
          <p:nvPr>
            <p:ph type="title"/>
          </p:nvPr>
        </p:nvSpPr>
        <p:spPr/>
        <p:txBody>
          <a:bodyPr/>
          <a:lstStyle/>
          <a:p>
            <a:r>
              <a:rPr lang="de-DE" dirty="0" err="1"/>
              <a:t>Structure</a:t>
            </a:r>
            <a:endParaRPr lang="de-DE" dirty="0"/>
          </a:p>
        </p:txBody>
      </p:sp>
      <p:sp>
        <p:nvSpPr>
          <p:cNvPr id="3" name="Inhaltsplatzhalter 2">
            <a:extLst>
              <a:ext uri="{FF2B5EF4-FFF2-40B4-BE49-F238E27FC236}">
                <a16:creationId xmlns:a16="http://schemas.microsoft.com/office/drawing/2014/main" id="{B2490BAD-FE63-FA41-AC78-09D2205ADFF5}"/>
              </a:ext>
            </a:extLst>
          </p:cNvPr>
          <p:cNvSpPr>
            <a:spLocks noGrp="1"/>
          </p:cNvSpPr>
          <p:nvPr>
            <p:ph idx="1"/>
          </p:nvPr>
        </p:nvSpPr>
        <p:spPr>
          <a:xfrm>
            <a:off x="838200" y="1507066"/>
            <a:ext cx="10515600" cy="4849283"/>
          </a:xfrm>
        </p:spPr>
        <p:txBody>
          <a:bodyPr>
            <a:normAutofit lnSpcReduction="10000"/>
          </a:bodyPr>
          <a:lstStyle/>
          <a:p>
            <a:pPr marL="0" indent="0">
              <a:buNone/>
            </a:pPr>
            <a:r>
              <a:rPr lang="de-DE" dirty="0"/>
              <a:t>1.Introduction</a:t>
            </a:r>
          </a:p>
          <a:p>
            <a:pPr marL="0" indent="0">
              <a:buNone/>
            </a:pPr>
            <a:r>
              <a:rPr lang="de-DE" dirty="0"/>
              <a:t>	1.1. </a:t>
            </a:r>
            <a:r>
              <a:rPr lang="de-DE" dirty="0" err="1"/>
              <a:t>Philosophical</a:t>
            </a:r>
            <a:r>
              <a:rPr lang="de-DE" dirty="0"/>
              <a:t> </a:t>
            </a:r>
            <a:r>
              <a:rPr lang="de-DE" dirty="0" err="1"/>
              <a:t>background</a:t>
            </a:r>
            <a:endParaRPr lang="de-DE" dirty="0"/>
          </a:p>
          <a:p>
            <a:pPr marL="0" indent="0">
              <a:buNone/>
            </a:pPr>
            <a:r>
              <a:rPr lang="de-DE" dirty="0"/>
              <a:t>	1.2. </a:t>
            </a:r>
            <a:r>
              <a:rPr lang="de-DE" dirty="0" err="1"/>
              <a:t>Relevance</a:t>
            </a:r>
            <a:r>
              <a:rPr lang="de-DE" dirty="0"/>
              <a:t> </a:t>
            </a:r>
            <a:r>
              <a:rPr lang="de-DE" dirty="0" err="1"/>
              <a:t>for</a:t>
            </a:r>
            <a:r>
              <a:rPr lang="de-DE" dirty="0"/>
              <a:t> AVs</a:t>
            </a:r>
          </a:p>
          <a:p>
            <a:pPr marL="0" indent="0">
              <a:buNone/>
            </a:pPr>
            <a:r>
              <a:rPr lang="de-DE" dirty="0"/>
              <a:t>2. The Moral </a:t>
            </a:r>
            <a:r>
              <a:rPr lang="de-DE" dirty="0" err="1"/>
              <a:t>Machine</a:t>
            </a:r>
            <a:r>
              <a:rPr lang="de-DE" dirty="0"/>
              <a:t> Experiment </a:t>
            </a:r>
          </a:p>
          <a:p>
            <a:pPr marL="0" indent="0">
              <a:buNone/>
            </a:pPr>
            <a:r>
              <a:rPr lang="de-DE" dirty="0"/>
              <a:t>	2.1. Moral </a:t>
            </a:r>
            <a:r>
              <a:rPr lang="de-DE" dirty="0" err="1"/>
              <a:t>preferences</a:t>
            </a:r>
            <a:endParaRPr lang="de-DE" dirty="0"/>
          </a:p>
          <a:p>
            <a:pPr marL="0" indent="0">
              <a:buNone/>
            </a:pPr>
            <a:r>
              <a:rPr lang="de-DE" dirty="0"/>
              <a:t>	2.2. Individual </a:t>
            </a:r>
            <a:r>
              <a:rPr lang="de-DE" dirty="0" err="1"/>
              <a:t>variations</a:t>
            </a:r>
            <a:r>
              <a:rPr lang="de-DE" dirty="0"/>
              <a:t> </a:t>
            </a:r>
            <a:r>
              <a:rPr lang="de-DE" dirty="0" err="1"/>
              <a:t>based</a:t>
            </a:r>
            <a:r>
              <a:rPr lang="de-DE" dirty="0"/>
              <a:t> on </a:t>
            </a:r>
            <a:r>
              <a:rPr lang="de-DE" dirty="0" err="1"/>
              <a:t>demographics</a:t>
            </a:r>
            <a:endParaRPr lang="de-DE" dirty="0"/>
          </a:p>
          <a:p>
            <a:pPr marL="0" indent="0">
              <a:buNone/>
            </a:pPr>
            <a:r>
              <a:rPr lang="de-DE" dirty="0"/>
              <a:t>	2.3. Moral </a:t>
            </a:r>
            <a:r>
              <a:rPr lang="de-DE" dirty="0" err="1"/>
              <a:t>clusters</a:t>
            </a:r>
            <a:endParaRPr lang="de-DE" dirty="0"/>
          </a:p>
          <a:p>
            <a:pPr marL="0" indent="0">
              <a:buNone/>
            </a:pPr>
            <a:r>
              <a:rPr lang="de-DE" dirty="0"/>
              <a:t>	2.4. Cultural </a:t>
            </a:r>
            <a:r>
              <a:rPr lang="de-DE" dirty="0" err="1"/>
              <a:t>correlation</a:t>
            </a:r>
            <a:endParaRPr lang="de-DE" dirty="0"/>
          </a:p>
          <a:p>
            <a:pPr marL="0" indent="0">
              <a:buNone/>
            </a:pPr>
            <a:r>
              <a:rPr lang="de-DE" dirty="0"/>
              <a:t>	2.5. </a:t>
            </a:r>
            <a:r>
              <a:rPr lang="de-DE" dirty="0" err="1"/>
              <a:t>Consequences</a:t>
            </a:r>
            <a:r>
              <a:rPr lang="de-DE" dirty="0"/>
              <a:t> </a:t>
            </a:r>
            <a:r>
              <a:rPr lang="de-DE" dirty="0" err="1"/>
              <a:t>for</a:t>
            </a:r>
            <a:r>
              <a:rPr lang="de-DE" dirty="0"/>
              <a:t> a universal </a:t>
            </a:r>
            <a:r>
              <a:rPr lang="de-DE" dirty="0" err="1"/>
              <a:t>ethics</a:t>
            </a:r>
            <a:r>
              <a:rPr lang="de-DE" dirty="0"/>
              <a:t> </a:t>
            </a:r>
          </a:p>
          <a:p>
            <a:pPr marL="0" indent="0">
              <a:buNone/>
            </a:pPr>
            <a:r>
              <a:rPr lang="de-DE" dirty="0"/>
              <a:t>3. </a:t>
            </a:r>
            <a:r>
              <a:rPr lang="de-DE" dirty="0" err="1"/>
              <a:t>Conclusion</a:t>
            </a:r>
            <a:r>
              <a:rPr lang="de-DE" dirty="0"/>
              <a:t> &amp; Outlook</a:t>
            </a:r>
          </a:p>
          <a:p>
            <a:pPr marL="0" indent="0">
              <a:buNone/>
            </a:pPr>
            <a:endParaRPr lang="de-DE" dirty="0"/>
          </a:p>
        </p:txBody>
      </p:sp>
      <p:sp>
        <p:nvSpPr>
          <p:cNvPr id="4" name="Foliennummernplatzhalter 3">
            <a:extLst>
              <a:ext uri="{FF2B5EF4-FFF2-40B4-BE49-F238E27FC236}">
                <a16:creationId xmlns:a16="http://schemas.microsoft.com/office/drawing/2014/main" id="{4AB8A21A-5FD7-BC4C-BC40-6481874A5B47}"/>
              </a:ext>
            </a:extLst>
          </p:cNvPr>
          <p:cNvSpPr>
            <a:spLocks noGrp="1"/>
          </p:cNvSpPr>
          <p:nvPr>
            <p:ph type="sldNum" sz="quarter" idx="12"/>
          </p:nvPr>
        </p:nvSpPr>
        <p:spPr/>
        <p:txBody>
          <a:bodyPr/>
          <a:lstStyle/>
          <a:p>
            <a:fld id="{0D88292D-2056-FD44-9B20-F487B61A9F30}" type="slidenum">
              <a:rPr lang="de-DE" smtClean="0"/>
              <a:t>2</a:t>
            </a:fld>
            <a:endParaRPr lang="de-DE"/>
          </a:p>
        </p:txBody>
      </p:sp>
    </p:spTree>
    <p:extLst>
      <p:ext uri="{BB962C8B-B14F-4D97-AF65-F5344CB8AC3E}">
        <p14:creationId xmlns:p14="http://schemas.microsoft.com/office/powerpoint/2010/main" val="1066835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ADE6AB-1977-E549-B90E-3B7DFB923FD9}"/>
              </a:ext>
            </a:extLst>
          </p:cNvPr>
          <p:cNvSpPr>
            <a:spLocks noGrp="1"/>
          </p:cNvSpPr>
          <p:nvPr>
            <p:ph type="title"/>
          </p:nvPr>
        </p:nvSpPr>
        <p:spPr/>
        <p:txBody>
          <a:bodyPr/>
          <a:lstStyle/>
          <a:p>
            <a:r>
              <a:rPr lang="de-DE" dirty="0"/>
              <a:t>Individual </a:t>
            </a:r>
            <a:r>
              <a:rPr lang="de-DE" dirty="0" err="1"/>
              <a:t>variations</a:t>
            </a:r>
            <a:r>
              <a:rPr lang="de-DE" dirty="0"/>
              <a:t> </a:t>
            </a:r>
            <a:r>
              <a:rPr lang="de-DE" dirty="0" err="1"/>
              <a:t>based</a:t>
            </a:r>
            <a:r>
              <a:rPr lang="de-DE" dirty="0"/>
              <a:t> on </a:t>
            </a:r>
            <a:r>
              <a:rPr lang="de-DE" dirty="0" err="1"/>
              <a:t>demographics</a:t>
            </a:r>
            <a:endParaRPr lang="de-DE" dirty="0"/>
          </a:p>
        </p:txBody>
      </p:sp>
      <p:pic>
        <p:nvPicPr>
          <p:cNvPr id="6" name="Inhaltsplatzhalter 5" descr="Ein Bild, das Screenshot enthält.&#10;&#10;Automatisch generierte Beschreibung">
            <a:extLst>
              <a:ext uri="{FF2B5EF4-FFF2-40B4-BE49-F238E27FC236}">
                <a16:creationId xmlns:a16="http://schemas.microsoft.com/office/drawing/2014/main" id="{810BB269-34EE-4F4C-B7ED-FEAD278CBA3A}"/>
              </a:ext>
            </a:extLst>
          </p:cNvPr>
          <p:cNvPicPr>
            <a:picLocks noGrp="1" noChangeAspect="1"/>
          </p:cNvPicPr>
          <p:nvPr>
            <p:ph idx="1"/>
          </p:nvPr>
        </p:nvPicPr>
        <p:blipFill>
          <a:blip r:embed="rId2"/>
          <a:stretch>
            <a:fillRect/>
          </a:stretch>
        </p:blipFill>
        <p:spPr>
          <a:xfrm>
            <a:off x="2178809" y="1520825"/>
            <a:ext cx="7834381" cy="4351338"/>
          </a:xfrm>
        </p:spPr>
      </p:pic>
      <p:sp>
        <p:nvSpPr>
          <p:cNvPr id="4" name="Foliennummernplatzhalter 3">
            <a:extLst>
              <a:ext uri="{FF2B5EF4-FFF2-40B4-BE49-F238E27FC236}">
                <a16:creationId xmlns:a16="http://schemas.microsoft.com/office/drawing/2014/main" id="{F700EDC5-E3A2-C24D-AAFE-FFED05851CF5}"/>
              </a:ext>
            </a:extLst>
          </p:cNvPr>
          <p:cNvSpPr>
            <a:spLocks noGrp="1"/>
          </p:cNvSpPr>
          <p:nvPr>
            <p:ph type="sldNum" sz="quarter" idx="12"/>
          </p:nvPr>
        </p:nvSpPr>
        <p:spPr/>
        <p:txBody>
          <a:bodyPr/>
          <a:lstStyle/>
          <a:p>
            <a:fld id="{0D88292D-2056-FD44-9B20-F487B61A9F30}" type="slidenum">
              <a:rPr lang="de-DE" smtClean="0"/>
              <a:t>20</a:t>
            </a:fld>
            <a:endParaRPr lang="de-DE"/>
          </a:p>
        </p:txBody>
      </p:sp>
      <p:sp>
        <p:nvSpPr>
          <p:cNvPr id="7" name="Textfeld 6">
            <a:extLst>
              <a:ext uri="{FF2B5EF4-FFF2-40B4-BE49-F238E27FC236}">
                <a16:creationId xmlns:a16="http://schemas.microsoft.com/office/drawing/2014/main" id="{A8621108-F26A-034E-8B09-53903E96EEDD}"/>
              </a:ext>
            </a:extLst>
          </p:cNvPr>
          <p:cNvSpPr txBox="1"/>
          <p:nvPr/>
        </p:nvSpPr>
        <p:spPr>
          <a:xfrm>
            <a:off x="2286367" y="5987018"/>
            <a:ext cx="7984068" cy="369332"/>
          </a:xfrm>
          <a:prstGeom prst="rect">
            <a:avLst/>
          </a:prstGeom>
          <a:noFill/>
        </p:spPr>
        <p:txBody>
          <a:bodyPr wrap="square" rtlCol="0">
            <a:spAutoFit/>
          </a:bodyPr>
          <a:lstStyle/>
          <a:p>
            <a:r>
              <a:rPr lang="en-GB" dirty="0"/>
              <a:t>Regression table showing the individual variations for each of the nine attributes [1] </a:t>
            </a:r>
          </a:p>
        </p:txBody>
      </p:sp>
    </p:spTree>
    <p:extLst>
      <p:ext uri="{BB962C8B-B14F-4D97-AF65-F5344CB8AC3E}">
        <p14:creationId xmlns:p14="http://schemas.microsoft.com/office/powerpoint/2010/main" val="1450474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ADE6AB-1977-E549-B90E-3B7DFB923FD9}"/>
              </a:ext>
            </a:extLst>
          </p:cNvPr>
          <p:cNvSpPr>
            <a:spLocks noGrp="1"/>
          </p:cNvSpPr>
          <p:nvPr>
            <p:ph type="title"/>
          </p:nvPr>
        </p:nvSpPr>
        <p:spPr/>
        <p:txBody>
          <a:bodyPr/>
          <a:lstStyle/>
          <a:p>
            <a:r>
              <a:rPr lang="de-DE" dirty="0"/>
              <a:t>Individual </a:t>
            </a:r>
            <a:r>
              <a:rPr lang="de-DE" dirty="0" err="1"/>
              <a:t>variations</a:t>
            </a:r>
            <a:r>
              <a:rPr lang="de-DE" dirty="0"/>
              <a:t> </a:t>
            </a:r>
            <a:r>
              <a:rPr lang="de-DE" dirty="0" err="1"/>
              <a:t>based</a:t>
            </a:r>
            <a:r>
              <a:rPr lang="de-DE" dirty="0"/>
              <a:t> on </a:t>
            </a:r>
            <a:r>
              <a:rPr lang="de-DE" dirty="0" err="1"/>
              <a:t>demographics</a:t>
            </a:r>
            <a:endParaRPr lang="de-DE" dirty="0"/>
          </a:p>
        </p:txBody>
      </p:sp>
      <p:pic>
        <p:nvPicPr>
          <p:cNvPr id="6" name="Inhaltsplatzhalter 5" descr="Ein Bild, das Screenshot enthält.&#10;&#10;Automatisch generierte Beschreibung">
            <a:extLst>
              <a:ext uri="{FF2B5EF4-FFF2-40B4-BE49-F238E27FC236}">
                <a16:creationId xmlns:a16="http://schemas.microsoft.com/office/drawing/2014/main" id="{810BB269-34EE-4F4C-B7ED-FEAD278CBA3A}"/>
              </a:ext>
            </a:extLst>
          </p:cNvPr>
          <p:cNvPicPr>
            <a:picLocks noGrp="1" noChangeAspect="1"/>
          </p:cNvPicPr>
          <p:nvPr>
            <p:ph idx="1"/>
          </p:nvPr>
        </p:nvPicPr>
        <p:blipFill>
          <a:blip r:embed="rId3"/>
          <a:stretch>
            <a:fillRect/>
          </a:stretch>
        </p:blipFill>
        <p:spPr>
          <a:xfrm>
            <a:off x="2178809" y="1520825"/>
            <a:ext cx="7834381" cy="4351338"/>
          </a:xfrm>
        </p:spPr>
      </p:pic>
      <p:sp>
        <p:nvSpPr>
          <p:cNvPr id="4" name="Foliennummernplatzhalter 3">
            <a:extLst>
              <a:ext uri="{FF2B5EF4-FFF2-40B4-BE49-F238E27FC236}">
                <a16:creationId xmlns:a16="http://schemas.microsoft.com/office/drawing/2014/main" id="{F700EDC5-E3A2-C24D-AAFE-FFED05851CF5}"/>
              </a:ext>
            </a:extLst>
          </p:cNvPr>
          <p:cNvSpPr>
            <a:spLocks noGrp="1"/>
          </p:cNvSpPr>
          <p:nvPr>
            <p:ph type="sldNum" sz="quarter" idx="12"/>
          </p:nvPr>
        </p:nvSpPr>
        <p:spPr/>
        <p:txBody>
          <a:bodyPr/>
          <a:lstStyle/>
          <a:p>
            <a:fld id="{0D88292D-2056-FD44-9B20-F487B61A9F30}" type="slidenum">
              <a:rPr lang="de-DE" smtClean="0"/>
              <a:t>21</a:t>
            </a:fld>
            <a:endParaRPr lang="de-DE"/>
          </a:p>
        </p:txBody>
      </p:sp>
      <p:sp>
        <p:nvSpPr>
          <p:cNvPr id="7" name="Textfeld 6">
            <a:extLst>
              <a:ext uri="{FF2B5EF4-FFF2-40B4-BE49-F238E27FC236}">
                <a16:creationId xmlns:a16="http://schemas.microsoft.com/office/drawing/2014/main" id="{A8621108-F26A-034E-8B09-53903E96EEDD}"/>
              </a:ext>
            </a:extLst>
          </p:cNvPr>
          <p:cNvSpPr txBox="1"/>
          <p:nvPr/>
        </p:nvSpPr>
        <p:spPr>
          <a:xfrm>
            <a:off x="2286366" y="5987018"/>
            <a:ext cx="8129843" cy="369332"/>
          </a:xfrm>
          <a:prstGeom prst="rect">
            <a:avLst/>
          </a:prstGeom>
          <a:noFill/>
        </p:spPr>
        <p:txBody>
          <a:bodyPr wrap="square" rtlCol="0">
            <a:spAutoFit/>
          </a:bodyPr>
          <a:lstStyle/>
          <a:p>
            <a:r>
              <a:rPr lang="en-GB" dirty="0"/>
              <a:t>Regression table showing the individual variations for each of the nine attributes [1] </a:t>
            </a:r>
          </a:p>
        </p:txBody>
      </p:sp>
      <p:sp>
        <p:nvSpPr>
          <p:cNvPr id="8" name="Rechteck 7">
            <a:extLst>
              <a:ext uri="{FF2B5EF4-FFF2-40B4-BE49-F238E27FC236}">
                <a16:creationId xmlns:a16="http://schemas.microsoft.com/office/drawing/2014/main" id="{AE659C5E-F9DD-0849-9E8C-672902EE2D0B}"/>
              </a:ext>
            </a:extLst>
          </p:cNvPr>
          <p:cNvSpPr/>
          <p:nvPr/>
        </p:nvSpPr>
        <p:spPr>
          <a:xfrm>
            <a:off x="2933700" y="2589318"/>
            <a:ext cx="6324600" cy="16793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2500" dirty="0"/>
              <a:t>No sizable impact</a:t>
            </a:r>
          </a:p>
        </p:txBody>
      </p:sp>
    </p:spTree>
    <p:extLst>
      <p:ext uri="{BB962C8B-B14F-4D97-AF65-F5344CB8AC3E}">
        <p14:creationId xmlns:p14="http://schemas.microsoft.com/office/powerpoint/2010/main" val="3091559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ADE6AB-1977-E549-B90E-3B7DFB923FD9}"/>
              </a:ext>
            </a:extLst>
          </p:cNvPr>
          <p:cNvSpPr>
            <a:spLocks noGrp="1"/>
          </p:cNvSpPr>
          <p:nvPr>
            <p:ph type="title"/>
          </p:nvPr>
        </p:nvSpPr>
        <p:spPr/>
        <p:txBody>
          <a:bodyPr/>
          <a:lstStyle/>
          <a:p>
            <a:r>
              <a:rPr lang="de-DE" dirty="0"/>
              <a:t>Individual </a:t>
            </a:r>
            <a:r>
              <a:rPr lang="de-DE" dirty="0" err="1"/>
              <a:t>variations</a:t>
            </a:r>
            <a:r>
              <a:rPr lang="de-DE" dirty="0"/>
              <a:t> </a:t>
            </a:r>
            <a:r>
              <a:rPr lang="de-DE" dirty="0" err="1"/>
              <a:t>based</a:t>
            </a:r>
            <a:r>
              <a:rPr lang="de-DE" dirty="0"/>
              <a:t> on </a:t>
            </a:r>
            <a:r>
              <a:rPr lang="de-DE" dirty="0" err="1"/>
              <a:t>demographics</a:t>
            </a:r>
            <a:endParaRPr lang="de-DE" dirty="0"/>
          </a:p>
        </p:txBody>
      </p:sp>
      <p:pic>
        <p:nvPicPr>
          <p:cNvPr id="5" name="Inhaltsplatzhalter 4" descr="Ein Bild, das Screenshot, weiß, Küche enthält.&#10;&#10;Automatisch generierte Beschreibung">
            <a:extLst>
              <a:ext uri="{FF2B5EF4-FFF2-40B4-BE49-F238E27FC236}">
                <a16:creationId xmlns:a16="http://schemas.microsoft.com/office/drawing/2014/main" id="{B7926F13-1BB9-B146-9317-FD450C64ED06}"/>
              </a:ext>
            </a:extLst>
          </p:cNvPr>
          <p:cNvPicPr>
            <a:picLocks noGrp="1" noChangeAspect="1"/>
          </p:cNvPicPr>
          <p:nvPr>
            <p:ph idx="1"/>
          </p:nvPr>
        </p:nvPicPr>
        <p:blipFill>
          <a:blip r:embed="rId3"/>
          <a:stretch>
            <a:fillRect/>
          </a:stretch>
        </p:blipFill>
        <p:spPr>
          <a:xfrm>
            <a:off x="838200" y="1690688"/>
            <a:ext cx="5960040" cy="2560108"/>
          </a:xfrm>
        </p:spPr>
      </p:pic>
      <p:sp>
        <p:nvSpPr>
          <p:cNvPr id="3" name="Foliennummernplatzhalter 2">
            <a:extLst>
              <a:ext uri="{FF2B5EF4-FFF2-40B4-BE49-F238E27FC236}">
                <a16:creationId xmlns:a16="http://schemas.microsoft.com/office/drawing/2014/main" id="{6C765CC5-3500-BB4B-9A4A-80943792BA2D}"/>
              </a:ext>
            </a:extLst>
          </p:cNvPr>
          <p:cNvSpPr>
            <a:spLocks noGrp="1"/>
          </p:cNvSpPr>
          <p:nvPr>
            <p:ph type="sldNum" sz="quarter" idx="12"/>
          </p:nvPr>
        </p:nvSpPr>
        <p:spPr/>
        <p:txBody>
          <a:bodyPr/>
          <a:lstStyle/>
          <a:p>
            <a:fld id="{0D88292D-2056-FD44-9B20-F487B61A9F30}" type="slidenum">
              <a:rPr lang="de-DE" smtClean="0"/>
              <a:t>22</a:t>
            </a:fld>
            <a:endParaRPr lang="de-DE"/>
          </a:p>
        </p:txBody>
      </p:sp>
      <p:sp>
        <p:nvSpPr>
          <p:cNvPr id="4" name="Textfeld 3">
            <a:extLst>
              <a:ext uri="{FF2B5EF4-FFF2-40B4-BE49-F238E27FC236}">
                <a16:creationId xmlns:a16="http://schemas.microsoft.com/office/drawing/2014/main" id="{0DE876C2-D02E-AF4A-AD02-1768964357E6}"/>
              </a:ext>
            </a:extLst>
          </p:cNvPr>
          <p:cNvSpPr txBox="1"/>
          <p:nvPr/>
        </p:nvSpPr>
        <p:spPr>
          <a:xfrm>
            <a:off x="6446995" y="3781567"/>
            <a:ext cx="702490" cy="369332"/>
          </a:xfrm>
          <a:prstGeom prst="rect">
            <a:avLst/>
          </a:prstGeom>
          <a:noFill/>
        </p:spPr>
        <p:txBody>
          <a:bodyPr wrap="square" rtlCol="0">
            <a:spAutoFit/>
          </a:bodyPr>
          <a:lstStyle/>
          <a:p>
            <a:r>
              <a:rPr lang="en-GB" dirty="0"/>
              <a:t>[1]</a:t>
            </a:r>
          </a:p>
        </p:txBody>
      </p:sp>
    </p:spTree>
    <p:extLst>
      <p:ext uri="{BB962C8B-B14F-4D97-AF65-F5344CB8AC3E}">
        <p14:creationId xmlns:p14="http://schemas.microsoft.com/office/powerpoint/2010/main" val="1633911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ADE6AB-1977-E549-B90E-3B7DFB923FD9}"/>
              </a:ext>
            </a:extLst>
          </p:cNvPr>
          <p:cNvSpPr>
            <a:spLocks noGrp="1"/>
          </p:cNvSpPr>
          <p:nvPr>
            <p:ph type="title"/>
          </p:nvPr>
        </p:nvSpPr>
        <p:spPr/>
        <p:txBody>
          <a:bodyPr/>
          <a:lstStyle/>
          <a:p>
            <a:r>
              <a:rPr lang="de-DE" dirty="0"/>
              <a:t>Individual </a:t>
            </a:r>
            <a:r>
              <a:rPr lang="de-DE" dirty="0" err="1"/>
              <a:t>variations</a:t>
            </a:r>
            <a:r>
              <a:rPr lang="de-DE" dirty="0"/>
              <a:t> </a:t>
            </a:r>
            <a:r>
              <a:rPr lang="de-DE" dirty="0" err="1"/>
              <a:t>based</a:t>
            </a:r>
            <a:r>
              <a:rPr lang="de-DE" dirty="0"/>
              <a:t> on </a:t>
            </a:r>
            <a:r>
              <a:rPr lang="de-DE" dirty="0" err="1"/>
              <a:t>demographics</a:t>
            </a:r>
            <a:endParaRPr lang="de-DE" dirty="0"/>
          </a:p>
        </p:txBody>
      </p:sp>
      <p:pic>
        <p:nvPicPr>
          <p:cNvPr id="5" name="Inhaltsplatzhalter 4" descr="Ein Bild, das Screenshot, weiß, Küche enthält.&#10;&#10;Automatisch generierte Beschreibung">
            <a:extLst>
              <a:ext uri="{FF2B5EF4-FFF2-40B4-BE49-F238E27FC236}">
                <a16:creationId xmlns:a16="http://schemas.microsoft.com/office/drawing/2014/main" id="{B7926F13-1BB9-B146-9317-FD450C64ED06}"/>
              </a:ext>
            </a:extLst>
          </p:cNvPr>
          <p:cNvPicPr>
            <a:picLocks noGrp="1" noChangeAspect="1"/>
          </p:cNvPicPr>
          <p:nvPr>
            <p:ph idx="1"/>
          </p:nvPr>
        </p:nvPicPr>
        <p:blipFill>
          <a:blip r:embed="rId2"/>
          <a:stretch>
            <a:fillRect/>
          </a:stretch>
        </p:blipFill>
        <p:spPr>
          <a:xfrm>
            <a:off x="838200" y="1690688"/>
            <a:ext cx="5960040" cy="2560108"/>
          </a:xfrm>
        </p:spPr>
      </p:pic>
      <p:sp>
        <p:nvSpPr>
          <p:cNvPr id="3" name="Foliennummernplatzhalter 2">
            <a:extLst>
              <a:ext uri="{FF2B5EF4-FFF2-40B4-BE49-F238E27FC236}">
                <a16:creationId xmlns:a16="http://schemas.microsoft.com/office/drawing/2014/main" id="{903BAC4F-4DAE-2445-A280-D26D28E76665}"/>
              </a:ext>
            </a:extLst>
          </p:cNvPr>
          <p:cNvSpPr>
            <a:spLocks noGrp="1"/>
          </p:cNvSpPr>
          <p:nvPr>
            <p:ph type="sldNum" sz="quarter" idx="12"/>
          </p:nvPr>
        </p:nvSpPr>
        <p:spPr/>
        <p:txBody>
          <a:bodyPr/>
          <a:lstStyle/>
          <a:p>
            <a:fld id="{0D88292D-2056-FD44-9B20-F487B61A9F30}" type="slidenum">
              <a:rPr lang="de-DE" smtClean="0"/>
              <a:t>23</a:t>
            </a:fld>
            <a:endParaRPr lang="de-DE"/>
          </a:p>
        </p:txBody>
      </p:sp>
      <p:pic>
        <p:nvPicPr>
          <p:cNvPr id="6" name="Grafik 5" descr="Ein Bild, das Screenshot, weiß, schwarz, Mann enthält.&#10;&#10;Automatisch generierte Beschreibung">
            <a:extLst>
              <a:ext uri="{FF2B5EF4-FFF2-40B4-BE49-F238E27FC236}">
                <a16:creationId xmlns:a16="http://schemas.microsoft.com/office/drawing/2014/main" id="{3965CECB-F4B3-5248-90EC-1C4A2319C09E}"/>
              </a:ext>
            </a:extLst>
          </p:cNvPr>
          <p:cNvPicPr>
            <a:picLocks noChangeAspect="1"/>
          </p:cNvPicPr>
          <p:nvPr/>
        </p:nvPicPr>
        <p:blipFill>
          <a:blip r:embed="rId3"/>
          <a:stretch>
            <a:fillRect/>
          </a:stretch>
        </p:blipFill>
        <p:spPr>
          <a:xfrm>
            <a:off x="4536017" y="3232150"/>
            <a:ext cx="5874067" cy="2560108"/>
          </a:xfrm>
          <a:prstGeom prst="rect">
            <a:avLst/>
          </a:prstGeom>
        </p:spPr>
      </p:pic>
      <p:sp>
        <p:nvSpPr>
          <p:cNvPr id="4" name="Textfeld 3">
            <a:extLst>
              <a:ext uri="{FF2B5EF4-FFF2-40B4-BE49-F238E27FC236}">
                <a16:creationId xmlns:a16="http://schemas.microsoft.com/office/drawing/2014/main" id="{E183F5FA-32D9-3343-9C3E-76D42A1A2EEC}"/>
              </a:ext>
            </a:extLst>
          </p:cNvPr>
          <p:cNvSpPr txBox="1"/>
          <p:nvPr/>
        </p:nvSpPr>
        <p:spPr>
          <a:xfrm>
            <a:off x="10111910" y="5422926"/>
            <a:ext cx="596347" cy="369332"/>
          </a:xfrm>
          <a:prstGeom prst="rect">
            <a:avLst/>
          </a:prstGeom>
          <a:noFill/>
        </p:spPr>
        <p:txBody>
          <a:bodyPr wrap="square" rtlCol="0">
            <a:spAutoFit/>
          </a:bodyPr>
          <a:lstStyle/>
          <a:p>
            <a:r>
              <a:rPr lang="en-GB" dirty="0"/>
              <a:t>[1]</a:t>
            </a:r>
          </a:p>
        </p:txBody>
      </p:sp>
    </p:spTree>
    <p:extLst>
      <p:ext uri="{BB962C8B-B14F-4D97-AF65-F5344CB8AC3E}">
        <p14:creationId xmlns:p14="http://schemas.microsoft.com/office/powerpoint/2010/main" val="3030431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FF1036-E6A5-D948-8C33-FFE37E9C2F26}"/>
              </a:ext>
            </a:extLst>
          </p:cNvPr>
          <p:cNvSpPr>
            <a:spLocks noGrp="1"/>
          </p:cNvSpPr>
          <p:nvPr>
            <p:ph type="title"/>
          </p:nvPr>
        </p:nvSpPr>
        <p:spPr/>
        <p:txBody>
          <a:bodyPr/>
          <a:lstStyle/>
          <a:p>
            <a:r>
              <a:rPr lang="de-DE" dirty="0"/>
              <a:t>Cultural </a:t>
            </a:r>
            <a:r>
              <a:rPr lang="de-DE" dirty="0" err="1"/>
              <a:t>clusters</a:t>
            </a:r>
            <a:endParaRPr lang="de-DE" dirty="0"/>
          </a:p>
        </p:txBody>
      </p:sp>
      <p:pic>
        <p:nvPicPr>
          <p:cNvPr id="5" name="Inhaltsplatzhalter 4">
            <a:extLst>
              <a:ext uri="{FF2B5EF4-FFF2-40B4-BE49-F238E27FC236}">
                <a16:creationId xmlns:a16="http://schemas.microsoft.com/office/drawing/2014/main" id="{8983E750-D2FC-C640-A284-1CCB65BB5392}"/>
              </a:ext>
            </a:extLst>
          </p:cNvPr>
          <p:cNvPicPr>
            <a:picLocks noGrp="1" noChangeAspect="1"/>
          </p:cNvPicPr>
          <p:nvPr>
            <p:ph idx="1"/>
          </p:nvPr>
        </p:nvPicPr>
        <p:blipFill>
          <a:blip r:embed="rId3"/>
          <a:stretch>
            <a:fillRect/>
          </a:stretch>
        </p:blipFill>
        <p:spPr>
          <a:xfrm>
            <a:off x="3337358" y="1493116"/>
            <a:ext cx="5517283" cy="4351338"/>
          </a:xfrm>
        </p:spPr>
      </p:pic>
      <p:sp>
        <p:nvSpPr>
          <p:cNvPr id="3" name="Foliennummernplatzhalter 2">
            <a:extLst>
              <a:ext uri="{FF2B5EF4-FFF2-40B4-BE49-F238E27FC236}">
                <a16:creationId xmlns:a16="http://schemas.microsoft.com/office/drawing/2014/main" id="{1A274170-FA17-3149-9681-94B6CA60D704}"/>
              </a:ext>
            </a:extLst>
          </p:cNvPr>
          <p:cNvSpPr>
            <a:spLocks noGrp="1"/>
          </p:cNvSpPr>
          <p:nvPr>
            <p:ph type="sldNum" sz="quarter" idx="12"/>
          </p:nvPr>
        </p:nvSpPr>
        <p:spPr/>
        <p:txBody>
          <a:bodyPr/>
          <a:lstStyle/>
          <a:p>
            <a:fld id="{0D88292D-2056-FD44-9B20-F487B61A9F30}" type="slidenum">
              <a:rPr lang="de-DE" smtClean="0"/>
              <a:t>24</a:t>
            </a:fld>
            <a:endParaRPr lang="de-DE"/>
          </a:p>
        </p:txBody>
      </p:sp>
      <p:sp>
        <p:nvSpPr>
          <p:cNvPr id="4" name="Textfeld 3">
            <a:extLst>
              <a:ext uri="{FF2B5EF4-FFF2-40B4-BE49-F238E27FC236}">
                <a16:creationId xmlns:a16="http://schemas.microsoft.com/office/drawing/2014/main" id="{91A4BBBB-2175-ED4B-97F5-168F49E4C44E}"/>
              </a:ext>
            </a:extLst>
          </p:cNvPr>
          <p:cNvSpPr txBox="1"/>
          <p:nvPr/>
        </p:nvSpPr>
        <p:spPr>
          <a:xfrm>
            <a:off x="3415146" y="5903736"/>
            <a:ext cx="5195454" cy="369332"/>
          </a:xfrm>
          <a:prstGeom prst="rect">
            <a:avLst/>
          </a:prstGeom>
          <a:noFill/>
        </p:spPr>
        <p:txBody>
          <a:bodyPr wrap="square" rtlCol="0">
            <a:spAutoFit/>
          </a:bodyPr>
          <a:lstStyle/>
          <a:p>
            <a:r>
              <a:rPr lang="en-GB" dirty="0"/>
              <a:t>Hierarchical cluster of countries based on AMCE [1]</a:t>
            </a:r>
          </a:p>
        </p:txBody>
      </p:sp>
    </p:spTree>
    <p:extLst>
      <p:ext uri="{BB962C8B-B14F-4D97-AF65-F5344CB8AC3E}">
        <p14:creationId xmlns:p14="http://schemas.microsoft.com/office/powerpoint/2010/main" val="2456235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64D8E7-3A81-2645-B079-10A924BAE3BB}"/>
              </a:ext>
            </a:extLst>
          </p:cNvPr>
          <p:cNvSpPr>
            <a:spLocks noGrp="1"/>
          </p:cNvSpPr>
          <p:nvPr>
            <p:ph type="title"/>
          </p:nvPr>
        </p:nvSpPr>
        <p:spPr/>
        <p:txBody>
          <a:bodyPr/>
          <a:lstStyle/>
          <a:p>
            <a:r>
              <a:rPr lang="de-DE" dirty="0"/>
              <a:t>Cross-cluster </a:t>
            </a:r>
            <a:r>
              <a:rPr lang="de-DE" dirty="0" err="1"/>
              <a:t>differences</a:t>
            </a:r>
            <a:endParaRPr lang="de-DE" dirty="0"/>
          </a:p>
        </p:txBody>
      </p:sp>
      <p:pic>
        <p:nvPicPr>
          <p:cNvPr id="5" name="Inhaltsplatzhalter 4" descr="Ein Bild, das Uhr enthält.&#10;&#10;Automatisch generierte Beschreibung">
            <a:extLst>
              <a:ext uri="{FF2B5EF4-FFF2-40B4-BE49-F238E27FC236}">
                <a16:creationId xmlns:a16="http://schemas.microsoft.com/office/drawing/2014/main" id="{78F05D33-70BF-0A42-BA0D-C56D7A432276}"/>
              </a:ext>
            </a:extLst>
          </p:cNvPr>
          <p:cNvPicPr>
            <a:picLocks noGrp="1" noChangeAspect="1"/>
          </p:cNvPicPr>
          <p:nvPr>
            <p:ph idx="1"/>
          </p:nvPr>
        </p:nvPicPr>
        <p:blipFill>
          <a:blip r:embed="rId3"/>
          <a:stretch>
            <a:fillRect/>
          </a:stretch>
        </p:blipFill>
        <p:spPr>
          <a:xfrm>
            <a:off x="1104900" y="1939276"/>
            <a:ext cx="9982200" cy="3403600"/>
          </a:xfrm>
        </p:spPr>
      </p:pic>
      <p:sp>
        <p:nvSpPr>
          <p:cNvPr id="3" name="Foliennummernplatzhalter 2">
            <a:extLst>
              <a:ext uri="{FF2B5EF4-FFF2-40B4-BE49-F238E27FC236}">
                <a16:creationId xmlns:a16="http://schemas.microsoft.com/office/drawing/2014/main" id="{12937900-D596-944C-ACC7-E4405241C755}"/>
              </a:ext>
            </a:extLst>
          </p:cNvPr>
          <p:cNvSpPr>
            <a:spLocks noGrp="1"/>
          </p:cNvSpPr>
          <p:nvPr>
            <p:ph type="sldNum" sz="quarter" idx="12"/>
          </p:nvPr>
        </p:nvSpPr>
        <p:spPr/>
        <p:txBody>
          <a:bodyPr/>
          <a:lstStyle/>
          <a:p>
            <a:fld id="{0D88292D-2056-FD44-9B20-F487B61A9F30}" type="slidenum">
              <a:rPr lang="de-DE" smtClean="0"/>
              <a:t>25</a:t>
            </a:fld>
            <a:endParaRPr lang="de-DE"/>
          </a:p>
        </p:txBody>
      </p:sp>
      <p:sp>
        <p:nvSpPr>
          <p:cNvPr id="4" name="Textfeld 3">
            <a:extLst>
              <a:ext uri="{FF2B5EF4-FFF2-40B4-BE49-F238E27FC236}">
                <a16:creationId xmlns:a16="http://schemas.microsoft.com/office/drawing/2014/main" id="{A28B3099-2B39-C848-875F-7EC4E6760304}"/>
              </a:ext>
            </a:extLst>
          </p:cNvPr>
          <p:cNvSpPr txBox="1"/>
          <p:nvPr/>
        </p:nvSpPr>
        <p:spPr>
          <a:xfrm>
            <a:off x="4865957" y="5480281"/>
            <a:ext cx="2460086" cy="369332"/>
          </a:xfrm>
          <a:prstGeom prst="rect">
            <a:avLst/>
          </a:prstGeom>
          <a:noFill/>
        </p:spPr>
        <p:txBody>
          <a:bodyPr wrap="square" rtlCol="0">
            <a:spAutoFit/>
          </a:bodyPr>
          <a:lstStyle/>
          <a:p>
            <a:r>
              <a:rPr lang="en-GB" dirty="0"/>
              <a:t>Mean AMCE z-scores [1] </a:t>
            </a:r>
          </a:p>
        </p:txBody>
      </p:sp>
    </p:spTree>
    <p:extLst>
      <p:ext uri="{BB962C8B-B14F-4D97-AF65-F5344CB8AC3E}">
        <p14:creationId xmlns:p14="http://schemas.microsoft.com/office/powerpoint/2010/main" val="3312064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532A83-C3BB-644E-A09A-900B63998C46}"/>
              </a:ext>
            </a:extLst>
          </p:cNvPr>
          <p:cNvSpPr>
            <a:spLocks noGrp="1"/>
          </p:cNvSpPr>
          <p:nvPr>
            <p:ph type="title"/>
          </p:nvPr>
        </p:nvSpPr>
        <p:spPr/>
        <p:txBody>
          <a:bodyPr/>
          <a:lstStyle/>
          <a:p>
            <a:r>
              <a:rPr lang="de-DE" dirty="0"/>
              <a:t>Moral </a:t>
            </a:r>
            <a:r>
              <a:rPr lang="de-DE" dirty="0" err="1"/>
              <a:t>and</a:t>
            </a:r>
            <a:r>
              <a:rPr lang="de-DE" dirty="0"/>
              <a:t> </a:t>
            </a:r>
            <a:r>
              <a:rPr lang="de-DE" dirty="0" err="1"/>
              <a:t>cultural</a:t>
            </a:r>
            <a:r>
              <a:rPr lang="de-DE" dirty="0"/>
              <a:t> </a:t>
            </a:r>
            <a:r>
              <a:rPr lang="de-DE" dirty="0" err="1"/>
              <a:t>correlation</a:t>
            </a:r>
            <a:r>
              <a:rPr lang="de-DE" dirty="0"/>
              <a:t> </a:t>
            </a:r>
          </a:p>
        </p:txBody>
      </p:sp>
      <p:pic>
        <p:nvPicPr>
          <p:cNvPr id="5" name="Inhaltsplatzhalter 4" descr="Ein Bild, das Karte, Text enthält.&#10;&#10;Automatisch generierte Beschreibung">
            <a:extLst>
              <a:ext uri="{FF2B5EF4-FFF2-40B4-BE49-F238E27FC236}">
                <a16:creationId xmlns:a16="http://schemas.microsoft.com/office/drawing/2014/main" id="{686E3322-D366-694A-97F1-4A3F250E5B43}"/>
              </a:ext>
            </a:extLst>
          </p:cNvPr>
          <p:cNvPicPr>
            <a:picLocks noGrp="1" noChangeAspect="1"/>
          </p:cNvPicPr>
          <p:nvPr>
            <p:ph idx="1"/>
          </p:nvPr>
        </p:nvPicPr>
        <p:blipFill>
          <a:blip r:embed="rId3"/>
          <a:stretch>
            <a:fillRect/>
          </a:stretch>
        </p:blipFill>
        <p:spPr>
          <a:xfrm>
            <a:off x="3709601" y="1323330"/>
            <a:ext cx="4772795" cy="4294614"/>
          </a:xfrm>
        </p:spPr>
      </p:pic>
      <p:sp>
        <p:nvSpPr>
          <p:cNvPr id="3" name="Foliennummernplatzhalter 2">
            <a:extLst>
              <a:ext uri="{FF2B5EF4-FFF2-40B4-BE49-F238E27FC236}">
                <a16:creationId xmlns:a16="http://schemas.microsoft.com/office/drawing/2014/main" id="{8B96A06E-5EBD-214C-B19E-D0BA4579F777}"/>
              </a:ext>
            </a:extLst>
          </p:cNvPr>
          <p:cNvSpPr>
            <a:spLocks noGrp="1"/>
          </p:cNvSpPr>
          <p:nvPr>
            <p:ph type="sldNum" sz="quarter" idx="12"/>
          </p:nvPr>
        </p:nvSpPr>
        <p:spPr/>
        <p:txBody>
          <a:bodyPr/>
          <a:lstStyle/>
          <a:p>
            <a:fld id="{0D88292D-2056-FD44-9B20-F487B61A9F30}" type="slidenum">
              <a:rPr lang="de-DE" smtClean="0"/>
              <a:t>26</a:t>
            </a:fld>
            <a:endParaRPr lang="de-DE"/>
          </a:p>
        </p:txBody>
      </p:sp>
      <p:sp>
        <p:nvSpPr>
          <p:cNvPr id="4" name="Textfeld 3">
            <a:extLst>
              <a:ext uri="{FF2B5EF4-FFF2-40B4-BE49-F238E27FC236}">
                <a16:creationId xmlns:a16="http://schemas.microsoft.com/office/drawing/2014/main" id="{7A67F979-E087-A54A-861C-CC33596AE3B1}"/>
              </a:ext>
            </a:extLst>
          </p:cNvPr>
          <p:cNvSpPr txBox="1"/>
          <p:nvPr/>
        </p:nvSpPr>
        <p:spPr>
          <a:xfrm>
            <a:off x="1309254" y="5846544"/>
            <a:ext cx="9573491" cy="646331"/>
          </a:xfrm>
          <a:prstGeom prst="rect">
            <a:avLst/>
          </a:prstGeom>
          <a:noFill/>
        </p:spPr>
        <p:txBody>
          <a:bodyPr wrap="square" rtlCol="0">
            <a:spAutoFit/>
          </a:bodyPr>
          <a:lstStyle/>
          <a:p>
            <a:pPr algn="ctr"/>
            <a:r>
              <a:rPr lang="en-GB" dirty="0"/>
              <a:t>Association between Moral Machine preferences and other variables at the country level (Spearman’s </a:t>
            </a:r>
            <a:r>
              <a:rPr lang="el-GR" dirty="0"/>
              <a:t>ρ</a:t>
            </a:r>
            <a:r>
              <a:rPr lang="en-GB" dirty="0"/>
              <a:t> and </a:t>
            </a:r>
            <a:r>
              <a:rPr lang="el-GR" dirty="0"/>
              <a:t>Ρ</a:t>
            </a:r>
            <a:r>
              <a:rPr lang="en-GB" dirty="0"/>
              <a:t> values) [1]</a:t>
            </a:r>
          </a:p>
        </p:txBody>
      </p:sp>
    </p:spTree>
    <p:extLst>
      <p:ext uri="{BB962C8B-B14F-4D97-AF65-F5344CB8AC3E}">
        <p14:creationId xmlns:p14="http://schemas.microsoft.com/office/powerpoint/2010/main" val="149133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387C1F-7A9B-E743-A2F1-F90FC45033DC}"/>
              </a:ext>
            </a:extLst>
          </p:cNvPr>
          <p:cNvSpPr>
            <a:spLocks noGrp="1"/>
          </p:cNvSpPr>
          <p:nvPr>
            <p:ph type="title"/>
          </p:nvPr>
        </p:nvSpPr>
        <p:spPr/>
        <p:txBody>
          <a:bodyPr/>
          <a:lstStyle/>
          <a:p>
            <a:r>
              <a:rPr lang="de-DE" dirty="0" err="1"/>
              <a:t>Consequences</a:t>
            </a:r>
            <a:r>
              <a:rPr lang="de-DE" dirty="0"/>
              <a:t> </a:t>
            </a:r>
            <a:r>
              <a:rPr lang="de-DE" dirty="0" err="1"/>
              <a:t>for</a:t>
            </a:r>
            <a:r>
              <a:rPr lang="de-DE" dirty="0"/>
              <a:t> a universal </a:t>
            </a:r>
            <a:r>
              <a:rPr lang="de-DE" dirty="0" err="1"/>
              <a:t>ethics</a:t>
            </a:r>
            <a:endParaRPr lang="de-DE" dirty="0"/>
          </a:p>
        </p:txBody>
      </p:sp>
      <p:sp>
        <p:nvSpPr>
          <p:cNvPr id="3" name="Inhaltsplatzhalter 2">
            <a:extLst>
              <a:ext uri="{FF2B5EF4-FFF2-40B4-BE49-F238E27FC236}">
                <a16:creationId xmlns:a16="http://schemas.microsoft.com/office/drawing/2014/main" id="{E4449D5F-18E8-6245-819E-6E10359ABB8A}"/>
              </a:ext>
            </a:extLst>
          </p:cNvPr>
          <p:cNvSpPr>
            <a:spLocks noGrp="1"/>
          </p:cNvSpPr>
          <p:nvPr>
            <p:ph idx="1"/>
          </p:nvPr>
        </p:nvSpPr>
        <p:spPr/>
        <p:txBody>
          <a:bodyPr/>
          <a:lstStyle/>
          <a:p>
            <a:pPr marL="0" indent="0">
              <a:buNone/>
            </a:pPr>
            <a:endParaRPr lang="de-DE" dirty="0"/>
          </a:p>
          <a:p>
            <a:pPr marL="0" indent="0">
              <a:buNone/>
            </a:pPr>
            <a:endParaRPr lang="de-DE" dirty="0"/>
          </a:p>
        </p:txBody>
      </p:sp>
      <p:sp>
        <p:nvSpPr>
          <p:cNvPr id="4" name="Foliennummernplatzhalter 3">
            <a:extLst>
              <a:ext uri="{FF2B5EF4-FFF2-40B4-BE49-F238E27FC236}">
                <a16:creationId xmlns:a16="http://schemas.microsoft.com/office/drawing/2014/main" id="{131A9D0E-C6B8-C14C-98CF-BE99E133F677}"/>
              </a:ext>
            </a:extLst>
          </p:cNvPr>
          <p:cNvSpPr>
            <a:spLocks noGrp="1"/>
          </p:cNvSpPr>
          <p:nvPr>
            <p:ph type="sldNum" sz="quarter" idx="12"/>
          </p:nvPr>
        </p:nvSpPr>
        <p:spPr/>
        <p:txBody>
          <a:bodyPr/>
          <a:lstStyle/>
          <a:p>
            <a:fld id="{0D88292D-2056-FD44-9B20-F487B61A9F30}" type="slidenum">
              <a:rPr lang="de-DE" smtClean="0"/>
              <a:t>27</a:t>
            </a:fld>
            <a:endParaRPr lang="de-DE"/>
          </a:p>
        </p:txBody>
      </p:sp>
      <p:sp>
        <p:nvSpPr>
          <p:cNvPr id="5" name="Abgerundetes Rechteck 4">
            <a:extLst>
              <a:ext uri="{FF2B5EF4-FFF2-40B4-BE49-F238E27FC236}">
                <a16:creationId xmlns:a16="http://schemas.microsoft.com/office/drawing/2014/main" id="{6E38EB64-C761-BA4E-AA34-C2967F854FCD}"/>
              </a:ext>
            </a:extLst>
          </p:cNvPr>
          <p:cNvSpPr/>
          <p:nvPr/>
        </p:nvSpPr>
        <p:spPr>
          <a:xfrm>
            <a:off x="1108364" y="1825625"/>
            <a:ext cx="4100945" cy="87283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500" dirty="0"/>
              <a:t>1. Human &gt; </a:t>
            </a:r>
            <a:r>
              <a:rPr lang="de-DE" sz="2500" dirty="0" err="1"/>
              <a:t>Pet</a:t>
            </a:r>
            <a:endParaRPr lang="de-DE" sz="2500" dirty="0"/>
          </a:p>
        </p:txBody>
      </p:sp>
    </p:spTree>
    <p:extLst>
      <p:ext uri="{BB962C8B-B14F-4D97-AF65-F5344CB8AC3E}">
        <p14:creationId xmlns:p14="http://schemas.microsoft.com/office/powerpoint/2010/main" val="2965889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387C1F-7A9B-E743-A2F1-F90FC45033DC}"/>
              </a:ext>
            </a:extLst>
          </p:cNvPr>
          <p:cNvSpPr>
            <a:spLocks noGrp="1"/>
          </p:cNvSpPr>
          <p:nvPr>
            <p:ph type="title"/>
          </p:nvPr>
        </p:nvSpPr>
        <p:spPr/>
        <p:txBody>
          <a:bodyPr/>
          <a:lstStyle/>
          <a:p>
            <a:r>
              <a:rPr lang="de-DE" dirty="0" err="1"/>
              <a:t>Consequences</a:t>
            </a:r>
            <a:r>
              <a:rPr lang="de-DE" dirty="0"/>
              <a:t> </a:t>
            </a:r>
            <a:r>
              <a:rPr lang="de-DE" dirty="0" err="1"/>
              <a:t>for</a:t>
            </a:r>
            <a:r>
              <a:rPr lang="de-DE" dirty="0"/>
              <a:t> a universal </a:t>
            </a:r>
            <a:r>
              <a:rPr lang="de-DE" dirty="0" err="1"/>
              <a:t>ethics</a:t>
            </a:r>
            <a:endParaRPr lang="de-DE" dirty="0"/>
          </a:p>
        </p:txBody>
      </p:sp>
      <p:sp>
        <p:nvSpPr>
          <p:cNvPr id="3" name="Inhaltsplatzhalter 2">
            <a:extLst>
              <a:ext uri="{FF2B5EF4-FFF2-40B4-BE49-F238E27FC236}">
                <a16:creationId xmlns:a16="http://schemas.microsoft.com/office/drawing/2014/main" id="{E4449D5F-18E8-6245-819E-6E10359ABB8A}"/>
              </a:ext>
            </a:extLst>
          </p:cNvPr>
          <p:cNvSpPr>
            <a:spLocks noGrp="1"/>
          </p:cNvSpPr>
          <p:nvPr>
            <p:ph idx="1"/>
          </p:nvPr>
        </p:nvSpPr>
        <p:spPr/>
        <p:txBody>
          <a:bodyPr/>
          <a:lstStyle/>
          <a:p>
            <a:pPr marL="0" indent="0">
              <a:buNone/>
            </a:pPr>
            <a:endParaRPr lang="de-DE" dirty="0"/>
          </a:p>
          <a:p>
            <a:pPr marL="0" indent="0">
              <a:buNone/>
            </a:pPr>
            <a:endParaRPr lang="de-DE" dirty="0"/>
          </a:p>
        </p:txBody>
      </p:sp>
      <p:sp>
        <p:nvSpPr>
          <p:cNvPr id="4" name="Foliennummernplatzhalter 3">
            <a:extLst>
              <a:ext uri="{FF2B5EF4-FFF2-40B4-BE49-F238E27FC236}">
                <a16:creationId xmlns:a16="http://schemas.microsoft.com/office/drawing/2014/main" id="{131A9D0E-C6B8-C14C-98CF-BE99E133F677}"/>
              </a:ext>
            </a:extLst>
          </p:cNvPr>
          <p:cNvSpPr>
            <a:spLocks noGrp="1"/>
          </p:cNvSpPr>
          <p:nvPr>
            <p:ph type="sldNum" sz="quarter" idx="12"/>
          </p:nvPr>
        </p:nvSpPr>
        <p:spPr/>
        <p:txBody>
          <a:bodyPr/>
          <a:lstStyle/>
          <a:p>
            <a:fld id="{0D88292D-2056-FD44-9B20-F487B61A9F30}" type="slidenum">
              <a:rPr lang="de-DE" smtClean="0"/>
              <a:t>28</a:t>
            </a:fld>
            <a:endParaRPr lang="de-DE"/>
          </a:p>
        </p:txBody>
      </p:sp>
      <p:sp>
        <p:nvSpPr>
          <p:cNvPr id="5" name="Abgerundetes Rechteck 4">
            <a:extLst>
              <a:ext uri="{FF2B5EF4-FFF2-40B4-BE49-F238E27FC236}">
                <a16:creationId xmlns:a16="http://schemas.microsoft.com/office/drawing/2014/main" id="{6E38EB64-C761-BA4E-AA34-C2967F854FCD}"/>
              </a:ext>
            </a:extLst>
          </p:cNvPr>
          <p:cNvSpPr/>
          <p:nvPr/>
        </p:nvSpPr>
        <p:spPr>
          <a:xfrm>
            <a:off x="1108364" y="1825625"/>
            <a:ext cx="4100945" cy="87283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500" dirty="0"/>
              <a:t>1. Human &gt; </a:t>
            </a:r>
            <a:r>
              <a:rPr lang="de-DE" sz="2500" dirty="0" err="1"/>
              <a:t>Pet</a:t>
            </a:r>
            <a:endParaRPr lang="de-DE" sz="2500" dirty="0"/>
          </a:p>
        </p:txBody>
      </p:sp>
      <p:sp>
        <p:nvSpPr>
          <p:cNvPr id="6" name="Abgerundetes Rechteck 5">
            <a:extLst>
              <a:ext uri="{FF2B5EF4-FFF2-40B4-BE49-F238E27FC236}">
                <a16:creationId xmlns:a16="http://schemas.microsoft.com/office/drawing/2014/main" id="{81253F35-CCEC-1B48-810C-6AD87EF2E02A}"/>
              </a:ext>
            </a:extLst>
          </p:cNvPr>
          <p:cNvSpPr/>
          <p:nvPr/>
        </p:nvSpPr>
        <p:spPr>
          <a:xfrm>
            <a:off x="1108364" y="3114604"/>
            <a:ext cx="4100945" cy="87283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500" dirty="0"/>
              <a:t>2. </a:t>
            </a:r>
            <a:r>
              <a:rPr lang="de-DE" sz="2500" dirty="0" err="1"/>
              <a:t>Sparing</a:t>
            </a:r>
            <a:r>
              <a:rPr lang="de-DE" sz="2500" dirty="0"/>
              <a:t> </a:t>
            </a:r>
            <a:r>
              <a:rPr lang="de-DE" sz="2500" dirty="0" err="1"/>
              <a:t>more</a:t>
            </a:r>
            <a:r>
              <a:rPr lang="de-DE" sz="2500" dirty="0"/>
              <a:t> </a:t>
            </a:r>
            <a:r>
              <a:rPr lang="de-DE" sz="2500" dirty="0" err="1"/>
              <a:t>people</a:t>
            </a:r>
            <a:endParaRPr lang="de-DE" sz="2500" dirty="0"/>
          </a:p>
        </p:txBody>
      </p:sp>
    </p:spTree>
    <p:extLst>
      <p:ext uri="{BB962C8B-B14F-4D97-AF65-F5344CB8AC3E}">
        <p14:creationId xmlns:p14="http://schemas.microsoft.com/office/powerpoint/2010/main" val="3558470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387C1F-7A9B-E743-A2F1-F90FC45033DC}"/>
              </a:ext>
            </a:extLst>
          </p:cNvPr>
          <p:cNvSpPr>
            <a:spLocks noGrp="1"/>
          </p:cNvSpPr>
          <p:nvPr>
            <p:ph type="title"/>
          </p:nvPr>
        </p:nvSpPr>
        <p:spPr/>
        <p:txBody>
          <a:bodyPr/>
          <a:lstStyle/>
          <a:p>
            <a:r>
              <a:rPr lang="de-DE" dirty="0" err="1"/>
              <a:t>Consequences</a:t>
            </a:r>
            <a:r>
              <a:rPr lang="de-DE" dirty="0"/>
              <a:t> </a:t>
            </a:r>
            <a:r>
              <a:rPr lang="de-DE" dirty="0" err="1"/>
              <a:t>for</a:t>
            </a:r>
            <a:r>
              <a:rPr lang="de-DE" dirty="0"/>
              <a:t> a universal </a:t>
            </a:r>
            <a:r>
              <a:rPr lang="de-DE" dirty="0" err="1"/>
              <a:t>ethics</a:t>
            </a:r>
            <a:endParaRPr lang="de-DE" dirty="0"/>
          </a:p>
        </p:txBody>
      </p:sp>
      <p:sp>
        <p:nvSpPr>
          <p:cNvPr id="3" name="Inhaltsplatzhalter 2">
            <a:extLst>
              <a:ext uri="{FF2B5EF4-FFF2-40B4-BE49-F238E27FC236}">
                <a16:creationId xmlns:a16="http://schemas.microsoft.com/office/drawing/2014/main" id="{E4449D5F-18E8-6245-819E-6E10359ABB8A}"/>
              </a:ext>
            </a:extLst>
          </p:cNvPr>
          <p:cNvSpPr>
            <a:spLocks noGrp="1"/>
          </p:cNvSpPr>
          <p:nvPr>
            <p:ph idx="1"/>
          </p:nvPr>
        </p:nvSpPr>
        <p:spPr/>
        <p:txBody>
          <a:bodyPr/>
          <a:lstStyle/>
          <a:p>
            <a:pPr marL="0" indent="0">
              <a:buNone/>
            </a:pPr>
            <a:endParaRPr lang="de-DE" dirty="0"/>
          </a:p>
          <a:p>
            <a:pPr marL="0" indent="0">
              <a:buNone/>
            </a:pPr>
            <a:endParaRPr lang="de-DE" dirty="0"/>
          </a:p>
        </p:txBody>
      </p:sp>
      <p:sp>
        <p:nvSpPr>
          <p:cNvPr id="4" name="Foliennummernplatzhalter 3">
            <a:extLst>
              <a:ext uri="{FF2B5EF4-FFF2-40B4-BE49-F238E27FC236}">
                <a16:creationId xmlns:a16="http://schemas.microsoft.com/office/drawing/2014/main" id="{131A9D0E-C6B8-C14C-98CF-BE99E133F677}"/>
              </a:ext>
            </a:extLst>
          </p:cNvPr>
          <p:cNvSpPr>
            <a:spLocks noGrp="1"/>
          </p:cNvSpPr>
          <p:nvPr>
            <p:ph type="sldNum" sz="quarter" idx="12"/>
          </p:nvPr>
        </p:nvSpPr>
        <p:spPr/>
        <p:txBody>
          <a:bodyPr/>
          <a:lstStyle/>
          <a:p>
            <a:fld id="{0D88292D-2056-FD44-9B20-F487B61A9F30}" type="slidenum">
              <a:rPr lang="de-DE" smtClean="0"/>
              <a:t>29</a:t>
            </a:fld>
            <a:endParaRPr lang="de-DE"/>
          </a:p>
        </p:txBody>
      </p:sp>
      <p:sp>
        <p:nvSpPr>
          <p:cNvPr id="5" name="Abgerundetes Rechteck 4">
            <a:extLst>
              <a:ext uri="{FF2B5EF4-FFF2-40B4-BE49-F238E27FC236}">
                <a16:creationId xmlns:a16="http://schemas.microsoft.com/office/drawing/2014/main" id="{6E38EB64-C761-BA4E-AA34-C2967F854FCD}"/>
              </a:ext>
            </a:extLst>
          </p:cNvPr>
          <p:cNvSpPr/>
          <p:nvPr/>
        </p:nvSpPr>
        <p:spPr>
          <a:xfrm>
            <a:off x="1108364" y="1825625"/>
            <a:ext cx="4100945" cy="87283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500" dirty="0"/>
              <a:t>1. Human &gt; </a:t>
            </a:r>
            <a:r>
              <a:rPr lang="de-DE" sz="2500" dirty="0" err="1"/>
              <a:t>Pet</a:t>
            </a:r>
            <a:endParaRPr lang="de-DE" sz="2500" dirty="0"/>
          </a:p>
        </p:txBody>
      </p:sp>
      <p:sp>
        <p:nvSpPr>
          <p:cNvPr id="6" name="Abgerundetes Rechteck 5">
            <a:extLst>
              <a:ext uri="{FF2B5EF4-FFF2-40B4-BE49-F238E27FC236}">
                <a16:creationId xmlns:a16="http://schemas.microsoft.com/office/drawing/2014/main" id="{81253F35-CCEC-1B48-810C-6AD87EF2E02A}"/>
              </a:ext>
            </a:extLst>
          </p:cNvPr>
          <p:cNvSpPr/>
          <p:nvPr/>
        </p:nvSpPr>
        <p:spPr>
          <a:xfrm>
            <a:off x="1108364" y="3114604"/>
            <a:ext cx="4100945" cy="87283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500" dirty="0"/>
              <a:t>2. </a:t>
            </a:r>
            <a:r>
              <a:rPr lang="de-DE" sz="2500" dirty="0" err="1"/>
              <a:t>Sparing</a:t>
            </a:r>
            <a:r>
              <a:rPr lang="de-DE" sz="2500" dirty="0"/>
              <a:t> </a:t>
            </a:r>
            <a:r>
              <a:rPr lang="de-DE" sz="2500" dirty="0" err="1"/>
              <a:t>more</a:t>
            </a:r>
            <a:r>
              <a:rPr lang="de-DE" sz="2500" dirty="0"/>
              <a:t> </a:t>
            </a:r>
            <a:r>
              <a:rPr lang="de-DE" sz="2500" dirty="0" err="1"/>
              <a:t>people</a:t>
            </a:r>
            <a:endParaRPr lang="de-DE" sz="2500" dirty="0"/>
          </a:p>
        </p:txBody>
      </p:sp>
      <p:sp>
        <p:nvSpPr>
          <p:cNvPr id="7" name="Abgerundetes Rechteck 6">
            <a:extLst>
              <a:ext uri="{FF2B5EF4-FFF2-40B4-BE49-F238E27FC236}">
                <a16:creationId xmlns:a16="http://schemas.microsoft.com/office/drawing/2014/main" id="{BCFED524-C954-4147-9134-470A8BE5E4C5}"/>
              </a:ext>
            </a:extLst>
          </p:cNvPr>
          <p:cNvSpPr/>
          <p:nvPr/>
        </p:nvSpPr>
        <p:spPr>
          <a:xfrm>
            <a:off x="1108364" y="4445147"/>
            <a:ext cx="4100945" cy="87283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500" dirty="0"/>
              <a:t>3. Young &gt; Old</a:t>
            </a:r>
          </a:p>
        </p:txBody>
      </p:sp>
    </p:spTree>
    <p:extLst>
      <p:ext uri="{BB962C8B-B14F-4D97-AF65-F5344CB8AC3E}">
        <p14:creationId xmlns:p14="http://schemas.microsoft.com/office/powerpoint/2010/main" val="3164376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E03CC0-6F98-C54E-8965-7D2EA9A0FF3D}"/>
              </a:ext>
            </a:extLst>
          </p:cNvPr>
          <p:cNvSpPr>
            <a:spLocks noGrp="1"/>
          </p:cNvSpPr>
          <p:nvPr>
            <p:ph type="title"/>
          </p:nvPr>
        </p:nvSpPr>
        <p:spPr/>
        <p:txBody>
          <a:bodyPr/>
          <a:lstStyle/>
          <a:p>
            <a:r>
              <a:rPr lang="en-GB" dirty="0"/>
              <a:t>Introduction</a:t>
            </a:r>
          </a:p>
        </p:txBody>
      </p:sp>
      <p:sp>
        <p:nvSpPr>
          <p:cNvPr id="3" name="Inhaltsplatzhalter 2">
            <a:extLst>
              <a:ext uri="{FF2B5EF4-FFF2-40B4-BE49-F238E27FC236}">
                <a16:creationId xmlns:a16="http://schemas.microsoft.com/office/drawing/2014/main" id="{296457AB-2575-5F41-98F1-40472687E9D3}"/>
              </a:ext>
            </a:extLst>
          </p:cNvPr>
          <p:cNvSpPr>
            <a:spLocks noGrp="1"/>
          </p:cNvSpPr>
          <p:nvPr>
            <p:ph idx="1"/>
          </p:nvPr>
        </p:nvSpPr>
        <p:spPr/>
        <p:txBody>
          <a:bodyPr>
            <a:normAutofit/>
          </a:bodyPr>
          <a:lstStyle/>
          <a:p>
            <a:pPr marL="0" indent="0" algn="ctr">
              <a:buNone/>
            </a:pPr>
            <a:endParaRPr lang="en-GB" dirty="0"/>
          </a:p>
          <a:p>
            <a:pPr marL="0" indent="0">
              <a:buNone/>
            </a:pPr>
            <a:endParaRPr lang="en-GB" dirty="0"/>
          </a:p>
        </p:txBody>
      </p:sp>
      <p:sp>
        <p:nvSpPr>
          <p:cNvPr id="4" name="Foliennummernplatzhalter 3">
            <a:extLst>
              <a:ext uri="{FF2B5EF4-FFF2-40B4-BE49-F238E27FC236}">
                <a16:creationId xmlns:a16="http://schemas.microsoft.com/office/drawing/2014/main" id="{6E1B0E11-3914-B64C-82C7-0B807E8218F5}"/>
              </a:ext>
            </a:extLst>
          </p:cNvPr>
          <p:cNvSpPr>
            <a:spLocks noGrp="1"/>
          </p:cNvSpPr>
          <p:nvPr>
            <p:ph type="sldNum" sz="quarter" idx="12"/>
          </p:nvPr>
        </p:nvSpPr>
        <p:spPr/>
        <p:txBody>
          <a:bodyPr/>
          <a:lstStyle/>
          <a:p>
            <a:fld id="{0D88292D-2056-FD44-9B20-F487B61A9F30}" type="slidenum">
              <a:rPr lang="de-DE" smtClean="0"/>
              <a:t>3</a:t>
            </a:fld>
            <a:endParaRPr lang="de-DE"/>
          </a:p>
        </p:txBody>
      </p:sp>
      <p:sp>
        <p:nvSpPr>
          <p:cNvPr id="5" name="Abgerundetes Rechteck 4">
            <a:extLst>
              <a:ext uri="{FF2B5EF4-FFF2-40B4-BE49-F238E27FC236}">
                <a16:creationId xmlns:a16="http://schemas.microsoft.com/office/drawing/2014/main" id="{76C81675-5C8F-A443-862A-6EBDD6C775AA}"/>
              </a:ext>
            </a:extLst>
          </p:cNvPr>
          <p:cNvSpPr/>
          <p:nvPr/>
        </p:nvSpPr>
        <p:spPr>
          <a:xfrm>
            <a:off x="1884217" y="1688235"/>
            <a:ext cx="8700655" cy="12192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a:t>Thought experiment: </a:t>
            </a:r>
          </a:p>
          <a:p>
            <a:pPr algn="ctr"/>
            <a:r>
              <a:rPr lang="en-GB" dirty="0"/>
              <a:t>Simplify complex issues through hypothetical scenarios </a:t>
            </a:r>
          </a:p>
          <a:p>
            <a:pPr algn="ctr"/>
            <a:r>
              <a:rPr lang="en-GB" dirty="0"/>
              <a:t> “isolate and test desired variables” (Lin [7])  </a:t>
            </a:r>
          </a:p>
        </p:txBody>
      </p:sp>
    </p:spTree>
    <p:extLst>
      <p:ext uri="{BB962C8B-B14F-4D97-AF65-F5344CB8AC3E}">
        <p14:creationId xmlns:p14="http://schemas.microsoft.com/office/powerpoint/2010/main" val="3458842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387C1F-7A9B-E743-A2F1-F90FC45033DC}"/>
              </a:ext>
            </a:extLst>
          </p:cNvPr>
          <p:cNvSpPr>
            <a:spLocks noGrp="1"/>
          </p:cNvSpPr>
          <p:nvPr>
            <p:ph type="title"/>
          </p:nvPr>
        </p:nvSpPr>
        <p:spPr/>
        <p:txBody>
          <a:bodyPr/>
          <a:lstStyle/>
          <a:p>
            <a:r>
              <a:rPr lang="de-DE" dirty="0" err="1"/>
              <a:t>Consequences</a:t>
            </a:r>
            <a:r>
              <a:rPr lang="de-DE" dirty="0"/>
              <a:t> </a:t>
            </a:r>
            <a:r>
              <a:rPr lang="de-DE" dirty="0" err="1"/>
              <a:t>for</a:t>
            </a:r>
            <a:r>
              <a:rPr lang="de-DE" dirty="0"/>
              <a:t> a universal </a:t>
            </a:r>
            <a:r>
              <a:rPr lang="de-DE" dirty="0" err="1"/>
              <a:t>ethics</a:t>
            </a:r>
            <a:endParaRPr lang="de-DE" dirty="0"/>
          </a:p>
        </p:txBody>
      </p:sp>
      <p:sp>
        <p:nvSpPr>
          <p:cNvPr id="3" name="Inhaltsplatzhalter 2">
            <a:extLst>
              <a:ext uri="{FF2B5EF4-FFF2-40B4-BE49-F238E27FC236}">
                <a16:creationId xmlns:a16="http://schemas.microsoft.com/office/drawing/2014/main" id="{E4449D5F-18E8-6245-819E-6E10359ABB8A}"/>
              </a:ext>
            </a:extLst>
          </p:cNvPr>
          <p:cNvSpPr>
            <a:spLocks noGrp="1"/>
          </p:cNvSpPr>
          <p:nvPr>
            <p:ph idx="1"/>
          </p:nvPr>
        </p:nvSpPr>
        <p:spPr/>
        <p:txBody>
          <a:bodyPr/>
          <a:lstStyle/>
          <a:p>
            <a:pPr marL="0" indent="0">
              <a:buNone/>
            </a:pPr>
            <a:endParaRPr lang="de-DE" dirty="0"/>
          </a:p>
          <a:p>
            <a:pPr marL="0" indent="0">
              <a:buNone/>
            </a:pPr>
            <a:endParaRPr lang="de-DE" dirty="0"/>
          </a:p>
        </p:txBody>
      </p:sp>
      <p:sp>
        <p:nvSpPr>
          <p:cNvPr id="4" name="Foliennummernplatzhalter 3">
            <a:extLst>
              <a:ext uri="{FF2B5EF4-FFF2-40B4-BE49-F238E27FC236}">
                <a16:creationId xmlns:a16="http://schemas.microsoft.com/office/drawing/2014/main" id="{131A9D0E-C6B8-C14C-98CF-BE99E133F677}"/>
              </a:ext>
            </a:extLst>
          </p:cNvPr>
          <p:cNvSpPr>
            <a:spLocks noGrp="1"/>
          </p:cNvSpPr>
          <p:nvPr>
            <p:ph type="sldNum" sz="quarter" idx="12"/>
          </p:nvPr>
        </p:nvSpPr>
        <p:spPr/>
        <p:txBody>
          <a:bodyPr/>
          <a:lstStyle/>
          <a:p>
            <a:fld id="{0D88292D-2056-FD44-9B20-F487B61A9F30}" type="slidenum">
              <a:rPr lang="de-DE" smtClean="0"/>
              <a:t>30</a:t>
            </a:fld>
            <a:endParaRPr lang="de-DE"/>
          </a:p>
        </p:txBody>
      </p:sp>
      <p:sp>
        <p:nvSpPr>
          <p:cNvPr id="5" name="Abgerundetes Rechteck 4">
            <a:extLst>
              <a:ext uri="{FF2B5EF4-FFF2-40B4-BE49-F238E27FC236}">
                <a16:creationId xmlns:a16="http://schemas.microsoft.com/office/drawing/2014/main" id="{6E38EB64-C761-BA4E-AA34-C2967F854FCD}"/>
              </a:ext>
            </a:extLst>
          </p:cNvPr>
          <p:cNvSpPr/>
          <p:nvPr/>
        </p:nvSpPr>
        <p:spPr>
          <a:xfrm>
            <a:off x="1108364" y="1825625"/>
            <a:ext cx="4100945" cy="87283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500" dirty="0"/>
              <a:t>1. Human &gt; </a:t>
            </a:r>
            <a:r>
              <a:rPr lang="de-DE" sz="2500" dirty="0" err="1"/>
              <a:t>Pet</a:t>
            </a:r>
            <a:endParaRPr lang="de-DE" sz="2500" dirty="0"/>
          </a:p>
        </p:txBody>
      </p:sp>
      <p:sp>
        <p:nvSpPr>
          <p:cNvPr id="6" name="Abgerundetes Rechteck 5">
            <a:extLst>
              <a:ext uri="{FF2B5EF4-FFF2-40B4-BE49-F238E27FC236}">
                <a16:creationId xmlns:a16="http://schemas.microsoft.com/office/drawing/2014/main" id="{81253F35-CCEC-1B48-810C-6AD87EF2E02A}"/>
              </a:ext>
            </a:extLst>
          </p:cNvPr>
          <p:cNvSpPr/>
          <p:nvPr/>
        </p:nvSpPr>
        <p:spPr>
          <a:xfrm>
            <a:off x="1108364" y="3114604"/>
            <a:ext cx="4100945" cy="87283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500" dirty="0"/>
              <a:t>2. </a:t>
            </a:r>
            <a:r>
              <a:rPr lang="de-DE" sz="2500" dirty="0" err="1"/>
              <a:t>Sparing</a:t>
            </a:r>
            <a:r>
              <a:rPr lang="de-DE" sz="2500" dirty="0"/>
              <a:t> </a:t>
            </a:r>
            <a:r>
              <a:rPr lang="de-DE" sz="2500" dirty="0" err="1"/>
              <a:t>more</a:t>
            </a:r>
            <a:r>
              <a:rPr lang="de-DE" sz="2500" dirty="0"/>
              <a:t> </a:t>
            </a:r>
            <a:r>
              <a:rPr lang="de-DE" sz="2500" dirty="0" err="1"/>
              <a:t>people</a:t>
            </a:r>
            <a:endParaRPr lang="de-DE" sz="2500" dirty="0"/>
          </a:p>
        </p:txBody>
      </p:sp>
      <p:sp>
        <p:nvSpPr>
          <p:cNvPr id="7" name="Abgerundetes Rechteck 6">
            <a:extLst>
              <a:ext uri="{FF2B5EF4-FFF2-40B4-BE49-F238E27FC236}">
                <a16:creationId xmlns:a16="http://schemas.microsoft.com/office/drawing/2014/main" id="{BCFED524-C954-4147-9134-470A8BE5E4C5}"/>
              </a:ext>
            </a:extLst>
          </p:cNvPr>
          <p:cNvSpPr/>
          <p:nvPr/>
        </p:nvSpPr>
        <p:spPr>
          <a:xfrm>
            <a:off x="1108364" y="4445147"/>
            <a:ext cx="4100945" cy="87283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500" dirty="0"/>
              <a:t>3. Young &gt; Old</a:t>
            </a:r>
          </a:p>
        </p:txBody>
      </p:sp>
      <p:sp>
        <p:nvSpPr>
          <p:cNvPr id="8" name="Abgerundetes Rechteck 7">
            <a:extLst>
              <a:ext uri="{FF2B5EF4-FFF2-40B4-BE49-F238E27FC236}">
                <a16:creationId xmlns:a16="http://schemas.microsoft.com/office/drawing/2014/main" id="{AFB4953F-49CF-794D-A27B-3CD245470C72}"/>
              </a:ext>
            </a:extLst>
          </p:cNvPr>
          <p:cNvSpPr/>
          <p:nvPr/>
        </p:nvSpPr>
        <p:spPr>
          <a:xfrm>
            <a:off x="6096000" y="3422073"/>
            <a:ext cx="4876800" cy="274796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de-DE" sz="2000" dirty="0"/>
              <a:t>Ethik-Kommission 2017: </a:t>
            </a:r>
          </a:p>
          <a:p>
            <a:endParaRPr lang="de-DE" dirty="0"/>
          </a:p>
          <a:p>
            <a:pPr algn="ctr"/>
            <a:r>
              <a:rPr lang="de-DE" dirty="0"/>
              <a:t>Der „Schutz menschlichen Lebens in einer Rechtsgüterabwägung [besitzt] höchste Priorität. Die Programmierung ist deshalb im Rahmen des technisch Machbaren so anzulegen, im Konflikt Tier- oder Sachschäden in Kauf zu nehmen, wenn dadurch Personenschäden vermeidbar sind.“ [D]</a:t>
            </a:r>
          </a:p>
        </p:txBody>
      </p:sp>
    </p:spTree>
    <p:extLst>
      <p:ext uri="{BB962C8B-B14F-4D97-AF65-F5344CB8AC3E}">
        <p14:creationId xmlns:p14="http://schemas.microsoft.com/office/powerpoint/2010/main" val="3621148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387C1F-7A9B-E743-A2F1-F90FC45033DC}"/>
              </a:ext>
            </a:extLst>
          </p:cNvPr>
          <p:cNvSpPr>
            <a:spLocks noGrp="1"/>
          </p:cNvSpPr>
          <p:nvPr>
            <p:ph type="title"/>
          </p:nvPr>
        </p:nvSpPr>
        <p:spPr/>
        <p:txBody>
          <a:bodyPr/>
          <a:lstStyle/>
          <a:p>
            <a:r>
              <a:rPr lang="de-DE" dirty="0" err="1"/>
              <a:t>Consequences</a:t>
            </a:r>
            <a:r>
              <a:rPr lang="de-DE" dirty="0"/>
              <a:t> </a:t>
            </a:r>
            <a:r>
              <a:rPr lang="de-DE" dirty="0" err="1"/>
              <a:t>for</a:t>
            </a:r>
            <a:r>
              <a:rPr lang="de-DE" dirty="0"/>
              <a:t> a universal </a:t>
            </a:r>
            <a:r>
              <a:rPr lang="de-DE" dirty="0" err="1"/>
              <a:t>ethics</a:t>
            </a:r>
            <a:endParaRPr lang="de-DE" dirty="0"/>
          </a:p>
        </p:txBody>
      </p:sp>
      <p:sp>
        <p:nvSpPr>
          <p:cNvPr id="3" name="Inhaltsplatzhalter 2">
            <a:extLst>
              <a:ext uri="{FF2B5EF4-FFF2-40B4-BE49-F238E27FC236}">
                <a16:creationId xmlns:a16="http://schemas.microsoft.com/office/drawing/2014/main" id="{E4449D5F-18E8-6245-819E-6E10359ABB8A}"/>
              </a:ext>
            </a:extLst>
          </p:cNvPr>
          <p:cNvSpPr>
            <a:spLocks noGrp="1"/>
          </p:cNvSpPr>
          <p:nvPr>
            <p:ph idx="1"/>
          </p:nvPr>
        </p:nvSpPr>
        <p:spPr/>
        <p:txBody>
          <a:bodyPr/>
          <a:lstStyle/>
          <a:p>
            <a:pPr marL="0" indent="0">
              <a:buNone/>
            </a:pPr>
            <a:endParaRPr lang="de-DE" dirty="0"/>
          </a:p>
          <a:p>
            <a:pPr marL="0" indent="0">
              <a:buNone/>
            </a:pPr>
            <a:endParaRPr lang="de-DE" dirty="0"/>
          </a:p>
        </p:txBody>
      </p:sp>
      <p:sp>
        <p:nvSpPr>
          <p:cNvPr id="4" name="Foliennummernplatzhalter 3">
            <a:extLst>
              <a:ext uri="{FF2B5EF4-FFF2-40B4-BE49-F238E27FC236}">
                <a16:creationId xmlns:a16="http://schemas.microsoft.com/office/drawing/2014/main" id="{131A9D0E-C6B8-C14C-98CF-BE99E133F677}"/>
              </a:ext>
            </a:extLst>
          </p:cNvPr>
          <p:cNvSpPr>
            <a:spLocks noGrp="1"/>
          </p:cNvSpPr>
          <p:nvPr>
            <p:ph type="sldNum" sz="quarter" idx="12"/>
          </p:nvPr>
        </p:nvSpPr>
        <p:spPr/>
        <p:txBody>
          <a:bodyPr/>
          <a:lstStyle/>
          <a:p>
            <a:fld id="{0D88292D-2056-FD44-9B20-F487B61A9F30}" type="slidenum">
              <a:rPr lang="de-DE" smtClean="0"/>
              <a:t>31</a:t>
            </a:fld>
            <a:endParaRPr lang="de-DE"/>
          </a:p>
        </p:txBody>
      </p:sp>
      <p:sp>
        <p:nvSpPr>
          <p:cNvPr id="5" name="Abgerundetes Rechteck 4">
            <a:extLst>
              <a:ext uri="{FF2B5EF4-FFF2-40B4-BE49-F238E27FC236}">
                <a16:creationId xmlns:a16="http://schemas.microsoft.com/office/drawing/2014/main" id="{6E38EB64-C761-BA4E-AA34-C2967F854FCD}"/>
              </a:ext>
            </a:extLst>
          </p:cNvPr>
          <p:cNvSpPr/>
          <p:nvPr/>
        </p:nvSpPr>
        <p:spPr>
          <a:xfrm>
            <a:off x="1108364" y="1825625"/>
            <a:ext cx="4100945" cy="87283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500" dirty="0"/>
              <a:t>1. Human &gt; </a:t>
            </a:r>
            <a:r>
              <a:rPr lang="de-DE" sz="2500" dirty="0" err="1"/>
              <a:t>Pet</a:t>
            </a:r>
            <a:endParaRPr lang="de-DE" sz="2500" dirty="0"/>
          </a:p>
        </p:txBody>
      </p:sp>
      <p:sp>
        <p:nvSpPr>
          <p:cNvPr id="6" name="Abgerundetes Rechteck 5">
            <a:extLst>
              <a:ext uri="{FF2B5EF4-FFF2-40B4-BE49-F238E27FC236}">
                <a16:creationId xmlns:a16="http://schemas.microsoft.com/office/drawing/2014/main" id="{81253F35-CCEC-1B48-810C-6AD87EF2E02A}"/>
              </a:ext>
            </a:extLst>
          </p:cNvPr>
          <p:cNvSpPr/>
          <p:nvPr/>
        </p:nvSpPr>
        <p:spPr>
          <a:xfrm>
            <a:off x="1108364" y="3114604"/>
            <a:ext cx="4100945" cy="87283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500" dirty="0"/>
              <a:t>2. </a:t>
            </a:r>
            <a:r>
              <a:rPr lang="de-DE" sz="2500" dirty="0" err="1"/>
              <a:t>Sparing</a:t>
            </a:r>
            <a:r>
              <a:rPr lang="de-DE" sz="2500" dirty="0"/>
              <a:t> </a:t>
            </a:r>
            <a:r>
              <a:rPr lang="de-DE" sz="2500" dirty="0" err="1"/>
              <a:t>more</a:t>
            </a:r>
            <a:r>
              <a:rPr lang="de-DE" sz="2500" dirty="0"/>
              <a:t> </a:t>
            </a:r>
            <a:r>
              <a:rPr lang="de-DE" sz="2500" dirty="0" err="1"/>
              <a:t>people</a:t>
            </a:r>
            <a:endParaRPr lang="de-DE" sz="2500" dirty="0"/>
          </a:p>
        </p:txBody>
      </p:sp>
      <p:sp>
        <p:nvSpPr>
          <p:cNvPr id="7" name="Abgerundetes Rechteck 6">
            <a:extLst>
              <a:ext uri="{FF2B5EF4-FFF2-40B4-BE49-F238E27FC236}">
                <a16:creationId xmlns:a16="http://schemas.microsoft.com/office/drawing/2014/main" id="{BCFED524-C954-4147-9134-470A8BE5E4C5}"/>
              </a:ext>
            </a:extLst>
          </p:cNvPr>
          <p:cNvSpPr/>
          <p:nvPr/>
        </p:nvSpPr>
        <p:spPr>
          <a:xfrm>
            <a:off x="1108364" y="4445147"/>
            <a:ext cx="4100945" cy="87283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500" dirty="0"/>
              <a:t>3. Young &gt; Old</a:t>
            </a:r>
          </a:p>
        </p:txBody>
      </p:sp>
      <p:sp>
        <p:nvSpPr>
          <p:cNvPr id="9" name="Abgerundetes Rechteck 8">
            <a:extLst>
              <a:ext uri="{FF2B5EF4-FFF2-40B4-BE49-F238E27FC236}">
                <a16:creationId xmlns:a16="http://schemas.microsoft.com/office/drawing/2014/main" id="{3BB784E7-16C7-AC43-AC4B-40CAB0C2D1A0}"/>
              </a:ext>
            </a:extLst>
          </p:cNvPr>
          <p:cNvSpPr/>
          <p:nvPr/>
        </p:nvSpPr>
        <p:spPr>
          <a:xfrm>
            <a:off x="6096000" y="3422073"/>
            <a:ext cx="4876800" cy="274796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000" dirty="0"/>
              <a:t>Ethik-Kommission 2017: </a:t>
            </a:r>
          </a:p>
          <a:p>
            <a:endParaRPr lang="de-DE" dirty="0"/>
          </a:p>
          <a:p>
            <a:pPr algn="ctr"/>
            <a:r>
              <a:rPr lang="de-DE" dirty="0"/>
              <a:t>„(…)Eine Aufrechnung von Opfern ist untersagt. Eine allgemeine Programmierung auf eine Minderung der Zahl von Personenschäden kann vertretbar sein. Die an der Erzeugung von Mobilitätsrisiken Beteiligten dürfen Unbeteiligte nicht opfern.“ [D] </a:t>
            </a:r>
          </a:p>
        </p:txBody>
      </p:sp>
    </p:spTree>
    <p:extLst>
      <p:ext uri="{BB962C8B-B14F-4D97-AF65-F5344CB8AC3E}">
        <p14:creationId xmlns:p14="http://schemas.microsoft.com/office/powerpoint/2010/main" val="435554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387C1F-7A9B-E743-A2F1-F90FC45033DC}"/>
              </a:ext>
            </a:extLst>
          </p:cNvPr>
          <p:cNvSpPr>
            <a:spLocks noGrp="1"/>
          </p:cNvSpPr>
          <p:nvPr>
            <p:ph type="title"/>
          </p:nvPr>
        </p:nvSpPr>
        <p:spPr/>
        <p:txBody>
          <a:bodyPr/>
          <a:lstStyle/>
          <a:p>
            <a:r>
              <a:rPr lang="de-DE" dirty="0" err="1"/>
              <a:t>Consequences</a:t>
            </a:r>
            <a:r>
              <a:rPr lang="de-DE" dirty="0"/>
              <a:t> </a:t>
            </a:r>
            <a:r>
              <a:rPr lang="de-DE" dirty="0" err="1"/>
              <a:t>for</a:t>
            </a:r>
            <a:r>
              <a:rPr lang="de-DE" dirty="0"/>
              <a:t> a universal </a:t>
            </a:r>
            <a:r>
              <a:rPr lang="de-DE" dirty="0" err="1"/>
              <a:t>ethics</a:t>
            </a:r>
            <a:endParaRPr lang="de-DE" dirty="0"/>
          </a:p>
        </p:txBody>
      </p:sp>
      <p:sp>
        <p:nvSpPr>
          <p:cNvPr id="3" name="Inhaltsplatzhalter 2">
            <a:extLst>
              <a:ext uri="{FF2B5EF4-FFF2-40B4-BE49-F238E27FC236}">
                <a16:creationId xmlns:a16="http://schemas.microsoft.com/office/drawing/2014/main" id="{E4449D5F-18E8-6245-819E-6E10359ABB8A}"/>
              </a:ext>
            </a:extLst>
          </p:cNvPr>
          <p:cNvSpPr>
            <a:spLocks noGrp="1"/>
          </p:cNvSpPr>
          <p:nvPr>
            <p:ph idx="1"/>
          </p:nvPr>
        </p:nvSpPr>
        <p:spPr/>
        <p:txBody>
          <a:bodyPr/>
          <a:lstStyle/>
          <a:p>
            <a:pPr marL="0" indent="0">
              <a:buNone/>
            </a:pPr>
            <a:endParaRPr lang="de-DE" dirty="0"/>
          </a:p>
          <a:p>
            <a:pPr marL="0" indent="0">
              <a:buNone/>
            </a:pPr>
            <a:endParaRPr lang="de-DE" dirty="0"/>
          </a:p>
        </p:txBody>
      </p:sp>
      <p:sp>
        <p:nvSpPr>
          <p:cNvPr id="4" name="Foliennummernplatzhalter 3">
            <a:extLst>
              <a:ext uri="{FF2B5EF4-FFF2-40B4-BE49-F238E27FC236}">
                <a16:creationId xmlns:a16="http://schemas.microsoft.com/office/drawing/2014/main" id="{131A9D0E-C6B8-C14C-98CF-BE99E133F677}"/>
              </a:ext>
            </a:extLst>
          </p:cNvPr>
          <p:cNvSpPr>
            <a:spLocks noGrp="1"/>
          </p:cNvSpPr>
          <p:nvPr>
            <p:ph type="sldNum" sz="quarter" idx="12"/>
          </p:nvPr>
        </p:nvSpPr>
        <p:spPr/>
        <p:txBody>
          <a:bodyPr/>
          <a:lstStyle/>
          <a:p>
            <a:fld id="{0D88292D-2056-FD44-9B20-F487B61A9F30}" type="slidenum">
              <a:rPr lang="de-DE" smtClean="0"/>
              <a:t>32</a:t>
            </a:fld>
            <a:endParaRPr lang="de-DE"/>
          </a:p>
        </p:txBody>
      </p:sp>
      <p:sp>
        <p:nvSpPr>
          <p:cNvPr id="5" name="Abgerundetes Rechteck 4">
            <a:extLst>
              <a:ext uri="{FF2B5EF4-FFF2-40B4-BE49-F238E27FC236}">
                <a16:creationId xmlns:a16="http://schemas.microsoft.com/office/drawing/2014/main" id="{6E38EB64-C761-BA4E-AA34-C2967F854FCD}"/>
              </a:ext>
            </a:extLst>
          </p:cNvPr>
          <p:cNvSpPr/>
          <p:nvPr/>
        </p:nvSpPr>
        <p:spPr>
          <a:xfrm>
            <a:off x="1108364" y="1825625"/>
            <a:ext cx="4100945" cy="87283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500" dirty="0"/>
              <a:t>1. Human &gt; </a:t>
            </a:r>
            <a:r>
              <a:rPr lang="de-DE" sz="2500" dirty="0" err="1"/>
              <a:t>Pet</a:t>
            </a:r>
            <a:endParaRPr lang="de-DE" sz="2500" dirty="0"/>
          </a:p>
        </p:txBody>
      </p:sp>
      <p:sp>
        <p:nvSpPr>
          <p:cNvPr id="6" name="Abgerundetes Rechteck 5">
            <a:extLst>
              <a:ext uri="{FF2B5EF4-FFF2-40B4-BE49-F238E27FC236}">
                <a16:creationId xmlns:a16="http://schemas.microsoft.com/office/drawing/2014/main" id="{81253F35-CCEC-1B48-810C-6AD87EF2E02A}"/>
              </a:ext>
            </a:extLst>
          </p:cNvPr>
          <p:cNvSpPr/>
          <p:nvPr/>
        </p:nvSpPr>
        <p:spPr>
          <a:xfrm>
            <a:off x="1108364" y="3114604"/>
            <a:ext cx="4100945" cy="87283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500" dirty="0"/>
              <a:t>2. </a:t>
            </a:r>
            <a:r>
              <a:rPr lang="de-DE" sz="2500" dirty="0" err="1"/>
              <a:t>Sparing</a:t>
            </a:r>
            <a:r>
              <a:rPr lang="de-DE" sz="2500" dirty="0"/>
              <a:t> </a:t>
            </a:r>
            <a:r>
              <a:rPr lang="de-DE" sz="2500" dirty="0" err="1"/>
              <a:t>more</a:t>
            </a:r>
            <a:r>
              <a:rPr lang="de-DE" sz="2500" dirty="0"/>
              <a:t> </a:t>
            </a:r>
            <a:r>
              <a:rPr lang="de-DE" sz="2500" dirty="0" err="1"/>
              <a:t>people</a:t>
            </a:r>
            <a:endParaRPr lang="de-DE" sz="2500" dirty="0"/>
          </a:p>
        </p:txBody>
      </p:sp>
      <p:sp>
        <p:nvSpPr>
          <p:cNvPr id="7" name="Abgerundetes Rechteck 6">
            <a:extLst>
              <a:ext uri="{FF2B5EF4-FFF2-40B4-BE49-F238E27FC236}">
                <a16:creationId xmlns:a16="http://schemas.microsoft.com/office/drawing/2014/main" id="{BCFED524-C954-4147-9134-470A8BE5E4C5}"/>
              </a:ext>
            </a:extLst>
          </p:cNvPr>
          <p:cNvSpPr/>
          <p:nvPr/>
        </p:nvSpPr>
        <p:spPr>
          <a:xfrm>
            <a:off x="1108364" y="4445147"/>
            <a:ext cx="4100945" cy="87283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2500" dirty="0"/>
              <a:t>3. Young &gt; Old</a:t>
            </a:r>
          </a:p>
        </p:txBody>
      </p:sp>
      <p:sp>
        <p:nvSpPr>
          <p:cNvPr id="9" name="Abgerundetes Rechteck 8">
            <a:extLst>
              <a:ext uri="{FF2B5EF4-FFF2-40B4-BE49-F238E27FC236}">
                <a16:creationId xmlns:a16="http://schemas.microsoft.com/office/drawing/2014/main" id="{3BB784E7-16C7-AC43-AC4B-40CAB0C2D1A0}"/>
              </a:ext>
            </a:extLst>
          </p:cNvPr>
          <p:cNvSpPr/>
          <p:nvPr/>
        </p:nvSpPr>
        <p:spPr>
          <a:xfrm>
            <a:off x="6096000" y="3422073"/>
            <a:ext cx="4876800" cy="274796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2000" dirty="0"/>
              <a:t>Ethik-Kommission 2017: </a:t>
            </a:r>
          </a:p>
          <a:p>
            <a:endParaRPr lang="de-DE" dirty="0"/>
          </a:p>
          <a:p>
            <a:pPr algn="ctr"/>
            <a:r>
              <a:rPr lang="de-DE" dirty="0"/>
              <a:t>„Bei unausweichlicher Unfallsituation ist jede Qualifizierung nach persönlichen Merkmalen (Alter, Geschlecht, körperliche oder geistige Konstitution) strikt untersagt.“ [D]</a:t>
            </a:r>
          </a:p>
        </p:txBody>
      </p:sp>
    </p:spTree>
    <p:extLst>
      <p:ext uri="{BB962C8B-B14F-4D97-AF65-F5344CB8AC3E}">
        <p14:creationId xmlns:p14="http://schemas.microsoft.com/office/powerpoint/2010/main" val="1497452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46EA7E-F437-1644-8F2B-399259DC5FE5}"/>
              </a:ext>
            </a:extLst>
          </p:cNvPr>
          <p:cNvSpPr>
            <a:spLocks noGrp="1"/>
          </p:cNvSpPr>
          <p:nvPr>
            <p:ph type="title"/>
          </p:nvPr>
        </p:nvSpPr>
        <p:spPr/>
        <p:txBody>
          <a:bodyPr/>
          <a:lstStyle/>
          <a:p>
            <a:r>
              <a:rPr lang="de-DE" dirty="0" err="1"/>
              <a:t>Conclusion</a:t>
            </a:r>
            <a:r>
              <a:rPr lang="de-DE" dirty="0"/>
              <a:t> </a:t>
            </a:r>
          </a:p>
        </p:txBody>
      </p:sp>
      <p:sp>
        <p:nvSpPr>
          <p:cNvPr id="3" name="Inhaltsplatzhalter 2">
            <a:extLst>
              <a:ext uri="{FF2B5EF4-FFF2-40B4-BE49-F238E27FC236}">
                <a16:creationId xmlns:a16="http://schemas.microsoft.com/office/drawing/2014/main" id="{6FB957B8-7CEA-0043-8295-1FE66C2FA60F}"/>
              </a:ext>
            </a:extLst>
          </p:cNvPr>
          <p:cNvSpPr>
            <a:spLocks noGrp="1"/>
          </p:cNvSpPr>
          <p:nvPr>
            <p:ph idx="1"/>
          </p:nvPr>
        </p:nvSpPr>
        <p:spPr/>
        <p:txBody>
          <a:bodyPr/>
          <a:lstStyle/>
          <a:p>
            <a:pPr marL="514350" indent="-514350">
              <a:buAutoNum type="arabicPeriod"/>
            </a:pPr>
            <a:r>
              <a:rPr lang="en-US" dirty="0"/>
              <a:t>Ethical principles for AVs – especially concerning moral dilemmas - need to be discussed collectively and democratically (no correct/moral answer, only way to guarantee acceptance). </a:t>
            </a:r>
          </a:p>
          <a:p>
            <a:pPr marL="514350" indent="-514350">
              <a:buAutoNum type="arabicPeriod"/>
            </a:pPr>
            <a:r>
              <a:rPr lang="en-US" dirty="0"/>
              <a:t>Empirical research about moral preferences should only be one tool and should be used with caution (bias, positivism). </a:t>
            </a:r>
          </a:p>
          <a:p>
            <a:pPr marL="514350" indent="-514350">
              <a:buAutoNum type="arabicPeriod"/>
            </a:pPr>
            <a:r>
              <a:rPr lang="en-US" dirty="0"/>
              <a:t>The debate needs to be embedded in a debate on who is prioritized on the streets (statistical dilemma [3]) and include even more factors (e.g. ecological). </a:t>
            </a:r>
          </a:p>
          <a:p>
            <a:pPr marL="514350" indent="-514350">
              <a:buAutoNum type="arabicPeriod"/>
            </a:pPr>
            <a:r>
              <a:rPr lang="en-US" dirty="0"/>
              <a:t>At the moment there is a tilt in the debate (See: Greene et al. [5], Jobin et al.[6])</a:t>
            </a:r>
          </a:p>
          <a:p>
            <a:pPr marL="514350" indent="-514350">
              <a:buAutoNum type="arabicPeriod"/>
            </a:pPr>
            <a:endParaRPr lang="en-US" dirty="0"/>
          </a:p>
        </p:txBody>
      </p:sp>
      <p:sp>
        <p:nvSpPr>
          <p:cNvPr id="4" name="Foliennummernplatzhalter 3">
            <a:extLst>
              <a:ext uri="{FF2B5EF4-FFF2-40B4-BE49-F238E27FC236}">
                <a16:creationId xmlns:a16="http://schemas.microsoft.com/office/drawing/2014/main" id="{57F73407-6F49-8142-A5BD-D6B59A7B2FA1}"/>
              </a:ext>
            </a:extLst>
          </p:cNvPr>
          <p:cNvSpPr>
            <a:spLocks noGrp="1"/>
          </p:cNvSpPr>
          <p:nvPr>
            <p:ph type="sldNum" sz="quarter" idx="12"/>
          </p:nvPr>
        </p:nvSpPr>
        <p:spPr/>
        <p:txBody>
          <a:bodyPr/>
          <a:lstStyle/>
          <a:p>
            <a:fld id="{0D88292D-2056-FD44-9B20-F487B61A9F30}" type="slidenum">
              <a:rPr lang="de-DE" smtClean="0"/>
              <a:t>33</a:t>
            </a:fld>
            <a:endParaRPr lang="de-DE"/>
          </a:p>
        </p:txBody>
      </p:sp>
    </p:spTree>
    <p:extLst>
      <p:ext uri="{BB962C8B-B14F-4D97-AF65-F5344CB8AC3E}">
        <p14:creationId xmlns:p14="http://schemas.microsoft.com/office/powerpoint/2010/main" val="27646559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41DBD8-1172-5542-9685-2614045401F8}"/>
              </a:ext>
            </a:extLst>
          </p:cNvPr>
          <p:cNvSpPr>
            <a:spLocks noGrp="1"/>
          </p:cNvSpPr>
          <p:nvPr>
            <p:ph type="title"/>
          </p:nvPr>
        </p:nvSpPr>
        <p:spPr/>
        <p:txBody>
          <a:bodyPr/>
          <a:lstStyle/>
          <a:p>
            <a:r>
              <a:rPr lang="en-GB" dirty="0"/>
              <a:t>Outlook </a:t>
            </a:r>
          </a:p>
        </p:txBody>
      </p:sp>
      <p:sp>
        <p:nvSpPr>
          <p:cNvPr id="3" name="Inhaltsplatzhalter 2">
            <a:extLst>
              <a:ext uri="{FF2B5EF4-FFF2-40B4-BE49-F238E27FC236}">
                <a16:creationId xmlns:a16="http://schemas.microsoft.com/office/drawing/2014/main" id="{FD16CB33-C724-444F-826C-1F047054F42E}"/>
              </a:ext>
            </a:extLst>
          </p:cNvPr>
          <p:cNvSpPr>
            <a:spLocks noGrp="1"/>
          </p:cNvSpPr>
          <p:nvPr>
            <p:ph idx="1"/>
          </p:nvPr>
        </p:nvSpPr>
        <p:spPr/>
        <p:txBody>
          <a:bodyPr/>
          <a:lstStyle/>
          <a:p>
            <a:pPr marL="0" indent="0">
              <a:buNone/>
            </a:pPr>
            <a:r>
              <a:rPr lang="en-GB" dirty="0" err="1"/>
              <a:t>Awad</a:t>
            </a:r>
            <a:r>
              <a:rPr lang="en-GB" dirty="0"/>
              <a:t>, Dsouza, Shariff, </a:t>
            </a:r>
            <a:r>
              <a:rPr lang="en-GB" dirty="0" err="1"/>
              <a:t>Rahwan</a:t>
            </a:r>
            <a:r>
              <a:rPr lang="en-GB" dirty="0"/>
              <a:t>, </a:t>
            </a:r>
            <a:r>
              <a:rPr lang="en-GB" dirty="0" err="1"/>
              <a:t>Bonnefon</a:t>
            </a:r>
            <a:r>
              <a:rPr lang="en-GB" dirty="0"/>
              <a:t>: Universals and variations in moral decisions made 42 countries by 70,000 participants. 01/2020.[2] </a:t>
            </a:r>
          </a:p>
        </p:txBody>
      </p:sp>
      <p:sp>
        <p:nvSpPr>
          <p:cNvPr id="4" name="Foliennummernplatzhalter 3">
            <a:extLst>
              <a:ext uri="{FF2B5EF4-FFF2-40B4-BE49-F238E27FC236}">
                <a16:creationId xmlns:a16="http://schemas.microsoft.com/office/drawing/2014/main" id="{6AE9E500-59ED-C348-B79E-ADF2073446A1}"/>
              </a:ext>
            </a:extLst>
          </p:cNvPr>
          <p:cNvSpPr>
            <a:spLocks noGrp="1"/>
          </p:cNvSpPr>
          <p:nvPr>
            <p:ph type="sldNum" sz="quarter" idx="12"/>
          </p:nvPr>
        </p:nvSpPr>
        <p:spPr/>
        <p:txBody>
          <a:bodyPr/>
          <a:lstStyle/>
          <a:p>
            <a:fld id="{0D88292D-2056-FD44-9B20-F487B61A9F30}" type="slidenum">
              <a:rPr lang="de-DE" smtClean="0"/>
              <a:t>34</a:t>
            </a:fld>
            <a:endParaRPr lang="de-DE"/>
          </a:p>
        </p:txBody>
      </p:sp>
    </p:spTree>
    <p:extLst>
      <p:ext uri="{BB962C8B-B14F-4D97-AF65-F5344CB8AC3E}">
        <p14:creationId xmlns:p14="http://schemas.microsoft.com/office/powerpoint/2010/main" val="2493131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0CEAEA-4903-A741-B355-05479EC14AEA}"/>
              </a:ext>
            </a:extLst>
          </p:cNvPr>
          <p:cNvSpPr>
            <a:spLocks noGrp="1"/>
          </p:cNvSpPr>
          <p:nvPr>
            <p:ph type="title"/>
          </p:nvPr>
        </p:nvSpPr>
        <p:spPr>
          <a:xfrm>
            <a:off x="838200" y="365126"/>
            <a:ext cx="10515600" cy="769408"/>
          </a:xfrm>
        </p:spPr>
        <p:txBody>
          <a:bodyPr/>
          <a:lstStyle/>
          <a:p>
            <a:r>
              <a:rPr lang="en-GB" dirty="0"/>
              <a:t>Bibliography</a:t>
            </a:r>
          </a:p>
        </p:txBody>
      </p:sp>
      <p:sp>
        <p:nvSpPr>
          <p:cNvPr id="3" name="Inhaltsplatzhalter 2">
            <a:extLst>
              <a:ext uri="{FF2B5EF4-FFF2-40B4-BE49-F238E27FC236}">
                <a16:creationId xmlns:a16="http://schemas.microsoft.com/office/drawing/2014/main" id="{79A9B8C0-A498-534C-A7BB-4905B626059D}"/>
              </a:ext>
            </a:extLst>
          </p:cNvPr>
          <p:cNvSpPr>
            <a:spLocks noGrp="1"/>
          </p:cNvSpPr>
          <p:nvPr>
            <p:ph idx="1"/>
          </p:nvPr>
        </p:nvSpPr>
        <p:spPr>
          <a:xfrm>
            <a:off x="838200" y="1134534"/>
            <a:ext cx="10515600" cy="5042429"/>
          </a:xfrm>
        </p:spPr>
        <p:txBody>
          <a:bodyPr>
            <a:normAutofit fontScale="92500" lnSpcReduction="20000"/>
          </a:bodyPr>
          <a:lstStyle/>
          <a:p>
            <a:pPr marL="0" indent="0">
              <a:buNone/>
            </a:pPr>
            <a:r>
              <a:rPr lang="en-US" sz="2200" dirty="0"/>
              <a:t>[1] </a:t>
            </a:r>
            <a:r>
              <a:rPr lang="en-US" sz="2200" dirty="0" err="1"/>
              <a:t>Awad</a:t>
            </a:r>
            <a:r>
              <a:rPr lang="en-US" sz="2200" dirty="0"/>
              <a:t>, E., Dsouza, S., Kim, R., Schulz, J., Henrich, J., Shariff, A., </a:t>
            </a:r>
            <a:r>
              <a:rPr lang="en-US" sz="2200" dirty="0" err="1"/>
              <a:t>Bonnefon</a:t>
            </a:r>
            <a:r>
              <a:rPr lang="en-US" sz="2200" dirty="0"/>
              <a:t> J.-F., </a:t>
            </a:r>
            <a:r>
              <a:rPr lang="en-US" sz="2200" dirty="0" err="1"/>
              <a:t>Rahwan</a:t>
            </a:r>
            <a:r>
              <a:rPr lang="en-US" sz="2200" dirty="0"/>
              <a:t>, I.: </a:t>
            </a:r>
            <a:r>
              <a:rPr lang="en-US" sz="2200" i="1" dirty="0"/>
              <a:t>The Moral Machine Experiment.</a:t>
            </a:r>
            <a:r>
              <a:rPr lang="en-US" sz="2200" dirty="0"/>
              <a:t> In: Nature 563, pp. 59-64 (2018). </a:t>
            </a:r>
          </a:p>
          <a:p>
            <a:pPr marL="0" indent="0">
              <a:buNone/>
            </a:pPr>
            <a:r>
              <a:rPr lang="en-US" sz="2200" dirty="0"/>
              <a:t>[2] </a:t>
            </a:r>
            <a:r>
              <a:rPr lang="en-US" sz="2200" dirty="0" err="1"/>
              <a:t>Awad</a:t>
            </a:r>
            <a:r>
              <a:rPr lang="en-US" sz="2200" dirty="0"/>
              <a:t>, E., Dsouza, S., Kim, R., Schulz, J., Henrich, J., Shariff, A., </a:t>
            </a:r>
            <a:r>
              <a:rPr lang="en-US" sz="2200" dirty="0" err="1"/>
              <a:t>Bonnefon</a:t>
            </a:r>
            <a:r>
              <a:rPr lang="en-US" sz="2200" dirty="0"/>
              <a:t> J.-F., </a:t>
            </a:r>
            <a:r>
              <a:rPr lang="en-US" sz="2200" dirty="0" err="1"/>
              <a:t>Rahwan</a:t>
            </a:r>
            <a:r>
              <a:rPr lang="en-US" sz="2200" dirty="0"/>
              <a:t>, I.: </a:t>
            </a:r>
            <a:r>
              <a:rPr lang="en-GB" sz="2200" i="1" dirty="0"/>
              <a:t>Universals and variations in moral decisions made 42 countries by 70,000 participants</a:t>
            </a:r>
            <a:r>
              <a:rPr lang="en-US" sz="2200" i="1" dirty="0"/>
              <a:t>.</a:t>
            </a:r>
            <a:r>
              <a:rPr lang="en-US" sz="2200" dirty="0"/>
              <a:t> In: PNAS 117, pp. </a:t>
            </a:r>
            <a:r>
              <a:rPr lang="de-DE" sz="2200" dirty="0"/>
              <a:t>2332-2337</a:t>
            </a:r>
            <a:r>
              <a:rPr lang="en-US" sz="2200" dirty="0"/>
              <a:t> (2020).</a:t>
            </a:r>
          </a:p>
          <a:p>
            <a:pPr marL="0" indent="0">
              <a:buNone/>
            </a:pPr>
            <a:r>
              <a:rPr lang="en-US" sz="2200" dirty="0"/>
              <a:t>[3] </a:t>
            </a:r>
            <a:r>
              <a:rPr lang="en-US" sz="2200" dirty="0" err="1"/>
              <a:t>Bonnefon</a:t>
            </a:r>
            <a:r>
              <a:rPr lang="en-US" sz="2200" dirty="0"/>
              <a:t>, J.-F., Shariff, A., </a:t>
            </a:r>
            <a:r>
              <a:rPr lang="en-US" sz="2200" dirty="0" err="1"/>
              <a:t>Rahwan</a:t>
            </a:r>
            <a:r>
              <a:rPr lang="en-US" sz="2200" dirty="0"/>
              <a:t>, I.: </a:t>
            </a:r>
            <a:r>
              <a:rPr lang="en-US" sz="2200" i="1" dirty="0"/>
              <a:t>The trolley, the bull bar, and why engineers should care about the ethics of autonomous cars</a:t>
            </a:r>
            <a:r>
              <a:rPr lang="en-US" sz="2200" dirty="0"/>
              <a:t>. In: Proceedings of the IEEE 107, pp. 502-504 (2019). </a:t>
            </a:r>
            <a:endParaRPr lang="de-DE" sz="2200" dirty="0"/>
          </a:p>
          <a:p>
            <a:pPr marL="0" indent="0">
              <a:buNone/>
            </a:pPr>
            <a:r>
              <a:rPr lang="en-US" sz="2200" dirty="0"/>
              <a:t>[4] Crawford, K., </a:t>
            </a:r>
            <a:r>
              <a:rPr lang="en-US" sz="2200" dirty="0" err="1"/>
              <a:t>Calo</a:t>
            </a:r>
            <a:r>
              <a:rPr lang="en-US" sz="2200" dirty="0"/>
              <a:t>, R.: </a:t>
            </a:r>
            <a:r>
              <a:rPr lang="en-US" sz="2200" i="1" dirty="0"/>
              <a:t>There is a blind spot in AI research</a:t>
            </a:r>
            <a:r>
              <a:rPr lang="en-US" sz="2200" dirty="0"/>
              <a:t>. In: Nature 538, pp.311-313 (2016). </a:t>
            </a:r>
            <a:endParaRPr lang="de-DE" sz="2200" dirty="0"/>
          </a:p>
          <a:p>
            <a:pPr marL="0" indent="0">
              <a:buNone/>
            </a:pPr>
            <a:r>
              <a:rPr lang="en-US" sz="2200" dirty="0"/>
              <a:t>[5] Greene, D., Hoffmann, A. L., Stark, L.: </a:t>
            </a:r>
            <a:r>
              <a:rPr lang="en-US" sz="2200" i="1" dirty="0"/>
              <a:t>Better, Nicer, Clearer, Fairer: A Critical Assessment of the Movement for Ethical Artificial Intelligence and Machine Learning</a:t>
            </a:r>
            <a:r>
              <a:rPr lang="en-US" sz="2200" dirty="0"/>
              <a:t>. In: Proc. 52</a:t>
            </a:r>
            <a:r>
              <a:rPr lang="en-US" sz="2200" baseline="30000" dirty="0"/>
              <a:t>nd</a:t>
            </a:r>
            <a:r>
              <a:rPr lang="en-US" sz="2200" dirty="0"/>
              <a:t> Hawaii International Conference on System Sciences, pp. 2122-2131 (2019). </a:t>
            </a:r>
            <a:endParaRPr lang="de-DE" sz="2200" dirty="0"/>
          </a:p>
          <a:p>
            <a:pPr marL="0" indent="0">
              <a:buNone/>
            </a:pPr>
            <a:r>
              <a:rPr lang="en-US" sz="2200" dirty="0"/>
              <a:t>[6] Jobin, A., </a:t>
            </a:r>
            <a:r>
              <a:rPr lang="en-US" sz="2200" dirty="0" err="1"/>
              <a:t>Ienca</a:t>
            </a:r>
            <a:r>
              <a:rPr lang="en-US" sz="2200" dirty="0"/>
              <a:t>, M., </a:t>
            </a:r>
            <a:r>
              <a:rPr lang="en-US" sz="2200" dirty="0" err="1"/>
              <a:t>Vayena</a:t>
            </a:r>
            <a:r>
              <a:rPr lang="en-US" sz="2200" dirty="0"/>
              <a:t>, E.: </a:t>
            </a:r>
            <a:r>
              <a:rPr lang="en-US" sz="2200" i="1" dirty="0"/>
              <a:t>The global landscape of AI ethics guidelines</a:t>
            </a:r>
            <a:r>
              <a:rPr lang="en-US" sz="2200" dirty="0"/>
              <a:t>. In: Nature Machine Intelligence 1, pp. 389-399 (2019).</a:t>
            </a:r>
            <a:endParaRPr lang="de-DE" sz="2200" dirty="0"/>
          </a:p>
          <a:p>
            <a:pPr marL="0" indent="0">
              <a:buNone/>
            </a:pPr>
            <a:r>
              <a:rPr lang="de-DE" sz="2200" dirty="0"/>
              <a:t>[7] Lin, Patrick: „</a:t>
            </a:r>
            <a:r>
              <a:rPr lang="de-DE" sz="2200" dirty="0" err="1"/>
              <a:t>Why</a:t>
            </a:r>
            <a:r>
              <a:rPr lang="de-DE" sz="2200" dirty="0"/>
              <a:t> </a:t>
            </a:r>
            <a:r>
              <a:rPr lang="de-DE" sz="2200" dirty="0" err="1"/>
              <a:t>Ethics</a:t>
            </a:r>
            <a:r>
              <a:rPr lang="de-DE" sz="2200" dirty="0"/>
              <a:t> </a:t>
            </a:r>
            <a:r>
              <a:rPr lang="de-DE" sz="2200" dirty="0" err="1"/>
              <a:t>matters</a:t>
            </a:r>
            <a:r>
              <a:rPr lang="de-DE" sz="2200" dirty="0"/>
              <a:t>“. In: </a:t>
            </a:r>
            <a:r>
              <a:rPr lang="de-DE" sz="2200" i="1" dirty="0"/>
              <a:t>Autonomes Fahren</a:t>
            </a:r>
            <a:r>
              <a:rPr lang="de-DE" sz="2200" dirty="0"/>
              <a:t>, Maurer, Gerdes et al, 2015.</a:t>
            </a:r>
            <a:endParaRPr lang="en-GB" sz="2200" dirty="0"/>
          </a:p>
          <a:p>
            <a:pPr marL="0" indent="0">
              <a:buNone/>
            </a:pPr>
            <a:r>
              <a:rPr lang="en-US" sz="2200" dirty="0"/>
              <a:t>[8] Thomson, J. J.: </a:t>
            </a:r>
            <a:r>
              <a:rPr lang="en-US" sz="2200" i="1" dirty="0"/>
              <a:t>The trolley problem</a:t>
            </a:r>
            <a:r>
              <a:rPr lang="en-US" sz="2200" dirty="0"/>
              <a:t>. In: Yale Law Journal 94, pp. 1395-1415 (1985). </a:t>
            </a:r>
          </a:p>
          <a:p>
            <a:pPr marL="0" indent="0">
              <a:buNone/>
            </a:pPr>
            <a:r>
              <a:rPr lang="en-US" sz="2200" dirty="0"/>
              <a:t>[9] Winfield, A.F., Michael, K., Pitt, J., Evers, V.: </a:t>
            </a:r>
            <a:r>
              <a:rPr lang="en-US" sz="2200" i="1" dirty="0"/>
              <a:t>Machine Ethics: The Design and </a:t>
            </a:r>
            <a:r>
              <a:rPr lang="en-US" sz="2200" i="1" dirty="0" err="1"/>
              <a:t>Gouvernance</a:t>
            </a:r>
            <a:r>
              <a:rPr lang="en-US" sz="2200" i="1" dirty="0"/>
              <a:t> of Ethical AI and Autonomous Systems</a:t>
            </a:r>
            <a:r>
              <a:rPr lang="en-US" sz="2200" dirty="0"/>
              <a:t>. In: Proceedings of the IEEE 107, pp. 509-517 (2019). </a:t>
            </a:r>
          </a:p>
          <a:p>
            <a:pPr marL="0" indent="0">
              <a:buNone/>
            </a:pPr>
            <a:endParaRPr lang="en-US" sz="1900" dirty="0"/>
          </a:p>
          <a:p>
            <a:pPr marL="0" indent="0">
              <a:buNone/>
            </a:pPr>
            <a:endParaRPr lang="en-US" sz="1900" dirty="0"/>
          </a:p>
          <a:p>
            <a:pPr marL="0" indent="0">
              <a:buNone/>
            </a:pPr>
            <a:endParaRPr lang="en-US" sz="1900" dirty="0"/>
          </a:p>
          <a:p>
            <a:pPr marL="0" indent="0">
              <a:buNone/>
            </a:pPr>
            <a:endParaRPr lang="en-US" sz="1900" dirty="0"/>
          </a:p>
          <a:p>
            <a:pPr marL="0" indent="0">
              <a:buNone/>
            </a:pPr>
            <a:endParaRPr lang="en-US" sz="1400" dirty="0"/>
          </a:p>
          <a:p>
            <a:pPr marL="0" indent="0">
              <a:buNone/>
            </a:pPr>
            <a:endParaRPr lang="de-DE" sz="1400" dirty="0"/>
          </a:p>
          <a:p>
            <a:pPr marL="0" indent="0">
              <a:buNone/>
            </a:pPr>
            <a:endParaRPr lang="de-DE" sz="1500" dirty="0"/>
          </a:p>
        </p:txBody>
      </p:sp>
      <p:sp>
        <p:nvSpPr>
          <p:cNvPr id="4" name="Foliennummernplatzhalter 3">
            <a:extLst>
              <a:ext uri="{FF2B5EF4-FFF2-40B4-BE49-F238E27FC236}">
                <a16:creationId xmlns:a16="http://schemas.microsoft.com/office/drawing/2014/main" id="{B92EE962-7F3A-694A-8B1C-963D5080851D}"/>
              </a:ext>
            </a:extLst>
          </p:cNvPr>
          <p:cNvSpPr>
            <a:spLocks noGrp="1"/>
          </p:cNvSpPr>
          <p:nvPr>
            <p:ph type="sldNum" sz="quarter" idx="12"/>
          </p:nvPr>
        </p:nvSpPr>
        <p:spPr/>
        <p:txBody>
          <a:bodyPr/>
          <a:lstStyle/>
          <a:p>
            <a:fld id="{0D88292D-2056-FD44-9B20-F487B61A9F30}" type="slidenum">
              <a:rPr lang="de-DE" smtClean="0"/>
              <a:t>35</a:t>
            </a:fld>
            <a:endParaRPr lang="de-DE"/>
          </a:p>
        </p:txBody>
      </p:sp>
    </p:spTree>
    <p:extLst>
      <p:ext uri="{BB962C8B-B14F-4D97-AF65-F5344CB8AC3E}">
        <p14:creationId xmlns:p14="http://schemas.microsoft.com/office/powerpoint/2010/main" val="41580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A95D6F-A7D1-A74E-961B-B3EA6BFF2205}"/>
              </a:ext>
            </a:extLst>
          </p:cNvPr>
          <p:cNvSpPr>
            <a:spLocks noGrp="1"/>
          </p:cNvSpPr>
          <p:nvPr>
            <p:ph type="title"/>
          </p:nvPr>
        </p:nvSpPr>
        <p:spPr/>
        <p:txBody>
          <a:bodyPr/>
          <a:lstStyle/>
          <a:p>
            <a:r>
              <a:rPr lang="en-GB" dirty="0"/>
              <a:t>Online-</a:t>
            </a:r>
            <a:r>
              <a:rPr lang="en-GB" dirty="0" err="1"/>
              <a:t>Quellen</a:t>
            </a:r>
            <a:endParaRPr lang="en-GB" dirty="0"/>
          </a:p>
        </p:txBody>
      </p:sp>
      <p:sp>
        <p:nvSpPr>
          <p:cNvPr id="3" name="Inhaltsplatzhalter 2">
            <a:extLst>
              <a:ext uri="{FF2B5EF4-FFF2-40B4-BE49-F238E27FC236}">
                <a16:creationId xmlns:a16="http://schemas.microsoft.com/office/drawing/2014/main" id="{47425C10-7D7C-CF4C-9DE3-146A23F2EA9F}"/>
              </a:ext>
            </a:extLst>
          </p:cNvPr>
          <p:cNvSpPr>
            <a:spLocks noGrp="1"/>
          </p:cNvSpPr>
          <p:nvPr>
            <p:ph idx="1"/>
          </p:nvPr>
        </p:nvSpPr>
        <p:spPr/>
        <p:txBody>
          <a:bodyPr/>
          <a:lstStyle/>
          <a:p>
            <a:r>
              <a:rPr lang="en-US" dirty="0"/>
              <a:t>[A] </a:t>
            </a:r>
            <a:r>
              <a:rPr lang="en-GB" dirty="0">
                <a:hlinkClick r:id="rId2"/>
              </a:rPr>
              <a:t>https://plato.stanford.edu/entries/moral-dilemmas/</a:t>
            </a:r>
            <a:r>
              <a:rPr lang="en-GB" dirty="0"/>
              <a:t> (SEP)</a:t>
            </a:r>
          </a:p>
          <a:p>
            <a:r>
              <a:rPr lang="en-US" dirty="0"/>
              <a:t>[B] https://</a:t>
            </a:r>
            <a:r>
              <a:rPr lang="en-US" dirty="0" err="1"/>
              <a:t>plato.stanford.edu</a:t>
            </a:r>
            <a:r>
              <a:rPr lang="en-US" dirty="0"/>
              <a:t>/entries/</a:t>
            </a:r>
            <a:r>
              <a:rPr lang="en-US" dirty="0" err="1"/>
              <a:t>philippa</a:t>
            </a:r>
            <a:r>
              <a:rPr lang="en-US" dirty="0"/>
              <a:t>-foot/</a:t>
            </a:r>
          </a:p>
          <a:p>
            <a:r>
              <a:rPr lang="en-US" dirty="0"/>
              <a:t>[C] </a:t>
            </a:r>
            <a:r>
              <a:rPr lang="en-GB" dirty="0">
                <a:hlinkClick r:id="rId3"/>
              </a:rPr>
              <a:t>https://www.spiegel.de/wissenschaft/mensch/trolley-problem-wuerden-sie-einen-menschen-opfern-um-fuenf-andere-zu-retten-a-f7714fe4-a8c4-440c-989e-e7de9f669d04#</a:t>
            </a:r>
            <a:r>
              <a:rPr lang="en-GB" dirty="0"/>
              <a:t> </a:t>
            </a:r>
            <a:endParaRPr lang="en-US" dirty="0"/>
          </a:p>
          <a:p>
            <a:r>
              <a:rPr lang="en-US" dirty="0"/>
              <a:t>[D] </a:t>
            </a:r>
            <a:r>
              <a:rPr lang="en-GB" dirty="0">
                <a:hlinkClick r:id="rId4"/>
              </a:rPr>
              <a:t>https://www.bmvi.de/SharedDocs/DE/Publikationen/DG/bericht-der-ethik-kommission.html</a:t>
            </a:r>
            <a:endParaRPr lang="en-GB" dirty="0"/>
          </a:p>
          <a:p>
            <a:pPr marL="0" indent="0">
              <a:buNone/>
            </a:pPr>
            <a:endParaRPr lang="en-GB" dirty="0"/>
          </a:p>
        </p:txBody>
      </p:sp>
      <p:sp>
        <p:nvSpPr>
          <p:cNvPr id="4" name="Foliennummernplatzhalter 3">
            <a:extLst>
              <a:ext uri="{FF2B5EF4-FFF2-40B4-BE49-F238E27FC236}">
                <a16:creationId xmlns:a16="http://schemas.microsoft.com/office/drawing/2014/main" id="{B1F91F55-9421-C940-95CE-CFEDFE40EA2C}"/>
              </a:ext>
            </a:extLst>
          </p:cNvPr>
          <p:cNvSpPr>
            <a:spLocks noGrp="1"/>
          </p:cNvSpPr>
          <p:nvPr>
            <p:ph type="sldNum" sz="quarter" idx="12"/>
          </p:nvPr>
        </p:nvSpPr>
        <p:spPr/>
        <p:txBody>
          <a:bodyPr/>
          <a:lstStyle/>
          <a:p>
            <a:fld id="{0D88292D-2056-FD44-9B20-F487B61A9F30}" type="slidenum">
              <a:rPr lang="de-DE" smtClean="0"/>
              <a:t>36</a:t>
            </a:fld>
            <a:endParaRPr lang="de-DE"/>
          </a:p>
        </p:txBody>
      </p:sp>
    </p:spTree>
    <p:extLst>
      <p:ext uri="{BB962C8B-B14F-4D97-AF65-F5344CB8AC3E}">
        <p14:creationId xmlns:p14="http://schemas.microsoft.com/office/powerpoint/2010/main" val="3370240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E03CC0-6F98-C54E-8965-7D2EA9A0FF3D}"/>
              </a:ext>
            </a:extLst>
          </p:cNvPr>
          <p:cNvSpPr>
            <a:spLocks noGrp="1"/>
          </p:cNvSpPr>
          <p:nvPr>
            <p:ph type="title"/>
          </p:nvPr>
        </p:nvSpPr>
        <p:spPr/>
        <p:txBody>
          <a:bodyPr/>
          <a:lstStyle/>
          <a:p>
            <a:r>
              <a:rPr lang="en-GB" dirty="0"/>
              <a:t>Introduction</a:t>
            </a:r>
          </a:p>
        </p:txBody>
      </p:sp>
      <p:sp>
        <p:nvSpPr>
          <p:cNvPr id="3" name="Inhaltsplatzhalter 2">
            <a:extLst>
              <a:ext uri="{FF2B5EF4-FFF2-40B4-BE49-F238E27FC236}">
                <a16:creationId xmlns:a16="http://schemas.microsoft.com/office/drawing/2014/main" id="{296457AB-2575-5F41-98F1-40472687E9D3}"/>
              </a:ext>
            </a:extLst>
          </p:cNvPr>
          <p:cNvSpPr>
            <a:spLocks noGrp="1"/>
          </p:cNvSpPr>
          <p:nvPr>
            <p:ph idx="1"/>
          </p:nvPr>
        </p:nvSpPr>
        <p:spPr/>
        <p:txBody>
          <a:bodyPr>
            <a:normAutofit/>
          </a:bodyPr>
          <a:lstStyle/>
          <a:p>
            <a:pPr marL="0" indent="0" algn="ctr">
              <a:buNone/>
            </a:pPr>
            <a:endParaRPr lang="en-GB" dirty="0"/>
          </a:p>
          <a:p>
            <a:pPr marL="0" indent="0">
              <a:buNone/>
            </a:pPr>
            <a:endParaRPr lang="en-GB" dirty="0"/>
          </a:p>
        </p:txBody>
      </p:sp>
      <p:sp>
        <p:nvSpPr>
          <p:cNvPr id="4" name="Foliennummernplatzhalter 3">
            <a:extLst>
              <a:ext uri="{FF2B5EF4-FFF2-40B4-BE49-F238E27FC236}">
                <a16:creationId xmlns:a16="http://schemas.microsoft.com/office/drawing/2014/main" id="{6E1B0E11-3914-B64C-82C7-0B807E8218F5}"/>
              </a:ext>
            </a:extLst>
          </p:cNvPr>
          <p:cNvSpPr>
            <a:spLocks noGrp="1"/>
          </p:cNvSpPr>
          <p:nvPr>
            <p:ph type="sldNum" sz="quarter" idx="12"/>
          </p:nvPr>
        </p:nvSpPr>
        <p:spPr/>
        <p:txBody>
          <a:bodyPr/>
          <a:lstStyle/>
          <a:p>
            <a:fld id="{0D88292D-2056-FD44-9B20-F487B61A9F30}" type="slidenum">
              <a:rPr lang="de-DE" smtClean="0"/>
              <a:t>4</a:t>
            </a:fld>
            <a:endParaRPr lang="de-DE"/>
          </a:p>
        </p:txBody>
      </p:sp>
      <p:sp>
        <p:nvSpPr>
          <p:cNvPr id="5" name="Abgerundetes Rechteck 4">
            <a:extLst>
              <a:ext uri="{FF2B5EF4-FFF2-40B4-BE49-F238E27FC236}">
                <a16:creationId xmlns:a16="http://schemas.microsoft.com/office/drawing/2014/main" id="{76C81675-5C8F-A443-862A-6EBDD6C775AA}"/>
              </a:ext>
            </a:extLst>
          </p:cNvPr>
          <p:cNvSpPr/>
          <p:nvPr/>
        </p:nvSpPr>
        <p:spPr>
          <a:xfrm>
            <a:off x="1884217" y="1688235"/>
            <a:ext cx="8700655" cy="12192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a:t>Thought experiment: </a:t>
            </a:r>
          </a:p>
          <a:p>
            <a:pPr algn="ctr"/>
            <a:r>
              <a:rPr lang="en-GB" dirty="0"/>
              <a:t>Simplify complex issues through hypothetical scenarios </a:t>
            </a:r>
          </a:p>
          <a:p>
            <a:pPr algn="ctr"/>
            <a:r>
              <a:rPr lang="en-GB" dirty="0"/>
              <a:t> “isolate and test desired variables” (Lin [7])  </a:t>
            </a:r>
          </a:p>
        </p:txBody>
      </p:sp>
      <p:sp>
        <p:nvSpPr>
          <p:cNvPr id="7" name="Abgerundetes Rechteck 6">
            <a:extLst>
              <a:ext uri="{FF2B5EF4-FFF2-40B4-BE49-F238E27FC236}">
                <a16:creationId xmlns:a16="http://schemas.microsoft.com/office/drawing/2014/main" id="{D2878851-81EB-494B-B910-483A06215D63}"/>
              </a:ext>
            </a:extLst>
          </p:cNvPr>
          <p:cNvSpPr/>
          <p:nvPr/>
        </p:nvSpPr>
        <p:spPr>
          <a:xfrm>
            <a:off x="1884217" y="3410673"/>
            <a:ext cx="8700655" cy="267392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a:t>Moral dilemma: </a:t>
            </a:r>
          </a:p>
          <a:p>
            <a:pPr algn="ctr"/>
            <a:endParaRPr lang="en-GB" dirty="0"/>
          </a:p>
          <a:p>
            <a:pPr algn="ctr"/>
            <a:r>
              <a:rPr lang="en-GB" dirty="0"/>
              <a:t>„the agent is required to do each of two (or more) actions; the agent can do each of the actions; but the agent cannot do both (or all) of the actions. The agent thus </a:t>
            </a:r>
            <a:r>
              <a:rPr lang="en-GB" b="1" dirty="0"/>
              <a:t>seems</a:t>
            </a:r>
            <a:r>
              <a:rPr lang="en-GB" dirty="0"/>
              <a:t> </a:t>
            </a:r>
            <a:r>
              <a:rPr lang="en-GB" b="1" dirty="0"/>
              <a:t>condemned to moral failure</a:t>
            </a:r>
            <a:r>
              <a:rPr lang="en-GB" dirty="0"/>
              <a:t>; no matter what she does, she will do something wrong (or fail to do something that she ought to do) (…) So in addition to the features mentioned above, in order to have a </a:t>
            </a:r>
            <a:r>
              <a:rPr lang="en-GB" i="1" dirty="0"/>
              <a:t>genuine</a:t>
            </a:r>
            <a:r>
              <a:rPr lang="en-GB" dirty="0"/>
              <a:t> moral dilemma it must also be true that neither of the conflicting requirements is overridden“ (SEP [A])</a:t>
            </a:r>
          </a:p>
          <a:p>
            <a:pPr algn="ctr"/>
            <a:endParaRPr lang="en-GB" dirty="0"/>
          </a:p>
        </p:txBody>
      </p:sp>
    </p:spTree>
    <p:extLst>
      <p:ext uri="{BB962C8B-B14F-4D97-AF65-F5344CB8AC3E}">
        <p14:creationId xmlns:p14="http://schemas.microsoft.com/office/powerpoint/2010/main" val="2098933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52AAB2-BCDD-9048-9AEC-E82FEA47BC88}"/>
              </a:ext>
            </a:extLst>
          </p:cNvPr>
          <p:cNvSpPr>
            <a:spLocks noGrp="1"/>
          </p:cNvSpPr>
          <p:nvPr>
            <p:ph type="title"/>
          </p:nvPr>
        </p:nvSpPr>
        <p:spPr/>
        <p:txBody>
          <a:bodyPr/>
          <a:lstStyle/>
          <a:p>
            <a:r>
              <a:rPr lang="en-GB" dirty="0"/>
              <a:t>Philosophical Background</a:t>
            </a:r>
          </a:p>
        </p:txBody>
      </p:sp>
      <p:pic>
        <p:nvPicPr>
          <p:cNvPr id="6" name="Inhaltsplatzhalter 5" descr="Ein Bild, das klein, Tisch, Computer, jung enthält.&#10;&#10;Automatisch generierte Beschreibung">
            <a:extLst>
              <a:ext uri="{FF2B5EF4-FFF2-40B4-BE49-F238E27FC236}">
                <a16:creationId xmlns:a16="http://schemas.microsoft.com/office/drawing/2014/main" id="{06EA764D-3816-3C4C-8DD6-94D4151A1036}"/>
              </a:ext>
            </a:extLst>
          </p:cNvPr>
          <p:cNvPicPr>
            <a:picLocks noGrp="1" noChangeAspect="1"/>
          </p:cNvPicPr>
          <p:nvPr>
            <p:ph idx="1"/>
          </p:nvPr>
        </p:nvPicPr>
        <p:blipFill>
          <a:blip r:embed="rId3"/>
          <a:stretch>
            <a:fillRect/>
          </a:stretch>
        </p:blipFill>
        <p:spPr>
          <a:xfrm>
            <a:off x="5003714" y="1690688"/>
            <a:ext cx="3024994" cy="4351338"/>
          </a:xfrm>
        </p:spPr>
      </p:pic>
      <p:sp>
        <p:nvSpPr>
          <p:cNvPr id="4" name="Foliennummernplatzhalter 3">
            <a:extLst>
              <a:ext uri="{FF2B5EF4-FFF2-40B4-BE49-F238E27FC236}">
                <a16:creationId xmlns:a16="http://schemas.microsoft.com/office/drawing/2014/main" id="{F55A9F67-1623-714D-886B-E7C7BEC0FD65}"/>
              </a:ext>
            </a:extLst>
          </p:cNvPr>
          <p:cNvSpPr>
            <a:spLocks noGrp="1"/>
          </p:cNvSpPr>
          <p:nvPr>
            <p:ph type="sldNum" sz="quarter" idx="12"/>
          </p:nvPr>
        </p:nvSpPr>
        <p:spPr/>
        <p:txBody>
          <a:bodyPr/>
          <a:lstStyle/>
          <a:p>
            <a:fld id="{0D88292D-2056-FD44-9B20-F487B61A9F30}" type="slidenum">
              <a:rPr lang="de-DE" smtClean="0"/>
              <a:t>5</a:t>
            </a:fld>
            <a:endParaRPr lang="de-DE"/>
          </a:p>
        </p:txBody>
      </p:sp>
      <p:sp>
        <p:nvSpPr>
          <p:cNvPr id="7" name="Textfeld 6">
            <a:extLst>
              <a:ext uri="{FF2B5EF4-FFF2-40B4-BE49-F238E27FC236}">
                <a16:creationId xmlns:a16="http://schemas.microsoft.com/office/drawing/2014/main" id="{BAC087D8-8290-ED4F-B101-809680CCC188}"/>
              </a:ext>
            </a:extLst>
          </p:cNvPr>
          <p:cNvSpPr txBox="1"/>
          <p:nvPr/>
        </p:nvSpPr>
        <p:spPr>
          <a:xfrm>
            <a:off x="1080655" y="2435196"/>
            <a:ext cx="3602181" cy="2862322"/>
          </a:xfrm>
          <a:prstGeom prst="rect">
            <a:avLst/>
          </a:prstGeom>
          <a:noFill/>
        </p:spPr>
        <p:txBody>
          <a:bodyPr wrap="square" rtlCol="0">
            <a:spAutoFit/>
          </a:bodyPr>
          <a:lstStyle/>
          <a:p>
            <a:pPr algn="ctr"/>
            <a:r>
              <a:rPr lang="en-GB" dirty="0"/>
              <a:t>Philippa Foot 1967: </a:t>
            </a:r>
          </a:p>
          <a:p>
            <a:r>
              <a:rPr lang="en-GB" dirty="0"/>
              <a:t>A trolley is out of control and about to roll over five persons on the track. Through pulling the switch the trolley could be diverted onto a different track. Unfortunately there is another person. Is it allowed to pull the switch and therefore accept the death of one person in order to save the lives of five persons? [B]</a:t>
            </a:r>
          </a:p>
        </p:txBody>
      </p:sp>
      <p:sp>
        <p:nvSpPr>
          <p:cNvPr id="8" name="Textfeld 7">
            <a:extLst>
              <a:ext uri="{FF2B5EF4-FFF2-40B4-BE49-F238E27FC236}">
                <a16:creationId xmlns:a16="http://schemas.microsoft.com/office/drawing/2014/main" id="{3654E159-1C1C-FE4B-959B-69C479D83708}"/>
              </a:ext>
            </a:extLst>
          </p:cNvPr>
          <p:cNvSpPr txBox="1"/>
          <p:nvPr/>
        </p:nvSpPr>
        <p:spPr>
          <a:xfrm>
            <a:off x="6387398" y="6042026"/>
            <a:ext cx="640320" cy="369332"/>
          </a:xfrm>
          <a:prstGeom prst="rect">
            <a:avLst/>
          </a:prstGeom>
          <a:noFill/>
        </p:spPr>
        <p:txBody>
          <a:bodyPr wrap="square" rtlCol="0">
            <a:spAutoFit/>
          </a:bodyPr>
          <a:lstStyle/>
          <a:p>
            <a:r>
              <a:rPr lang="en-GB" dirty="0"/>
              <a:t>[C]</a:t>
            </a:r>
          </a:p>
        </p:txBody>
      </p:sp>
    </p:spTree>
    <p:extLst>
      <p:ext uri="{BB962C8B-B14F-4D97-AF65-F5344CB8AC3E}">
        <p14:creationId xmlns:p14="http://schemas.microsoft.com/office/powerpoint/2010/main" val="3874037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52AAB2-BCDD-9048-9AEC-E82FEA47BC88}"/>
              </a:ext>
            </a:extLst>
          </p:cNvPr>
          <p:cNvSpPr>
            <a:spLocks noGrp="1"/>
          </p:cNvSpPr>
          <p:nvPr>
            <p:ph type="title"/>
          </p:nvPr>
        </p:nvSpPr>
        <p:spPr/>
        <p:txBody>
          <a:bodyPr/>
          <a:lstStyle/>
          <a:p>
            <a:r>
              <a:rPr lang="en-GB" dirty="0"/>
              <a:t>Philosophical Background</a:t>
            </a:r>
          </a:p>
        </p:txBody>
      </p:sp>
      <p:pic>
        <p:nvPicPr>
          <p:cNvPr id="6" name="Inhaltsplatzhalter 5" descr="Ein Bild, das klein, Tisch, Computer, jung enthält.&#10;&#10;Automatisch generierte Beschreibung">
            <a:extLst>
              <a:ext uri="{FF2B5EF4-FFF2-40B4-BE49-F238E27FC236}">
                <a16:creationId xmlns:a16="http://schemas.microsoft.com/office/drawing/2014/main" id="{06EA764D-3816-3C4C-8DD6-94D4151A1036}"/>
              </a:ext>
            </a:extLst>
          </p:cNvPr>
          <p:cNvPicPr>
            <a:picLocks noGrp="1" noChangeAspect="1"/>
          </p:cNvPicPr>
          <p:nvPr>
            <p:ph idx="1"/>
          </p:nvPr>
        </p:nvPicPr>
        <p:blipFill>
          <a:blip r:embed="rId2"/>
          <a:stretch>
            <a:fillRect/>
          </a:stretch>
        </p:blipFill>
        <p:spPr>
          <a:xfrm>
            <a:off x="5003714" y="1690688"/>
            <a:ext cx="3024994" cy="4351338"/>
          </a:xfrm>
        </p:spPr>
      </p:pic>
      <p:sp>
        <p:nvSpPr>
          <p:cNvPr id="4" name="Foliennummernplatzhalter 3">
            <a:extLst>
              <a:ext uri="{FF2B5EF4-FFF2-40B4-BE49-F238E27FC236}">
                <a16:creationId xmlns:a16="http://schemas.microsoft.com/office/drawing/2014/main" id="{F55A9F67-1623-714D-886B-E7C7BEC0FD65}"/>
              </a:ext>
            </a:extLst>
          </p:cNvPr>
          <p:cNvSpPr>
            <a:spLocks noGrp="1"/>
          </p:cNvSpPr>
          <p:nvPr>
            <p:ph type="sldNum" sz="quarter" idx="12"/>
          </p:nvPr>
        </p:nvSpPr>
        <p:spPr/>
        <p:txBody>
          <a:bodyPr/>
          <a:lstStyle/>
          <a:p>
            <a:fld id="{0D88292D-2056-FD44-9B20-F487B61A9F30}" type="slidenum">
              <a:rPr lang="de-DE" smtClean="0"/>
              <a:t>6</a:t>
            </a:fld>
            <a:endParaRPr lang="de-DE"/>
          </a:p>
        </p:txBody>
      </p:sp>
      <p:sp>
        <p:nvSpPr>
          <p:cNvPr id="7" name="Textfeld 6">
            <a:extLst>
              <a:ext uri="{FF2B5EF4-FFF2-40B4-BE49-F238E27FC236}">
                <a16:creationId xmlns:a16="http://schemas.microsoft.com/office/drawing/2014/main" id="{BAC087D8-8290-ED4F-B101-809680CCC188}"/>
              </a:ext>
            </a:extLst>
          </p:cNvPr>
          <p:cNvSpPr txBox="1"/>
          <p:nvPr/>
        </p:nvSpPr>
        <p:spPr>
          <a:xfrm>
            <a:off x="1080655" y="2435196"/>
            <a:ext cx="3602181" cy="2862322"/>
          </a:xfrm>
          <a:prstGeom prst="rect">
            <a:avLst/>
          </a:prstGeom>
          <a:noFill/>
        </p:spPr>
        <p:txBody>
          <a:bodyPr wrap="square" rtlCol="0">
            <a:spAutoFit/>
          </a:bodyPr>
          <a:lstStyle/>
          <a:p>
            <a:pPr algn="ctr"/>
            <a:r>
              <a:rPr lang="en-GB" dirty="0"/>
              <a:t>Philippa Foot 1967: </a:t>
            </a:r>
          </a:p>
          <a:p>
            <a:r>
              <a:rPr lang="en-GB" dirty="0"/>
              <a:t>A trolley is out of control and about to roll over five persons on the track. Through pulling the switch the trolley could be diverted onto a different track. Unfortunately there is another person. Is it allowed to pull the switch and therefore accept the death of one person in order to save the lives of five persons? [B] </a:t>
            </a:r>
          </a:p>
        </p:txBody>
      </p:sp>
      <p:sp>
        <p:nvSpPr>
          <p:cNvPr id="3" name="Rechteck 2">
            <a:extLst>
              <a:ext uri="{FF2B5EF4-FFF2-40B4-BE49-F238E27FC236}">
                <a16:creationId xmlns:a16="http://schemas.microsoft.com/office/drawing/2014/main" id="{C876D7AB-4073-5F4F-9523-ED968CC62E85}"/>
              </a:ext>
            </a:extLst>
          </p:cNvPr>
          <p:cNvSpPr/>
          <p:nvPr/>
        </p:nvSpPr>
        <p:spPr>
          <a:xfrm>
            <a:off x="8298873" y="1911927"/>
            <a:ext cx="3366654" cy="10529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500" dirty="0" err="1"/>
              <a:t>Cosequentialists</a:t>
            </a:r>
            <a:r>
              <a:rPr lang="en-GB" sz="2500" dirty="0"/>
              <a:t>: Switch</a:t>
            </a:r>
          </a:p>
        </p:txBody>
      </p:sp>
      <p:sp>
        <p:nvSpPr>
          <p:cNvPr id="8" name="Textfeld 7">
            <a:extLst>
              <a:ext uri="{FF2B5EF4-FFF2-40B4-BE49-F238E27FC236}">
                <a16:creationId xmlns:a16="http://schemas.microsoft.com/office/drawing/2014/main" id="{7C3FD06D-BF3A-8E45-ACFF-C3D7374CF8F1}"/>
              </a:ext>
            </a:extLst>
          </p:cNvPr>
          <p:cNvSpPr txBox="1"/>
          <p:nvPr/>
        </p:nvSpPr>
        <p:spPr>
          <a:xfrm>
            <a:off x="6387398" y="6042026"/>
            <a:ext cx="640320" cy="369332"/>
          </a:xfrm>
          <a:prstGeom prst="rect">
            <a:avLst/>
          </a:prstGeom>
          <a:noFill/>
        </p:spPr>
        <p:txBody>
          <a:bodyPr wrap="square" rtlCol="0">
            <a:spAutoFit/>
          </a:bodyPr>
          <a:lstStyle/>
          <a:p>
            <a:r>
              <a:rPr lang="en-GB" dirty="0"/>
              <a:t>[C]</a:t>
            </a:r>
          </a:p>
        </p:txBody>
      </p:sp>
    </p:spTree>
    <p:extLst>
      <p:ext uri="{BB962C8B-B14F-4D97-AF65-F5344CB8AC3E}">
        <p14:creationId xmlns:p14="http://schemas.microsoft.com/office/powerpoint/2010/main" val="1953356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52AAB2-BCDD-9048-9AEC-E82FEA47BC88}"/>
              </a:ext>
            </a:extLst>
          </p:cNvPr>
          <p:cNvSpPr>
            <a:spLocks noGrp="1"/>
          </p:cNvSpPr>
          <p:nvPr>
            <p:ph type="title"/>
          </p:nvPr>
        </p:nvSpPr>
        <p:spPr/>
        <p:txBody>
          <a:bodyPr/>
          <a:lstStyle/>
          <a:p>
            <a:r>
              <a:rPr lang="en-GB" dirty="0"/>
              <a:t>Philosophical Background</a:t>
            </a:r>
          </a:p>
        </p:txBody>
      </p:sp>
      <p:pic>
        <p:nvPicPr>
          <p:cNvPr id="6" name="Inhaltsplatzhalter 5" descr="Ein Bild, das klein, Tisch, Computer, jung enthält.&#10;&#10;Automatisch generierte Beschreibung">
            <a:extLst>
              <a:ext uri="{FF2B5EF4-FFF2-40B4-BE49-F238E27FC236}">
                <a16:creationId xmlns:a16="http://schemas.microsoft.com/office/drawing/2014/main" id="{06EA764D-3816-3C4C-8DD6-94D4151A1036}"/>
              </a:ext>
            </a:extLst>
          </p:cNvPr>
          <p:cNvPicPr>
            <a:picLocks noGrp="1" noChangeAspect="1"/>
          </p:cNvPicPr>
          <p:nvPr>
            <p:ph idx="1"/>
          </p:nvPr>
        </p:nvPicPr>
        <p:blipFill>
          <a:blip r:embed="rId2"/>
          <a:stretch>
            <a:fillRect/>
          </a:stretch>
        </p:blipFill>
        <p:spPr>
          <a:xfrm>
            <a:off x="5003714" y="1690688"/>
            <a:ext cx="3024994" cy="4351338"/>
          </a:xfrm>
        </p:spPr>
      </p:pic>
      <p:sp>
        <p:nvSpPr>
          <p:cNvPr id="4" name="Foliennummernplatzhalter 3">
            <a:extLst>
              <a:ext uri="{FF2B5EF4-FFF2-40B4-BE49-F238E27FC236}">
                <a16:creationId xmlns:a16="http://schemas.microsoft.com/office/drawing/2014/main" id="{F55A9F67-1623-714D-886B-E7C7BEC0FD65}"/>
              </a:ext>
            </a:extLst>
          </p:cNvPr>
          <p:cNvSpPr>
            <a:spLocks noGrp="1"/>
          </p:cNvSpPr>
          <p:nvPr>
            <p:ph type="sldNum" sz="quarter" idx="12"/>
          </p:nvPr>
        </p:nvSpPr>
        <p:spPr/>
        <p:txBody>
          <a:bodyPr/>
          <a:lstStyle/>
          <a:p>
            <a:fld id="{0D88292D-2056-FD44-9B20-F487B61A9F30}" type="slidenum">
              <a:rPr lang="de-DE" smtClean="0"/>
              <a:t>7</a:t>
            </a:fld>
            <a:endParaRPr lang="de-DE"/>
          </a:p>
        </p:txBody>
      </p:sp>
      <p:sp>
        <p:nvSpPr>
          <p:cNvPr id="7" name="Textfeld 6">
            <a:extLst>
              <a:ext uri="{FF2B5EF4-FFF2-40B4-BE49-F238E27FC236}">
                <a16:creationId xmlns:a16="http://schemas.microsoft.com/office/drawing/2014/main" id="{BAC087D8-8290-ED4F-B101-809680CCC188}"/>
              </a:ext>
            </a:extLst>
          </p:cNvPr>
          <p:cNvSpPr txBox="1"/>
          <p:nvPr/>
        </p:nvSpPr>
        <p:spPr>
          <a:xfrm>
            <a:off x="1080655" y="2435196"/>
            <a:ext cx="3602181" cy="2862322"/>
          </a:xfrm>
          <a:prstGeom prst="rect">
            <a:avLst/>
          </a:prstGeom>
          <a:noFill/>
        </p:spPr>
        <p:txBody>
          <a:bodyPr wrap="square" rtlCol="0">
            <a:spAutoFit/>
          </a:bodyPr>
          <a:lstStyle/>
          <a:p>
            <a:pPr algn="ctr"/>
            <a:r>
              <a:rPr lang="en-GB" dirty="0"/>
              <a:t>Philippa Foot 1967: </a:t>
            </a:r>
          </a:p>
          <a:p>
            <a:r>
              <a:rPr lang="en-GB" dirty="0"/>
              <a:t>A trolley is out of control and about to roll over five persons on the track. Through pulling the switch the trolley could be diverted onto a different track. Unfortunately there is another person. Is it allowed to pull the switch and therefore accept the death of one person in order to save the lives of five persons? [B]</a:t>
            </a:r>
          </a:p>
        </p:txBody>
      </p:sp>
      <p:sp>
        <p:nvSpPr>
          <p:cNvPr id="3" name="Rechteck 2">
            <a:extLst>
              <a:ext uri="{FF2B5EF4-FFF2-40B4-BE49-F238E27FC236}">
                <a16:creationId xmlns:a16="http://schemas.microsoft.com/office/drawing/2014/main" id="{C876D7AB-4073-5F4F-9523-ED968CC62E85}"/>
              </a:ext>
            </a:extLst>
          </p:cNvPr>
          <p:cNvSpPr/>
          <p:nvPr/>
        </p:nvSpPr>
        <p:spPr>
          <a:xfrm>
            <a:off x="8298873" y="1911927"/>
            <a:ext cx="3366654" cy="10529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500" dirty="0" err="1"/>
              <a:t>Cosequentialists</a:t>
            </a:r>
            <a:r>
              <a:rPr lang="en-GB" sz="2500" dirty="0"/>
              <a:t>: Switch</a:t>
            </a:r>
          </a:p>
        </p:txBody>
      </p:sp>
      <p:sp>
        <p:nvSpPr>
          <p:cNvPr id="5" name="Rechteck 4">
            <a:extLst>
              <a:ext uri="{FF2B5EF4-FFF2-40B4-BE49-F238E27FC236}">
                <a16:creationId xmlns:a16="http://schemas.microsoft.com/office/drawing/2014/main" id="{75501692-3546-104F-AAED-66B650693561}"/>
              </a:ext>
            </a:extLst>
          </p:cNvPr>
          <p:cNvSpPr/>
          <p:nvPr/>
        </p:nvSpPr>
        <p:spPr>
          <a:xfrm>
            <a:off x="8298873" y="3339884"/>
            <a:ext cx="3366654" cy="10529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500" dirty="0"/>
              <a:t>Double Effect: Switch</a:t>
            </a:r>
          </a:p>
        </p:txBody>
      </p:sp>
      <p:sp>
        <p:nvSpPr>
          <p:cNvPr id="8" name="Textfeld 7">
            <a:extLst>
              <a:ext uri="{FF2B5EF4-FFF2-40B4-BE49-F238E27FC236}">
                <a16:creationId xmlns:a16="http://schemas.microsoft.com/office/drawing/2014/main" id="{4EACD821-BFF6-6C47-AA46-65D0F42D53D3}"/>
              </a:ext>
            </a:extLst>
          </p:cNvPr>
          <p:cNvSpPr txBox="1"/>
          <p:nvPr/>
        </p:nvSpPr>
        <p:spPr>
          <a:xfrm>
            <a:off x="6387398" y="6042026"/>
            <a:ext cx="640320" cy="369332"/>
          </a:xfrm>
          <a:prstGeom prst="rect">
            <a:avLst/>
          </a:prstGeom>
          <a:noFill/>
        </p:spPr>
        <p:txBody>
          <a:bodyPr wrap="square" rtlCol="0">
            <a:spAutoFit/>
          </a:bodyPr>
          <a:lstStyle/>
          <a:p>
            <a:r>
              <a:rPr lang="en-GB" dirty="0"/>
              <a:t>[C]</a:t>
            </a:r>
          </a:p>
        </p:txBody>
      </p:sp>
    </p:spTree>
    <p:extLst>
      <p:ext uri="{BB962C8B-B14F-4D97-AF65-F5344CB8AC3E}">
        <p14:creationId xmlns:p14="http://schemas.microsoft.com/office/powerpoint/2010/main" val="1504316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52AAB2-BCDD-9048-9AEC-E82FEA47BC88}"/>
              </a:ext>
            </a:extLst>
          </p:cNvPr>
          <p:cNvSpPr>
            <a:spLocks noGrp="1"/>
          </p:cNvSpPr>
          <p:nvPr>
            <p:ph type="title"/>
          </p:nvPr>
        </p:nvSpPr>
        <p:spPr/>
        <p:txBody>
          <a:bodyPr/>
          <a:lstStyle/>
          <a:p>
            <a:r>
              <a:rPr lang="en-GB" dirty="0"/>
              <a:t>Philosophical Background</a:t>
            </a:r>
          </a:p>
        </p:txBody>
      </p:sp>
      <p:pic>
        <p:nvPicPr>
          <p:cNvPr id="6" name="Inhaltsplatzhalter 5" descr="Ein Bild, das klein, Tisch, Computer, jung enthält.&#10;&#10;Automatisch generierte Beschreibung">
            <a:extLst>
              <a:ext uri="{FF2B5EF4-FFF2-40B4-BE49-F238E27FC236}">
                <a16:creationId xmlns:a16="http://schemas.microsoft.com/office/drawing/2014/main" id="{06EA764D-3816-3C4C-8DD6-94D4151A1036}"/>
              </a:ext>
            </a:extLst>
          </p:cNvPr>
          <p:cNvPicPr>
            <a:picLocks noGrp="1" noChangeAspect="1"/>
          </p:cNvPicPr>
          <p:nvPr>
            <p:ph idx="1"/>
          </p:nvPr>
        </p:nvPicPr>
        <p:blipFill>
          <a:blip r:embed="rId3"/>
          <a:stretch>
            <a:fillRect/>
          </a:stretch>
        </p:blipFill>
        <p:spPr>
          <a:xfrm>
            <a:off x="5003714" y="1690688"/>
            <a:ext cx="3024994" cy="4351338"/>
          </a:xfrm>
        </p:spPr>
      </p:pic>
      <p:sp>
        <p:nvSpPr>
          <p:cNvPr id="4" name="Foliennummernplatzhalter 3">
            <a:extLst>
              <a:ext uri="{FF2B5EF4-FFF2-40B4-BE49-F238E27FC236}">
                <a16:creationId xmlns:a16="http://schemas.microsoft.com/office/drawing/2014/main" id="{F55A9F67-1623-714D-886B-E7C7BEC0FD65}"/>
              </a:ext>
            </a:extLst>
          </p:cNvPr>
          <p:cNvSpPr>
            <a:spLocks noGrp="1"/>
          </p:cNvSpPr>
          <p:nvPr>
            <p:ph type="sldNum" sz="quarter" idx="12"/>
          </p:nvPr>
        </p:nvSpPr>
        <p:spPr/>
        <p:txBody>
          <a:bodyPr/>
          <a:lstStyle/>
          <a:p>
            <a:fld id="{0D88292D-2056-FD44-9B20-F487B61A9F30}" type="slidenum">
              <a:rPr lang="de-DE" smtClean="0"/>
              <a:t>8</a:t>
            </a:fld>
            <a:endParaRPr lang="de-DE" dirty="0"/>
          </a:p>
        </p:txBody>
      </p:sp>
      <p:sp>
        <p:nvSpPr>
          <p:cNvPr id="7" name="Textfeld 6">
            <a:extLst>
              <a:ext uri="{FF2B5EF4-FFF2-40B4-BE49-F238E27FC236}">
                <a16:creationId xmlns:a16="http://schemas.microsoft.com/office/drawing/2014/main" id="{BAC087D8-8290-ED4F-B101-809680CCC188}"/>
              </a:ext>
            </a:extLst>
          </p:cNvPr>
          <p:cNvSpPr txBox="1"/>
          <p:nvPr/>
        </p:nvSpPr>
        <p:spPr>
          <a:xfrm>
            <a:off x="1080655" y="2435196"/>
            <a:ext cx="3602181" cy="2862322"/>
          </a:xfrm>
          <a:prstGeom prst="rect">
            <a:avLst/>
          </a:prstGeom>
          <a:noFill/>
        </p:spPr>
        <p:txBody>
          <a:bodyPr wrap="square" rtlCol="0">
            <a:spAutoFit/>
          </a:bodyPr>
          <a:lstStyle/>
          <a:p>
            <a:pPr algn="ctr"/>
            <a:r>
              <a:rPr lang="en-GB" dirty="0"/>
              <a:t>Philippa Foot 1967: </a:t>
            </a:r>
          </a:p>
          <a:p>
            <a:r>
              <a:rPr lang="en-GB" dirty="0"/>
              <a:t>A trolley is out of control and about to roll over five persons on the track. Through pulling the switch the trolley could be diverted onto a different track. Unfortunately there is another person. Is it allowed to pull the switch and therefore accept the death of one person in order to save the lives of five persons? [B]</a:t>
            </a:r>
          </a:p>
        </p:txBody>
      </p:sp>
      <p:sp>
        <p:nvSpPr>
          <p:cNvPr id="3" name="Rechteck 2">
            <a:extLst>
              <a:ext uri="{FF2B5EF4-FFF2-40B4-BE49-F238E27FC236}">
                <a16:creationId xmlns:a16="http://schemas.microsoft.com/office/drawing/2014/main" id="{C876D7AB-4073-5F4F-9523-ED968CC62E85}"/>
              </a:ext>
            </a:extLst>
          </p:cNvPr>
          <p:cNvSpPr/>
          <p:nvPr/>
        </p:nvSpPr>
        <p:spPr>
          <a:xfrm>
            <a:off x="8298873" y="1911927"/>
            <a:ext cx="3366654" cy="10529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500" dirty="0" err="1"/>
              <a:t>Cosequentialists</a:t>
            </a:r>
            <a:r>
              <a:rPr lang="en-GB" sz="2500" dirty="0"/>
              <a:t>: Switch</a:t>
            </a:r>
          </a:p>
        </p:txBody>
      </p:sp>
      <p:sp>
        <p:nvSpPr>
          <p:cNvPr id="5" name="Rechteck 4">
            <a:extLst>
              <a:ext uri="{FF2B5EF4-FFF2-40B4-BE49-F238E27FC236}">
                <a16:creationId xmlns:a16="http://schemas.microsoft.com/office/drawing/2014/main" id="{75501692-3546-104F-AAED-66B650693561}"/>
              </a:ext>
            </a:extLst>
          </p:cNvPr>
          <p:cNvSpPr/>
          <p:nvPr/>
        </p:nvSpPr>
        <p:spPr>
          <a:xfrm>
            <a:off x="8298873" y="3339884"/>
            <a:ext cx="3366654" cy="10529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500" dirty="0"/>
              <a:t>Double Effect: Switch</a:t>
            </a:r>
          </a:p>
        </p:txBody>
      </p:sp>
      <p:sp>
        <p:nvSpPr>
          <p:cNvPr id="8" name="Rechteck 7">
            <a:extLst>
              <a:ext uri="{FF2B5EF4-FFF2-40B4-BE49-F238E27FC236}">
                <a16:creationId xmlns:a16="http://schemas.microsoft.com/office/drawing/2014/main" id="{842CAD6F-50CA-DD4A-89AF-D3920981C58C}"/>
              </a:ext>
            </a:extLst>
          </p:cNvPr>
          <p:cNvSpPr/>
          <p:nvPr/>
        </p:nvSpPr>
        <p:spPr>
          <a:xfrm>
            <a:off x="8298873" y="4848117"/>
            <a:ext cx="3366654" cy="10529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500" dirty="0"/>
              <a:t>Deontic Logic: </a:t>
            </a:r>
            <a:r>
              <a:rPr lang="en-GB" sz="2500" dirty="0" err="1"/>
              <a:t>notSwitch</a:t>
            </a:r>
            <a:endParaRPr lang="en-GB" sz="2500" dirty="0"/>
          </a:p>
        </p:txBody>
      </p:sp>
      <p:sp>
        <p:nvSpPr>
          <p:cNvPr id="9" name="Textfeld 8">
            <a:extLst>
              <a:ext uri="{FF2B5EF4-FFF2-40B4-BE49-F238E27FC236}">
                <a16:creationId xmlns:a16="http://schemas.microsoft.com/office/drawing/2014/main" id="{61B83CCD-67EE-E34C-AA85-5B637B4BA874}"/>
              </a:ext>
            </a:extLst>
          </p:cNvPr>
          <p:cNvSpPr txBox="1"/>
          <p:nvPr/>
        </p:nvSpPr>
        <p:spPr>
          <a:xfrm>
            <a:off x="6387398" y="6042026"/>
            <a:ext cx="640320" cy="369332"/>
          </a:xfrm>
          <a:prstGeom prst="rect">
            <a:avLst/>
          </a:prstGeom>
          <a:noFill/>
        </p:spPr>
        <p:txBody>
          <a:bodyPr wrap="square" rtlCol="0">
            <a:spAutoFit/>
          </a:bodyPr>
          <a:lstStyle/>
          <a:p>
            <a:r>
              <a:rPr lang="en-GB" dirty="0"/>
              <a:t>[C]</a:t>
            </a:r>
          </a:p>
        </p:txBody>
      </p:sp>
    </p:spTree>
    <p:extLst>
      <p:ext uri="{BB962C8B-B14F-4D97-AF65-F5344CB8AC3E}">
        <p14:creationId xmlns:p14="http://schemas.microsoft.com/office/powerpoint/2010/main" val="2154604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52AAB2-BCDD-9048-9AEC-E82FEA47BC88}"/>
              </a:ext>
            </a:extLst>
          </p:cNvPr>
          <p:cNvSpPr>
            <a:spLocks noGrp="1"/>
          </p:cNvSpPr>
          <p:nvPr>
            <p:ph type="title"/>
          </p:nvPr>
        </p:nvSpPr>
        <p:spPr/>
        <p:txBody>
          <a:bodyPr/>
          <a:lstStyle/>
          <a:p>
            <a:r>
              <a:rPr lang="en-GB" dirty="0"/>
              <a:t>Philosophical Background</a:t>
            </a:r>
          </a:p>
        </p:txBody>
      </p:sp>
      <p:pic>
        <p:nvPicPr>
          <p:cNvPr id="6" name="Inhaltsplatzhalter 5" descr="Ein Bild, das klein, Tisch, Computer, jung enthält.&#10;&#10;Automatisch generierte Beschreibung">
            <a:extLst>
              <a:ext uri="{FF2B5EF4-FFF2-40B4-BE49-F238E27FC236}">
                <a16:creationId xmlns:a16="http://schemas.microsoft.com/office/drawing/2014/main" id="{06EA764D-3816-3C4C-8DD6-94D4151A1036}"/>
              </a:ext>
            </a:extLst>
          </p:cNvPr>
          <p:cNvPicPr>
            <a:picLocks noGrp="1" noChangeAspect="1"/>
          </p:cNvPicPr>
          <p:nvPr>
            <p:ph idx="1"/>
          </p:nvPr>
        </p:nvPicPr>
        <p:blipFill>
          <a:blip r:embed="rId3"/>
          <a:stretch>
            <a:fillRect/>
          </a:stretch>
        </p:blipFill>
        <p:spPr>
          <a:xfrm>
            <a:off x="5003714" y="1690688"/>
            <a:ext cx="3024994" cy="4351338"/>
          </a:xfrm>
        </p:spPr>
      </p:pic>
      <p:sp>
        <p:nvSpPr>
          <p:cNvPr id="4" name="Foliennummernplatzhalter 3">
            <a:extLst>
              <a:ext uri="{FF2B5EF4-FFF2-40B4-BE49-F238E27FC236}">
                <a16:creationId xmlns:a16="http://schemas.microsoft.com/office/drawing/2014/main" id="{F55A9F67-1623-714D-886B-E7C7BEC0FD65}"/>
              </a:ext>
            </a:extLst>
          </p:cNvPr>
          <p:cNvSpPr>
            <a:spLocks noGrp="1"/>
          </p:cNvSpPr>
          <p:nvPr>
            <p:ph type="sldNum" sz="quarter" idx="12"/>
          </p:nvPr>
        </p:nvSpPr>
        <p:spPr/>
        <p:txBody>
          <a:bodyPr/>
          <a:lstStyle/>
          <a:p>
            <a:fld id="{0D88292D-2056-FD44-9B20-F487B61A9F30}" type="slidenum">
              <a:rPr lang="de-DE" smtClean="0"/>
              <a:t>9</a:t>
            </a:fld>
            <a:endParaRPr lang="de-DE" dirty="0"/>
          </a:p>
        </p:txBody>
      </p:sp>
      <p:sp>
        <p:nvSpPr>
          <p:cNvPr id="7" name="Textfeld 6">
            <a:extLst>
              <a:ext uri="{FF2B5EF4-FFF2-40B4-BE49-F238E27FC236}">
                <a16:creationId xmlns:a16="http://schemas.microsoft.com/office/drawing/2014/main" id="{BAC087D8-8290-ED4F-B101-809680CCC188}"/>
              </a:ext>
            </a:extLst>
          </p:cNvPr>
          <p:cNvSpPr txBox="1"/>
          <p:nvPr/>
        </p:nvSpPr>
        <p:spPr>
          <a:xfrm>
            <a:off x="1080655" y="2435196"/>
            <a:ext cx="3602181" cy="2862322"/>
          </a:xfrm>
          <a:prstGeom prst="rect">
            <a:avLst/>
          </a:prstGeom>
          <a:noFill/>
        </p:spPr>
        <p:txBody>
          <a:bodyPr wrap="square" rtlCol="0">
            <a:spAutoFit/>
          </a:bodyPr>
          <a:lstStyle/>
          <a:p>
            <a:pPr algn="ctr"/>
            <a:r>
              <a:rPr lang="en-GB" dirty="0"/>
              <a:t>Philippa Foot 1967: </a:t>
            </a:r>
          </a:p>
          <a:p>
            <a:r>
              <a:rPr lang="en-GB" dirty="0"/>
              <a:t>A trolley is out of control and about to roll over five persons on the track. Through pulling the switch the trolley could be diverted onto a different track. Unfortunately there is another person. Is it allowed to pull the switch and therefore accept the death of one person in order to save the lives of five persons? </a:t>
            </a:r>
          </a:p>
        </p:txBody>
      </p:sp>
      <p:sp>
        <p:nvSpPr>
          <p:cNvPr id="3" name="Rechteck 2">
            <a:extLst>
              <a:ext uri="{FF2B5EF4-FFF2-40B4-BE49-F238E27FC236}">
                <a16:creationId xmlns:a16="http://schemas.microsoft.com/office/drawing/2014/main" id="{C876D7AB-4073-5F4F-9523-ED968CC62E85}"/>
              </a:ext>
            </a:extLst>
          </p:cNvPr>
          <p:cNvSpPr/>
          <p:nvPr/>
        </p:nvSpPr>
        <p:spPr>
          <a:xfrm>
            <a:off x="8298873" y="1911927"/>
            <a:ext cx="3366654" cy="10529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500" dirty="0" err="1"/>
              <a:t>Cosequentialists</a:t>
            </a:r>
            <a:r>
              <a:rPr lang="en-GB" sz="2500" dirty="0"/>
              <a:t>: Switch</a:t>
            </a:r>
          </a:p>
        </p:txBody>
      </p:sp>
      <p:sp>
        <p:nvSpPr>
          <p:cNvPr id="5" name="Rechteck 4">
            <a:extLst>
              <a:ext uri="{FF2B5EF4-FFF2-40B4-BE49-F238E27FC236}">
                <a16:creationId xmlns:a16="http://schemas.microsoft.com/office/drawing/2014/main" id="{75501692-3546-104F-AAED-66B650693561}"/>
              </a:ext>
            </a:extLst>
          </p:cNvPr>
          <p:cNvSpPr/>
          <p:nvPr/>
        </p:nvSpPr>
        <p:spPr>
          <a:xfrm>
            <a:off x="8298873" y="3339884"/>
            <a:ext cx="3366654" cy="10529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500" dirty="0"/>
              <a:t>Double Effect: Switch</a:t>
            </a:r>
          </a:p>
        </p:txBody>
      </p:sp>
      <p:sp>
        <p:nvSpPr>
          <p:cNvPr id="8" name="Rechteck 7">
            <a:extLst>
              <a:ext uri="{FF2B5EF4-FFF2-40B4-BE49-F238E27FC236}">
                <a16:creationId xmlns:a16="http://schemas.microsoft.com/office/drawing/2014/main" id="{842CAD6F-50CA-DD4A-89AF-D3920981C58C}"/>
              </a:ext>
            </a:extLst>
          </p:cNvPr>
          <p:cNvSpPr/>
          <p:nvPr/>
        </p:nvSpPr>
        <p:spPr>
          <a:xfrm>
            <a:off x="8298873" y="4848117"/>
            <a:ext cx="3366654" cy="105294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500" dirty="0"/>
              <a:t>Deontic Logic: </a:t>
            </a:r>
            <a:r>
              <a:rPr lang="en-GB" sz="2500" dirty="0" err="1"/>
              <a:t>notSwitch</a:t>
            </a:r>
            <a:endParaRPr lang="en-GB" sz="2500" dirty="0"/>
          </a:p>
        </p:txBody>
      </p:sp>
      <p:sp>
        <p:nvSpPr>
          <p:cNvPr id="9" name="Raute 8">
            <a:extLst>
              <a:ext uri="{FF2B5EF4-FFF2-40B4-BE49-F238E27FC236}">
                <a16:creationId xmlns:a16="http://schemas.microsoft.com/office/drawing/2014/main" id="{A5B9162E-3B7A-A74C-8A22-E6DEBCF37E3D}"/>
              </a:ext>
            </a:extLst>
          </p:cNvPr>
          <p:cNvSpPr/>
          <p:nvPr/>
        </p:nvSpPr>
        <p:spPr>
          <a:xfrm>
            <a:off x="2315932" y="1504157"/>
            <a:ext cx="5105399" cy="4724400"/>
          </a:xfrm>
          <a:prstGeom prst="diamond">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2500" dirty="0"/>
              <a:t>Somewhat analogous for AV</a:t>
            </a:r>
          </a:p>
        </p:txBody>
      </p:sp>
      <p:sp>
        <p:nvSpPr>
          <p:cNvPr id="10" name="Textfeld 9">
            <a:extLst>
              <a:ext uri="{FF2B5EF4-FFF2-40B4-BE49-F238E27FC236}">
                <a16:creationId xmlns:a16="http://schemas.microsoft.com/office/drawing/2014/main" id="{9E6A4636-4518-194B-9271-336ED78DEB10}"/>
              </a:ext>
            </a:extLst>
          </p:cNvPr>
          <p:cNvSpPr txBox="1"/>
          <p:nvPr/>
        </p:nvSpPr>
        <p:spPr>
          <a:xfrm>
            <a:off x="6387398" y="6042026"/>
            <a:ext cx="640320" cy="369332"/>
          </a:xfrm>
          <a:prstGeom prst="rect">
            <a:avLst/>
          </a:prstGeom>
          <a:noFill/>
        </p:spPr>
        <p:txBody>
          <a:bodyPr wrap="square" rtlCol="0">
            <a:spAutoFit/>
          </a:bodyPr>
          <a:lstStyle/>
          <a:p>
            <a:r>
              <a:rPr lang="en-GB" dirty="0"/>
              <a:t>[C]</a:t>
            </a:r>
          </a:p>
        </p:txBody>
      </p:sp>
    </p:spTree>
    <p:extLst>
      <p:ext uri="{BB962C8B-B14F-4D97-AF65-F5344CB8AC3E}">
        <p14:creationId xmlns:p14="http://schemas.microsoft.com/office/powerpoint/2010/main" val="118751535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2654</Words>
  <Application>Microsoft Macintosh PowerPoint</Application>
  <PresentationFormat>Breitbild</PresentationFormat>
  <Paragraphs>320</Paragraphs>
  <Slides>36</Slides>
  <Notes>12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36</vt:i4>
      </vt:variant>
    </vt:vector>
  </HeadingPairs>
  <TitlesOfParts>
    <vt:vector size="40" baseType="lpstr">
      <vt:lpstr>Arial</vt:lpstr>
      <vt:lpstr>Calibri</vt:lpstr>
      <vt:lpstr>Calibri Light</vt:lpstr>
      <vt:lpstr>Office</vt:lpstr>
      <vt:lpstr>Autonomous vehicles: the trolley problem and its consequences</vt:lpstr>
      <vt:lpstr>Structure</vt:lpstr>
      <vt:lpstr>Introduction</vt:lpstr>
      <vt:lpstr>Introduction</vt:lpstr>
      <vt:lpstr>Philosophical Background</vt:lpstr>
      <vt:lpstr>Philosophical Background</vt:lpstr>
      <vt:lpstr>Philosophical Background</vt:lpstr>
      <vt:lpstr>Philosophical Background</vt:lpstr>
      <vt:lpstr>Philosophical Background</vt:lpstr>
      <vt:lpstr>Relevance for AVs</vt:lpstr>
      <vt:lpstr>Relevance for AVs</vt:lpstr>
      <vt:lpstr>Relevance for AVs</vt:lpstr>
      <vt:lpstr>Relevance for AVs</vt:lpstr>
      <vt:lpstr>Relevance for AVs</vt:lpstr>
      <vt:lpstr>The Moral Machine Experiment</vt:lpstr>
      <vt:lpstr>PowerPoint-Präsentation</vt:lpstr>
      <vt:lpstr>PowerPoint-Präsentation</vt:lpstr>
      <vt:lpstr>Moral preferences </vt:lpstr>
      <vt:lpstr>Moral preferences </vt:lpstr>
      <vt:lpstr>Individual variations based on demographics</vt:lpstr>
      <vt:lpstr>Individual variations based on demographics</vt:lpstr>
      <vt:lpstr>Individual variations based on demographics</vt:lpstr>
      <vt:lpstr>Individual variations based on demographics</vt:lpstr>
      <vt:lpstr>Cultural clusters</vt:lpstr>
      <vt:lpstr>Cross-cluster differences</vt:lpstr>
      <vt:lpstr>Moral and cultural correlation </vt:lpstr>
      <vt:lpstr>Consequences for a universal ethics</vt:lpstr>
      <vt:lpstr>Consequences for a universal ethics</vt:lpstr>
      <vt:lpstr>Consequences for a universal ethics</vt:lpstr>
      <vt:lpstr>Consequences for a universal ethics</vt:lpstr>
      <vt:lpstr>Consequences for a universal ethics</vt:lpstr>
      <vt:lpstr>Consequences for a universal ethics</vt:lpstr>
      <vt:lpstr>Conclusion </vt:lpstr>
      <vt:lpstr>Outlook </vt:lpstr>
      <vt:lpstr>Bibliography</vt:lpstr>
      <vt:lpstr>Online-Quellen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vehicles: the trolley problem and ist consequences</dc:title>
  <dc:creator>UdW3g4atSaQ4F5OT</dc:creator>
  <cp:lastModifiedBy>UdW3g4atSaQ4F5OT</cp:lastModifiedBy>
  <cp:revision>153</cp:revision>
  <dcterms:created xsi:type="dcterms:W3CDTF">2020-02-23T17:21:54Z</dcterms:created>
  <dcterms:modified xsi:type="dcterms:W3CDTF">2020-02-26T09:25:13Z</dcterms:modified>
</cp:coreProperties>
</file>