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2"/>
  </p:normalViewPr>
  <p:slideViewPr>
    <p:cSldViewPr snapToGrid="0" snapToObjects="1">
      <p:cViewPr varScale="1">
        <p:scale>
          <a:sx n="103" d="100"/>
          <a:sy n="103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C7ACF65-49F8-AAC5-3F61-5247DC7432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C9DE0E-B1F1-9A83-01E9-E20AE93AA9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A6CB0-454F-4413-B393-71BF69AD4167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2F6EBA-1920-2362-2B19-3BE309D463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35554A-E30B-87A4-8AA4-10483EE24C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28D8-794C-4EDE-B45E-A5EF919039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712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A137-7F45-AE41-92B9-E8A3842A0C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5D0BA-4438-C74A-82F1-7451B5693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D0BA-4438-C74A-82F1-7451B5693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3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Declaración de variables:</a:t>
            </a:r>
            <a:r>
              <a:rPr lang="es-ES" baseline="0" dirty="0"/>
              <a:t> DECLARE &lt;nom1&gt; &lt;tipo1&gt;; &lt;nom2&gt; &lt;tipo2&gt;; … BEGIN &lt;cuerpo </a:t>
            </a:r>
            <a:r>
              <a:rPr lang="es-ES" baseline="0" dirty="0" err="1"/>
              <a:t>trigger</a:t>
            </a:r>
            <a:r>
              <a:rPr lang="es-ES" baseline="0" dirty="0"/>
              <a:t>&gt; END</a:t>
            </a:r>
          </a:p>
          <a:p>
            <a:r>
              <a:rPr lang="es-ES" dirty="0"/>
              <a:t>Tabla</a:t>
            </a:r>
            <a:r>
              <a:rPr lang="es-ES" baseline="0" dirty="0"/>
              <a:t> mutante: no se puede acceder a la tabla que desencadenó la ejecución del </a:t>
            </a:r>
            <a:r>
              <a:rPr lang="es-ES" baseline="0" dirty="0" err="1"/>
              <a:t>Trigger</a:t>
            </a:r>
            <a:r>
              <a:rPr lang="es-ES" baseline="0" dirty="0"/>
              <a:t>. </a:t>
            </a:r>
          </a:p>
          <a:p>
            <a:r>
              <a:rPr lang="es-ES" baseline="0" dirty="0"/>
              <a:t>     Soluciones -&gt; </a:t>
            </a:r>
            <a:r>
              <a:rPr lang="es-ES" dirty="0"/>
              <a:t>http://mundodb.es/evitar-el-error-oracle-ora-04091-tabla-mutante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59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Cuidado en </a:t>
            </a:r>
            <a:r>
              <a:rPr lang="es-ES" dirty="0" err="1"/>
              <a:t>sql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al crear </a:t>
            </a:r>
            <a:r>
              <a:rPr lang="es-ES" dirty="0" err="1"/>
              <a:t>trigger</a:t>
            </a:r>
            <a:r>
              <a:rPr lang="es-ES" dirty="0"/>
              <a:t> y después poner </a:t>
            </a:r>
            <a:r>
              <a:rPr lang="es-ES" dirty="0" err="1"/>
              <a:t>insert</a:t>
            </a:r>
            <a:r>
              <a:rPr lang="es-ES" dirty="0"/>
              <a:t>. Parece que NO separa bien las sentencias al ejecutar</a:t>
            </a:r>
          </a:p>
          <a:p>
            <a:r>
              <a:rPr lang="es-ES" dirty="0"/>
              <a:t>(no sabe dónde acaba el </a:t>
            </a:r>
            <a:r>
              <a:rPr lang="es-ES" dirty="0" err="1"/>
              <a:t>trigger</a:t>
            </a:r>
            <a:r>
              <a:rPr lang="es-ES" dirty="0"/>
              <a:t>) y da error de que se encuentra </a:t>
            </a:r>
            <a:r>
              <a:rPr lang="es-ES" dirty="0" err="1"/>
              <a:t>insert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table Empleados ( id </a:t>
            </a:r>
            <a:r>
              <a:rPr lang="es-ES" dirty="0" err="1"/>
              <a:t>number</a:t>
            </a:r>
            <a:r>
              <a:rPr lang="es-ES" dirty="0"/>
              <a:t>(5)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, nombre </a:t>
            </a:r>
            <a:r>
              <a:rPr lang="es-ES" dirty="0" err="1"/>
              <a:t>varchar</a:t>
            </a:r>
            <a:r>
              <a:rPr lang="es-ES" dirty="0"/>
              <a:t>(20));</a:t>
            </a:r>
          </a:p>
          <a:p>
            <a:r>
              <a:rPr lang="es-ES" dirty="0" err="1"/>
              <a:t>create</a:t>
            </a:r>
            <a:r>
              <a:rPr lang="es-ES" dirty="0"/>
              <a:t> table </a:t>
            </a:r>
            <a:r>
              <a:rPr lang="es-ES" dirty="0" err="1"/>
              <a:t>Ctrl_Empleados</a:t>
            </a:r>
            <a:r>
              <a:rPr lang="es-ES" dirty="0"/>
              <a:t>(id </a:t>
            </a:r>
            <a:r>
              <a:rPr lang="es-ES" dirty="0" err="1"/>
              <a:t>number</a:t>
            </a:r>
            <a:r>
              <a:rPr lang="es-ES" dirty="0"/>
              <a:t>(20)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, tabla </a:t>
            </a:r>
            <a:r>
              <a:rPr lang="es-ES" dirty="0" err="1"/>
              <a:t>varchar</a:t>
            </a:r>
            <a:r>
              <a:rPr lang="es-ES" dirty="0"/>
              <a:t>(30), usuario </a:t>
            </a:r>
            <a:r>
              <a:rPr lang="es-ES" dirty="0" err="1"/>
              <a:t>varchar</a:t>
            </a:r>
            <a:r>
              <a:rPr lang="es-ES" dirty="0"/>
              <a:t>(30), fecha date);</a:t>
            </a:r>
          </a:p>
          <a:p>
            <a:endParaRPr lang="es-ES" dirty="0"/>
          </a:p>
          <a:p>
            <a:r>
              <a:rPr lang="es-ES" dirty="0"/>
              <a:t>CREATE SEQUENCE </a:t>
            </a:r>
            <a:r>
              <a:rPr lang="es-ES" dirty="0" err="1"/>
              <a:t>Ctr_Empleado_id_SEQ</a:t>
            </a:r>
            <a:r>
              <a:rPr lang="es-ES" dirty="0"/>
              <a:t>; Hacer</a:t>
            </a:r>
            <a:r>
              <a:rPr lang="es-ES" baseline="0" dirty="0"/>
              <a:t> que el </a:t>
            </a:r>
            <a:r>
              <a:rPr lang="es-ES" baseline="0" dirty="0" err="1"/>
              <a:t>trigger</a:t>
            </a:r>
            <a:r>
              <a:rPr lang="es-ES" baseline="0" dirty="0"/>
              <a:t> incluya el identificador de fila automáticamente.</a:t>
            </a:r>
          </a:p>
          <a:p>
            <a:endParaRPr lang="es-ES" baseline="0" dirty="0"/>
          </a:p>
          <a:p>
            <a:r>
              <a:rPr lang="es-ES" baseline="0" dirty="0"/>
              <a:t>CREATE OR REPLACE TRIGGER </a:t>
            </a:r>
            <a:r>
              <a:rPr lang="es-ES" baseline="0" dirty="0" err="1"/>
              <a:t>Control_Empleados</a:t>
            </a:r>
            <a:endParaRPr lang="es-ES" baseline="0" dirty="0"/>
          </a:p>
          <a:p>
            <a:r>
              <a:rPr lang="es-ES" baseline="0" dirty="0"/>
              <a:t>	   	AFTER INSERT OR DELETE OR UPDATE ON Empleados</a:t>
            </a:r>
          </a:p>
          <a:p>
            <a:r>
              <a:rPr lang="es-ES" baseline="0" dirty="0"/>
              <a:t>	  BEGIN</a:t>
            </a:r>
          </a:p>
          <a:p>
            <a:r>
              <a:rPr lang="es-ES" baseline="0" dirty="0"/>
              <a:t>     	INSERT INTO </a:t>
            </a:r>
            <a:r>
              <a:rPr lang="es-ES" baseline="0" dirty="0" err="1"/>
              <a:t>Ctrl_Empleados</a:t>
            </a:r>
            <a:r>
              <a:rPr lang="es-ES" baseline="0" dirty="0"/>
              <a:t>(</a:t>
            </a:r>
            <a:r>
              <a:rPr lang="es-ES" baseline="0" dirty="0" err="1"/>
              <a:t>Id,Tabla,Usuario,Fecha</a:t>
            </a:r>
            <a:r>
              <a:rPr lang="es-ES" baseline="0" dirty="0"/>
              <a:t>)</a:t>
            </a:r>
          </a:p>
          <a:p>
            <a:r>
              <a:rPr lang="es-ES" baseline="0" dirty="0"/>
              <a:t>	      	VALUES (CTR_EMPLEADO_ID_SEQ.</a:t>
            </a:r>
            <a:r>
              <a:rPr lang="es-ES" baseline="0" dirty="0" err="1"/>
              <a:t>nextval</a:t>
            </a:r>
            <a:r>
              <a:rPr lang="es-ES" baseline="0" dirty="0"/>
              <a:t>,'Empleados', USER, SYSDATE);</a:t>
            </a:r>
          </a:p>
          <a:p>
            <a:r>
              <a:rPr lang="es-ES" baseline="0" dirty="0"/>
              <a:t>	  END </a:t>
            </a:r>
            <a:r>
              <a:rPr lang="es-ES" baseline="0" dirty="0" err="1"/>
              <a:t>Control_Empleados</a:t>
            </a:r>
            <a:r>
              <a:rPr lang="es-ES" baseline="0" dirty="0"/>
              <a:t>;</a:t>
            </a:r>
          </a:p>
          <a:p>
            <a:endParaRPr lang="es-ES" dirty="0"/>
          </a:p>
          <a:p>
            <a:r>
              <a:rPr lang="es-ES" dirty="0"/>
              <a:t>1.-</a:t>
            </a:r>
            <a:r>
              <a:rPr lang="es-ES" baseline="0" dirty="0"/>
              <a:t> Definir y probar el </a:t>
            </a:r>
            <a:r>
              <a:rPr lang="es-ES" baseline="0" dirty="0" err="1"/>
              <a:t>trigger</a:t>
            </a:r>
            <a:r>
              <a:rPr lang="es-ES" baseline="0" dirty="0"/>
              <a:t>, modificando una y varias filas. P.ej. Inserta tres filas una a una y borra 2 de golpe.</a:t>
            </a:r>
          </a:p>
          <a:p>
            <a:r>
              <a:rPr lang="es-ES" baseline="0" dirty="0"/>
              <a:t>2.- Redefinirlo a nivel de filas. Probarlo, modificando una y varias filas.</a:t>
            </a:r>
          </a:p>
          <a:p>
            <a:r>
              <a:rPr lang="es-ES" baseline="0" dirty="0"/>
              <a:t>3.- Probar </a:t>
            </a:r>
            <a:r>
              <a:rPr lang="es-ES" baseline="0" dirty="0" err="1"/>
              <a:t>Update</a:t>
            </a:r>
            <a:r>
              <a:rPr lang="es-ES" baseline="0" dirty="0"/>
              <a:t> of nombre. Cambiar id y ver que no ocurre nada. Cambiar nombre y ver que se añaden filas (dejar </a:t>
            </a:r>
            <a:r>
              <a:rPr lang="es-ES" baseline="0" dirty="0" err="1"/>
              <a:t>when</a:t>
            </a:r>
            <a:r>
              <a:rPr lang="es-ES" baseline="0" dirty="0"/>
              <a:t> para :</a:t>
            </a:r>
            <a:r>
              <a:rPr lang="es-ES" baseline="0" dirty="0" err="1"/>
              <a:t>old</a:t>
            </a:r>
            <a:r>
              <a:rPr lang="es-ES" baseline="0" dirty="0"/>
              <a:t> y :new).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98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con VUELOS</a:t>
            </a:r>
          </a:p>
          <a:p>
            <a:r>
              <a:rPr lang="es-ES" dirty="0"/>
              <a:t>:</a:t>
            </a:r>
            <a:r>
              <a:rPr lang="es-ES" dirty="0" err="1"/>
              <a:t>old</a:t>
            </a:r>
            <a:r>
              <a:rPr lang="es-ES" dirty="0"/>
              <a:t> y :new hacen referencia a la tabla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4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table pieza (código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, nombre varchar2(20));</a:t>
            </a:r>
          </a:p>
          <a:p>
            <a:r>
              <a:rPr lang="es-ES" dirty="0" err="1"/>
              <a:t>Create</a:t>
            </a:r>
            <a:r>
              <a:rPr lang="es-ES" dirty="0"/>
              <a:t> table suministros(pieza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pieza, empresa varchar2(30)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(pieza, empresa));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Introducir datos en pieza</a:t>
            </a:r>
          </a:p>
          <a:p>
            <a:pPr marL="228600" indent="-228600">
              <a:buAutoNum type="arabicPeriod"/>
            </a:pPr>
            <a:r>
              <a:rPr lang="es-ES" dirty="0"/>
              <a:t>Introducir datos en suministros</a:t>
            </a:r>
          </a:p>
          <a:p>
            <a:pPr marL="228600" indent="-228600">
              <a:buAutoNum type="arabicPeriod"/>
            </a:pPr>
            <a:r>
              <a:rPr lang="es-ES" dirty="0"/>
              <a:t>Intentar modificar </a:t>
            </a:r>
            <a:r>
              <a:rPr lang="es-ES" dirty="0" err="1"/>
              <a:t>pieza.código</a:t>
            </a:r>
            <a:r>
              <a:rPr lang="es-ES" dirty="0"/>
              <a:t> sin </a:t>
            </a:r>
            <a:r>
              <a:rPr lang="es-ES" dirty="0" err="1"/>
              <a:t>trigger</a:t>
            </a:r>
            <a:r>
              <a:rPr lang="es-ES" dirty="0"/>
              <a:t> (Da error por la referencia)</a:t>
            </a:r>
          </a:p>
          <a:p>
            <a:pPr marL="228600" indent="-228600">
              <a:buAutoNum type="arabicPeriod"/>
            </a:pPr>
            <a:r>
              <a:rPr lang="es-ES" dirty="0"/>
              <a:t>Crear el </a:t>
            </a:r>
            <a:r>
              <a:rPr lang="es-ES" dirty="0" err="1"/>
              <a:t>trigger</a:t>
            </a: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Modificar ahora </a:t>
            </a:r>
            <a:r>
              <a:rPr lang="es-ES" dirty="0" err="1"/>
              <a:t>pieza.código</a:t>
            </a:r>
            <a:r>
              <a:rPr lang="es-ES" dirty="0"/>
              <a:t> y ver que ya funciona y se actualiza </a:t>
            </a:r>
            <a:r>
              <a:rPr lang="es-ES" dirty="0" err="1"/>
              <a:t>suministros.pieza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36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table asignaturas as (</a:t>
            </a:r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docencia.asignaturas</a:t>
            </a:r>
            <a:r>
              <a:rPr lang="es-ES" dirty="0"/>
              <a:t>). Para no cargarnos la de las prácticas.</a:t>
            </a:r>
          </a:p>
          <a:p>
            <a:endParaRPr lang="es-ES" dirty="0"/>
          </a:p>
          <a:p>
            <a:r>
              <a:rPr lang="es-ES" dirty="0"/>
              <a:t>Realizar inserciones, modificaciones en la tabla asignaturas para ver lo que se crea en </a:t>
            </a:r>
            <a:r>
              <a:rPr lang="es-ES" dirty="0" err="1"/>
              <a:t>CTRL_tablas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327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table matricular as (</a:t>
            </a:r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docencia.matricular</a:t>
            </a:r>
            <a:r>
              <a:rPr lang="es-ES" dirty="0"/>
              <a:t>) Para no cargarnos la de las prácticas y para poder crear la vista.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02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</a:t>
            </a:r>
            <a:r>
              <a:rPr lang="es-ES" baseline="0" dirty="0"/>
              <a:t> puede considerar como una consulta a la que le hemos dado un nombre para reutilizarla sin tener</a:t>
            </a:r>
          </a:p>
          <a:p>
            <a:r>
              <a:rPr lang="es-ES" baseline="0" dirty="0"/>
              <a:t>que reescribirla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MISAL1 AS SELECT * FROM ALUMNOS;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 de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Option</a:t>
            </a:r>
            <a:r>
              <a:rPr lang="es-ES" dirty="0"/>
              <a:t>. Se define una vista que  muestre las asignaturas con código menor</a:t>
            </a:r>
          </a:p>
          <a:p>
            <a:r>
              <a:rPr lang="es-ES" dirty="0"/>
              <a:t>de 130. Si insertamos</a:t>
            </a:r>
            <a:r>
              <a:rPr lang="es-ES" baseline="0" dirty="0"/>
              <a:t> en la vista una nueva asignatura con código menor que 130 todo va bien. Pero ¿qué ocurre si insertamos una con código mayor que 130? Se inserta la fila y no sale en la vista. La opción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Check</a:t>
            </a:r>
            <a:r>
              <a:rPr lang="es-ES" baseline="0" dirty="0"/>
              <a:t> </a:t>
            </a:r>
            <a:r>
              <a:rPr lang="es-ES" baseline="0" dirty="0" err="1"/>
              <a:t>Option</a:t>
            </a:r>
            <a:r>
              <a:rPr lang="es-ES" baseline="0" dirty="0"/>
              <a:t> evita eso. La segunda inserción se anularía.</a:t>
            </a:r>
          </a:p>
          <a:p>
            <a:r>
              <a:rPr lang="es-ES" baseline="0" dirty="0"/>
              <a:t>si insertamos una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Actualizable automáticamente.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</a:t>
            </a:r>
            <a:r>
              <a:rPr lang="es-ES" baseline="0" dirty="0"/>
              <a:t> supone que nuestro usuario sólo tiene permiso para trabajar con asignaturas con código &lt; 130. Por ello, vamos a crear una copia de la tabla y trabajar con ella.</a:t>
            </a:r>
          </a:p>
          <a:p>
            <a:r>
              <a:rPr lang="es-ES" baseline="0" dirty="0" err="1"/>
              <a:t>Create</a:t>
            </a:r>
            <a:r>
              <a:rPr lang="es-ES" baseline="0" dirty="0"/>
              <a:t> table </a:t>
            </a:r>
            <a:r>
              <a:rPr lang="es-ES" baseline="0" dirty="0" err="1"/>
              <a:t>misAsignaturas</a:t>
            </a:r>
            <a:r>
              <a:rPr lang="es-ES" baseline="0" dirty="0"/>
              <a:t> as </a:t>
            </a:r>
            <a:r>
              <a:rPr lang="es-ES" baseline="0" dirty="0" err="1"/>
              <a:t>select</a:t>
            </a:r>
            <a:r>
              <a:rPr lang="es-ES" baseline="0" dirty="0"/>
              <a:t> * </a:t>
            </a: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docencia.asignaturas</a:t>
            </a:r>
            <a:r>
              <a:rPr lang="es-ES" baseline="0" dirty="0"/>
              <a:t>;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/>
              <a:t>OR REPLACE nos permite modificar las vista sin tener que borrarla si estaba previamente creada.</a:t>
            </a:r>
          </a:p>
          <a:p>
            <a:r>
              <a:rPr lang="es-ES" dirty="0"/>
              <a:t>Nota:</a:t>
            </a:r>
            <a:r>
              <a:rPr lang="es-ES" baseline="0" dirty="0"/>
              <a:t> la última sentencia sólo borra 1 fila (código 1) si la opción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check</a:t>
            </a:r>
            <a:r>
              <a:rPr lang="es-ES" baseline="0" dirty="0"/>
              <a:t> </a:t>
            </a:r>
            <a:r>
              <a:rPr lang="es-ES" baseline="0" dirty="0" err="1"/>
              <a:t>option</a:t>
            </a:r>
            <a:r>
              <a:rPr lang="es-ES" baseline="0" dirty="0"/>
              <a:t> está definida, pero no da error.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WHEN &lt;</a:t>
            </a:r>
            <a:r>
              <a:rPr lang="es-ES" dirty="0" err="1"/>
              <a:t>Condición_disparo</a:t>
            </a:r>
            <a:r>
              <a:rPr lang="es-ES" dirty="0"/>
              <a:t>&gt; -&gt; Sólo las filas</a:t>
            </a:r>
            <a:r>
              <a:rPr lang="es-ES" baseline="0" dirty="0"/>
              <a:t> que cumplen la condición disparan el </a:t>
            </a:r>
            <a:r>
              <a:rPr lang="es-ES" baseline="0" dirty="0" err="1"/>
              <a:t>trigger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FD65-2D10-4F69-904C-D196504D458B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85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9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309" y="1825625"/>
            <a:ext cx="5954492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21832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310" y="1295400"/>
            <a:ext cx="11919863" cy="395288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309" y="1681163"/>
            <a:ext cx="59322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309" y="2505075"/>
            <a:ext cx="593226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81297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1297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338944"/>
            <a:ext cx="3932237" cy="7184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Module 2 - </a:t>
            </a:r>
            <a:r>
              <a:rPr lang="es-ES" dirty="0"/>
              <a:t>Big Data, Open Data y Gestión de Datos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393A-ED1F-2F48-800F-9117ABD97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3" y="6422674"/>
            <a:ext cx="12192004" cy="4403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309" y="1825626"/>
            <a:ext cx="12028724" cy="455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5308" y="6454325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MFP en Big Data, </a:t>
            </a:r>
            <a:r>
              <a:rPr lang="en-US" dirty="0" err="1"/>
              <a:t>Inteligencia</a:t>
            </a:r>
            <a:r>
              <a:rPr lang="en-US" dirty="0"/>
              <a:t> Artificial e Ingeniería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350832" y="64543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713393A-ED1F-2F48-800F-9117ABD971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2847630" y="103997"/>
            <a:ext cx="666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aster 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 Data, Inteligencia Artificial e Ingeniería de Datos</a:t>
            </a:r>
            <a:endParaRPr lang="en-US" sz="2400" b="1" dirty="0"/>
          </a:p>
        </p:txBody>
      </p:sp>
      <p:cxnSp>
        <p:nvCxnSpPr>
          <p:cNvPr id="10" name="Conector recto 9"/>
          <p:cNvCxnSpPr>
            <a:cxnSpLocks/>
          </p:cNvCxnSpPr>
          <p:nvPr userDrawn="1"/>
        </p:nvCxnSpPr>
        <p:spPr>
          <a:xfrm>
            <a:off x="0" y="876799"/>
            <a:ext cx="6857507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2B90F8CB-6EDA-4888-864F-E5C85408A1C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35347" y="103997"/>
            <a:ext cx="1558685" cy="688483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21C1DD0-AC5A-670B-1031-BA257BCE287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317" y="89521"/>
            <a:ext cx="2265732" cy="7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s-ES" dirty="0" err="1"/>
              <a:t>odule</a:t>
            </a:r>
            <a:r>
              <a:rPr lang="es-ES" dirty="0"/>
              <a:t> 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Databases</a:t>
            </a:r>
            <a:endParaRPr lang="es-ES" dirty="0"/>
          </a:p>
          <a:p>
            <a:r>
              <a:rPr lang="en-US" dirty="0"/>
              <a:t>Triggers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8858" y="5453743"/>
            <a:ext cx="426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María del Mar Roldán- </a:t>
            </a:r>
            <a:r>
              <a:rPr lang="es-ES" dirty="0" err="1"/>
              <a:t>University</a:t>
            </a:r>
            <a:r>
              <a:rPr lang="es-ES" dirty="0"/>
              <a:t> of Málaga</a:t>
            </a:r>
          </a:p>
        </p:txBody>
      </p:sp>
    </p:spTree>
    <p:extLst>
      <p:ext uri="{BB962C8B-B14F-4D97-AF65-F5344CB8AC3E}">
        <p14:creationId xmlns:p14="http://schemas.microsoft.com/office/powerpoint/2010/main" val="36828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Definición de TRIGGER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58154" y="1944980"/>
            <a:ext cx="11089099" cy="3489661"/>
          </a:xfrm>
        </p:spPr>
        <p:txBody>
          <a:bodyPr>
            <a:normAutofit/>
          </a:bodyPr>
          <a:lstStyle/>
          <a:p>
            <a:r>
              <a:rPr lang="es-ES" sz="2400" dirty="0"/>
              <a:t>Son elementos que especifican acciones desencadenadas por una operación sobre:</a:t>
            </a:r>
          </a:p>
          <a:p>
            <a:pPr lvl="1"/>
            <a:r>
              <a:rPr lang="es-ES" sz="2000" dirty="0"/>
              <a:t>Operación DML: INSERT, DELETE o UPDATE </a:t>
            </a:r>
          </a:p>
          <a:p>
            <a:pPr lvl="1"/>
            <a:r>
              <a:rPr lang="es-ES" sz="2000" dirty="0"/>
              <a:t>Operación DDL o evento de la Base de datos</a:t>
            </a:r>
          </a:p>
          <a:p>
            <a:r>
              <a:rPr lang="es-ES" sz="2400" dirty="0"/>
              <a:t>Al contrario que un procedimiento o función no son llamados, sino que se ejecutan de forma implícita.</a:t>
            </a:r>
          </a:p>
          <a:p>
            <a:r>
              <a:rPr lang="es-ES_tradnl" sz="2400" dirty="0"/>
              <a:t>Un Disparador No admite Argumentos</a:t>
            </a:r>
            <a:endParaRPr lang="es-ES" sz="2400" dirty="0"/>
          </a:p>
          <a:p>
            <a:r>
              <a:rPr lang="es-ES" sz="2400" dirty="0"/>
              <a:t>Vista USER_TRIGGERS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83F6AA-0A30-A45D-A38C-A50E4B57161B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Triggers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Utilidad de los TRIGGERS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539308" y="1824211"/>
            <a:ext cx="11132231" cy="3814584"/>
          </a:xfrm>
        </p:spPr>
        <p:txBody>
          <a:bodyPr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s-ES_tradnl" dirty="0"/>
              <a:t>Sus aplicaciones son inmensas, como por ejemplo:</a:t>
            </a:r>
            <a:endParaRPr lang="es-ES_tradnl" b="1" dirty="0"/>
          </a:p>
          <a:p>
            <a:pPr marL="177800" lvl="1" indent="177800">
              <a:lnSpc>
                <a:spcPct val="120000"/>
              </a:lnSpc>
              <a:spcBef>
                <a:spcPts val="0"/>
              </a:spcBef>
            </a:pPr>
            <a:r>
              <a:rPr lang="es-ES_tradnl" sz="2400" dirty="0"/>
              <a:t>Mantenimiento de </a:t>
            </a:r>
            <a:r>
              <a:rPr lang="es-ES_tradnl" sz="2400" b="1" dirty="0"/>
              <a:t>Restricciones</a:t>
            </a:r>
            <a:r>
              <a:rPr lang="es-ES_tradnl" sz="2400" dirty="0"/>
              <a:t> de Integridad complejas.</a:t>
            </a:r>
          </a:p>
          <a:p>
            <a:pPr marL="415544" lvl="2" indent="177800">
              <a:lnSpc>
                <a:spcPct val="120000"/>
              </a:lnSpc>
              <a:spcBef>
                <a:spcPts val="0"/>
              </a:spcBef>
            </a:pPr>
            <a:r>
              <a:rPr lang="es-ES_tradnl" sz="2200" dirty="0" err="1"/>
              <a:t>Ej</a:t>
            </a:r>
            <a:r>
              <a:rPr lang="es-ES_tradnl" sz="2200" dirty="0"/>
              <a:t>: Restricciones de Estado (como que el sueldo sólo puede aumentar).</a:t>
            </a:r>
          </a:p>
          <a:p>
            <a:pPr marL="177800" lvl="1" indent="177800">
              <a:lnSpc>
                <a:spcPct val="120000"/>
              </a:lnSpc>
              <a:spcBef>
                <a:spcPts val="0"/>
              </a:spcBef>
            </a:pPr>
            <a:r>
              <a:rPr lang="es-ES_tradnl" sz="2400" dirty="0"/>
              <a:t>Auditoría de una Tabla, registrando los cambios efectuados y la identidad del que los llevó a cabo.</a:t>
            </a:r>
          </a:p>
          <a:p>
            <a:pPr marL="177800" lvl="1" indent="177800">
              <a:lnSpc>
                <a:spcPct val="120000"/>
              </a:lnSpc>
              <a:spcBef>
                <a:spcPts val="0"/>
              </a:spcBef>
            </a:pPr>
            <a:r>
              <a:rPr lang="es-ES_tradnl" sz="2500" dirty="0"/>
              <a:t>Lanzar cualquier acción cuando una tabla es modificada.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11A1BF9-21A0-AD97-4070-273BAA3EAB14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/>
              <a:t>Definición</a:t>
            </a:r>
            <a:r>
              <a:rPr lang="en-US" altLang="es-ES" dirty="0"/>
              <a:t> y </a:t>
            </a:r>
            <a:r>
              <a:rPr lang="en-US" altLang="es-ES" dirty="0" err="1"/>
              <a:t>utilidad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1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Creación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194917" y="1799550"/>
            <a:ext cx="9044638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CREATE [OR REPLACE] TRIGGER </a:t>
            </a:r>
            <a:r>
              <a:rPr lang="es-ES_tradnl" sz="2000" b="1" dirty="0"/>
              <a:t>&lt;</a:t>
            </a:r>
            <a:r>
              <a:rPr lang="es-ES_tradnl" sz="2000" b="1" dirty="0" err="1"/>
              <a:t>NombreT</a:t>
            </a:r>
            <a:r>
              <a:rPr lang="es-ES_tradnl" sz="2000" b="1" dirty="0"/>
              <a:t>&gt;	</a:t>
            </a:r>
            <a:r>
              <a:rPr lang="es-ES_tradnl" sz="2000" b="1" dirty="0">
                <a:latin typeface="Courier New" pitchFamily="49" charset="0"/>
              </a:rPr>
              <a:t>		  {BEFORE|AFTER} </a:t>
            </a:r>
            <a:r>
              <a:rPr lang="es-ES_tradnl" sz="2000" b="1" dirty="0"/>
              <a:t>&lt;</a:t>
            </a:r>
            <a:r>
              <a:rPr lang="es-ES_tradnl" sz="2000" b="1" dirty="0" err="1"/>
              <a:t>Suceso_Disparo</a:t>
            </a:r>
            <a:r>
              <a:rPr lang="es-ES_tradnl" sz="2000" b="1" dirty="0"/>
              <a:t>&gt;</a:t>
            </a:r>
            <a:r>
              <a:rPr lang="es-ES_tradnl" sz="2000" b="1" dirty="0">
                <a:latin typeface="Courier New" pitchFamily="49" charset="0"/>
              </a:rPr>
              <a:t> ON </a:t>
            </a:r>
            <a:r>
              <a:rPr lang="es-ES_tradnl" sz="2000" b="1" dirty="0"/>
              <a:t>&lt;Tabla&gt;</a:t>
            </a:r>
            <a:r>
              <a:rPr lang="es-ES_tradnl" sz="2000" b="1" dirty="0">
                <a:latin typeface="Courier New" pitchFamily="49" charset="0"/>
              </a:rPr>
              <a:t> 		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[FOR EACH ROW [WHEN </a:t>
            </a:r>
            <a:r>
              <a:rPr lang="es-ES_tradnl" sz="2000" b="1" dirty="0"/>
              <a:t>&lt;</a:t>
            </a:r>
            <a:r>
              <a:rPr lang="es-ES_tradnl" sz="2000" b="1" dirty="0" err="1"/>
              <a:t>Condición_Disparo</a:t>
            </a:r>
            <a:r>
              <a:rPr lang="es-ES_tradnl" sz="2000" b="1" dirty="0"/>
              <a:t>&gt;</a:t>
            </a:r>
            <a:r>
              <a:rPr lang="es-ES_tradnl" sz="2000" b="1" dirty="0">
                <a:latin typeface="Courier New" pitchFamily="49" charset="0"/>
              </a:rPr>
              <a:t>]] 		</a:t>
            </a:r>
            <a:r>
              <a:rPr lang="es-ES_tradnl" sz="2000" b="1" dirty="0"/>
              <a:t>&lt;</a:t>
            </a:r>
            <a:r>
              <a:rPr lang="es-ES_tradnl" sz="2000" b="1" dirty="0" err="1"/>
              <a:t>Bloque_del_TRIGGER</a:t>
            </a:r>
            <a:r>
              <a:rPr lang="es-ES_tradnl" sz="2000" b="1" dirty="0"/>
              <a:t>&gt;</a:t>
            </a:r>
            <a:r>
              <a:rPr lang="es-ES_tradnl" sz="2000" b="1" dirty="0">
                <a:latin typeface="Courier New" pitchFamily="49" charset="0"/>
              </a:rPr>
              <a:t>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</a:pPr>
            <a:endParaRPr lang="es-ES_tradnl" sz="2000" b="1" dirty="0"/>
          </a:p>
          <a:p>
            <a:pPr marL="285750" lvl="2" indent="-285750">
              <a:lnSpc>
                <a:spcPct val="120000"/>
              </a:lnSpc>
              <a:spcBef>
                <a:spcPts val="0"/>
              </a:spcBef>
            </a:pPr>
            <a:r>
              <a:rPr lang="es-ES_tradnl" sz="1800" b="1" dirty="0"/>
              <a:t>&lt;</a:t>
            </a:r>
            <a:r>
              <a:rPr lang="es-ES_tradnl" sz="1800" b="1" dirty="0" err="1"/>
              <a:t>Suceso_Disparo</a:t>
            </a:r>
            <a:r>
              <a:rPr lang="es-ES_tradnl" sz="1800" b="1" dirty="0"/>
              <a:t>&gt; </a:t>
            </a:r>
            <a:r>
              <a:rPr lang="es-ES_tradnl" sz="1800" dirty="0"/>
              <a:t>es la operación </a:t>
            </a:r>
            <a:r>
              <a:rPr lang="es-ES_tradnl" sz="1800" b="1" dirty="0"/>
              <a:t>DML</a:t>
            </a:r>
            <a:r>
              <a:rPr lang="es-ES_tradnl" sz="1800" dirty="0"/>
              <a:t> que efectuada sobre </a:t>
            </a:r>
            <a:r>
              <a:rPr lang="es-ES_tradnl" sz="1800" b="1" dirty="0"/>
              <a:t>&lt;Tabla&gt; </a:t>
            </a:r>
            <a:r>
              <a:rPr lang="es-ES_tradnl" sz="1800" dirty="0"/>
              <a:t>disparará el </a:t>
            </a:r>
            <a:r>
              <a:rPr lang="es-ES_tradnl" sz="1800" i="1" dirty="0" err="1"/>
              <a:t>trigger</a:t>
            </a:r>
            <a:r>
              <a:rPr lang="es-ES_tradnl" sz="1800" i="1" dirty="0"/>
              <a:t>:</a:t>
            </a:r>
            <a:r>
              <a:rPr lang="es-ES_tradnl" sz="1800" dirty="0"/>
              <a:t> </a:t>
            </a:r>
            <a:r>
              <a:rPr lang="es-ES_tradnl" sz="1800" b="1" u="sng" dirty="0">
                <a:latin typeface="Courier New" pitchFamily="49" charset="0"/>
              </a:rPr>
              <a:t>INSERT</a:t>
            </a:r>
            <a:r>
              <a:rPr lang="es-ES_tradnl" sz="1800" b="1" dirty="0"/>
              <a:t>, </a:t>
            </a:r>
            <a:r>
              <a:rPr lang="es-ES_tradnl" sz="1800" b="1" u="sng" dirty="0">
                <a:latin typeface="Courier New" pitchFamily="49" charset="0"/>
              </a:rPr>
              <a:t>DELETE</a:t>
            </a:r>
            <a:r>
              <a:rPr lang="es-ES_tradnl" sz="1800" b="1" dirty="0"/>
              <a:t> o </a:t>
            </a:r>
            <a:r>
              <a:rPr lang="es-ES_tradnl" sz="1800" b="1" u="sng" dirty="0">
                <a:latin typeface="Courier New" pitchFamily="49" charset="0"/>
              </a:rPr>
              <a:t>UPDATE</a:t>
            </a:r>
            <a:endParaRPr lang="es-ES_tradnl" sz="1800" dirty="0"/>
          </a:p>
          <a:p>
            <a:pPr marL="354013" lvl="5" indent="187325">
              <a:lnSpc>
                <a:spcPct val="120000"/>
              </a:lnSpc>
              <a:spcBef>
                <a:spcPts val="0"/>
              </a:spcBef>
            </a:pPr>
            <a:r>
              <a:rPr lang="es-ES_tradnl" sz="1800" dirty="0"/>
              <a:t>Puede haber varios sucesos separados por la palabra </a:t>
            </a:r>
            <a:r>
              <a:rPr lang="es-ES_tradnl" sz="1800" b="1" dirty="0">
                <a:latin typeface="Courier New" pitchFamily="49" charset="0"/>
              </a:rPr>
              <a:t>OR</a:t>
            </a:r>
            <a:r>
              <a:rPr lang="es-ES_tradnl" sz="1800" b="1" dirty="0"/>
              <a:t>.</a:t>
            </a:r>
          </a:p>
          <a:p>
            <a:pPr marL="354013" lvl="5" indent="187325">
              <a:lnSpc>
                <a:spcPct val="120000"/>
              </a:lnSpc>
              <a:spcBef>
                <a:spcPts val="0"/>
              </a:spcBef>
            </a:pPr>
            <a:r>
              <a:rPr lang="es-ES_tradnl" sz="1800" dirty="0"/>
              <a:t>Si la orden </a:t>
            </a:r>
            <a:r>
              <a:rPr lang="es-ES_tradnl" sz="1800" b="1" dirty="0">
                <a:latin typeface="Courier New" pitchFamily="49" charset="0"/>
              </a:rPr>
              <a:t>UPDATE</a:t>
            </a:r>
            <a:r>
              <a:rPr lang="es-ES_tradnl" sz="1800" dirty="0"/>
              <a:t> lleva una lista de atributos el Disparador sólo se ejecutará si se actualiza alguno de ellos</a:t>
            </a:r>
            <a:r>
              <a:rPr lang="es-ES_tradnl" sz="1800" b="1" dirty="0"/>
              <a:t>: </a:t>
            </a:r>
            <a:r>
              <a:rPr lang="es-ES_tradnl" sz="1800" b="1" dirty="0">
                <a:latin typeface="Courier New" pitchFamily="49" charset="0"/>
              </a:rPr>
              <a:t>UPDATE OF </a:t>
            </a:r>
            <a:r>
              <a:rPr lang="es-ES_tradnl" sz="1800" b="1" dirty="0"/>
              <a:t>&lt;</a:t>
            </a:r>
            <a:r>
              <a:rPr lang="es-ES_tradnl" sz="1800" b="1" dirty="0" err="1"/>
              <a:t>Lista_Atributos</a:t>
            </a:r>
            <a:r>
              <a:rPr lang="es-ES_tradnl" sz="1800" b="1" dirty="0"/>
              <a:t>&gt;</a:t>
            </a:r>
          </a:p>
          <a:p>
            <a:pPr marL="354013" lvl="5" indent="187325">
              <a:lnSpc>
                <a:spcPct val="120000"/>
              </a:lnSpc>
              <a:spcBef>
                <a:spcPts val="0"/>
              </a:spcBef>
            </a:pPr>
            <a:endParaRPr lang="es-ES_tradnl" b="1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s-ES_tradnl" sz="25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7CBFDC-975C-7029-D98A-01F3470F38D1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/>
              <a:t>Creación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Creación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959128" y="1838093"/>
            <a:ext cx="9708872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sz="2200" b="1" dirty="0">
                <a:latin typeface="Courier New" pitchFamily="49" charset="0"/>
              </a:rPr>
              <a:t>CREATE [OR REPLACE] TRIGGER </a:t>
            </a:r>
            <a:r>
              <a:rPr lang="es-ES_tradnl" sz="2200" b="1" dirty="0"/>
              <a:t>&lt;</a:t>
            </a:r>
            <a:r>
              <a:rPr lang="es-ES_tradnl" sz="2200" b="1" dirty="0" err="1"/>
              <a:t>NombreT</a:t>
            </a:r>
            <a:r>
              <a:rPr lang="es-ES_tradnl" sz="2200" b="1" dirty="0"/>
              <a:t>&gt;	</a:t>
            </a:r>
            <a:r>
              <a:rPr lang="es-ES_tradnl" sz="2200" b="1" dirty="0">
                <a:latin typeface="Courier New" pitchFamily="49" charset="0"/>
              </a:rPr>
              <a:t>		  {BEFORE|AFTER} </a:t>
            </a:r>
            <a:r>
              <a:rPr lang="es-ES_tradnl" sz="2200" b="1" dirty="0"/>
              <a:t>&lt;</a:t>
            </a:r>
            <a:r>
              <a:rPr lang="es-ES_tradnl" sz="2200" b="1" dirty="0" err="1"/>
              <a:t>Suceso_Disparo</a:t>
            </a:r>
            <a:r>
              <a:rPr lang="es-ES_tradnl" sz="2200" b="1" dirty="0"/>
              <a:t>&gt;</a:t>
            </a:r>
            <a:r>
              <a:rPr lang="es-ES_tradnl" sz="2200" b="1" dirty="0">
                <a:latin typeface="Courier New" pitchFamily="49" charset="0"/>
              </a:rPr>
              <a:t> ON </a:t>
            </a:r>
            <a:r>
              <a:rPr lang="es-ES_tradnl" sz="2200" b="1" dirty="0"/>
              <a:t>&lt;Tabla&gt;</a:t>
            </a:r>
            <a:r>
              <a:rPr lang="es-ES_tradnl" sz="2200" b="1" dirty="0">
                <a:latin typeface="Courier New" pitchFamily="49" charset="0"/>
              </a:rPr>
              <a:t> 		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sz="2200" b="1" dirty="0">
                <a:latin typeface="Courier New" pitchFamily="49" charset="0"/>
              </a:rPr>
              <a:t>[FOR EACH ROW [WHEN </a:t>
            </a:r>
            <a:r>
              <a:rPr lang="es-ES_tradnl" sz="2200" b="1" dirty="0"/>
              <a:t>&lt;</a:t>
            </a:r>
            <a:r>
              <a:rPr lang="es-ES_tradnl" sz="2200" b="1" dirty="0" err="1"/>
              <a:t>Condición_Disparo</a:t>
            </a:r>
            <a:r>
              <a:rPr lang="es-ES_tradnl" sz="2200" b="1" dirty="0"/>
              <a:t>&gt;</a:t>
            </a:r>
            <a:r>
              <a:rPr lang="es-ES_tradnl" sz="2200" b="1" dirty="0">
                <a:latin typeface="Courier New" pitchFamily="49" charset="0"/>
              </a:rPr>
              <a:t>]] 		</a:t>
            </a:r>
            <a:r>
              <a:rPr lang="es-ES_tradnl" sz="2200" b="1" dirty="0"/>
              <a:t>&lt;</a:t>
            </a:r>
            <a:r>
              <a:rPr lang="es-ES_tradnl" sz="2200" b="1" dirty="0" err="1"/>
              <a:t>Bloque_del_TRIGGER</a:t>
            </a:r>
            <a:r>
              <a:rPr lang="es-ES_tradnl" sz="2200" b="1" dirty="0"/>
              <a:t>&gt;</a:t>
            </a:r>
            <a:r>
              <a:rPr lang="es-ES_tradnl" sz="2200" b="1" dirty="0">
                <a:latin typeface="Courier New" pitchFamily="49" charset="0"/>
              </a:rPr>
              <a:t>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</a:pPr>
            <a:endParaRPr lang="es-ES_tradnl" sz="2000" b="1" dirty="0"/>
          </a:p>
          <a:p>
            <a:pPr marL="621792" lvl="1" indent="-228600" fontAlgn="auto">
              <a:spcBef>
                <a:spcPct val="10000"/>
              </a:spcBef>
              <a:spcAft>
                <a:spcPts val="0"/>
              </a:spcAft>
              <a:buClr>
                <a:srgbClr val="2DA2BF"/>
              </a:buClr>
              <a:buFont typeface="Verdana"/>
              <a:buChar char="◦"/>
            </a:pPr>
            <a:endParaRPr lang="es-ES_tradnl" sz="1800" b="1" u="sng" kern="1200" dirty="0">
              <a:solidFill>
                <a:prstClr val="black"/>
              </a:solidFill>
              <a:latin typeface="Lucida Sans Unicode"/>
              <a:ea typeface="+mn-ea"/>
              <a:cs typeface="+mn-cs"/>
            </a:endParaRPr>
          </a:p>
          <a:p>
            <a:pPr marL="336042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2DA2BF"/>
              </a:buClr>
              <a:buFont typeface="Arial" panose="020B0604020202020204" pitchFamily="34" charset="0"/>
              <a:buChar char="•"/>
            </a:pPr>
            <a:r>
              <a:rPr lang="es-ES_tradnl" sz="2200" b="1" u="sng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Temporización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: </a:t>
            </a:r>
            <a:r>
              <a:rPr lang="es-ES_tradnl" sz="2200" b="1" u="sng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+mn-cs"/>
              </a:rPr>
              <a:t>BEFORE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(anterior) o </a:t>
            </a:r>
            <a:r>
              <a:rPr lang="es-ES_tradnl" sz="2200" b="1" u="sng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+mn-cs"/>
              </a:rPr>
              <a:t>AFTER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(posterior).</a:t>
            </a: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Define si el disparador se activa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antes o después 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de que se ejecute la operación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DML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causante del disparo.</a:t>
            </a:r>
          </a:p>
          <a:p>
            <a:pPr marL="336042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2DA2BF"/>
              </a:buClr>
              <a:buFont typeface="Arial" panose="020B0604020202020204" pitchFamily="34" charset="0"/>
              <a:buChar char="•"/>
            </a:pPr>
            <a:r>
              <a:rPr lang="es-ES_tradnl" sz="2200" b="1" u="sng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Nivel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: a Nivel de </a:t>
            </a:r>
            <a:r>
              <a:rPr lang="es-ES_tradnl" sz="2200" b="1" u="sng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Tabla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o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a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Nivel de </a:t>
            </a:r>
            <a:r>
              <a:rPr lang="es-ES_tradnl" sz="2200" b="1" u="sng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Fila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(</a:t>
            </a:r>
            <a:r>
              <a:rPr lang="es-ES_tradnl" sz="2200" b="1" u="sng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+mn-cs"/>
              </a:rPr>
              <a:t>FOR EACH ROW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). </a:t>
            </a: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Nivel de Tabla: 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Se activan sólo una vez, antes o después de la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Sentencia 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u operación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DML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.</a:t>
            </a: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Nivel de Fila: 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Se activan una vez por cada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Fila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afectada por la operación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DML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(una misma operación </a:t>
            </a:r>
            <a:r>
              <a:rPr lang="es-ES_tradnl" sz="2200" b="1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DML</a:t>
            </a:r>
            <a:r>
              <a:rPr lang="es-ES_tradnl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puede afectar a varias filas). </a:t>
            </a:r>
          </a:p>
          <a:p>
            <a:pPr marL="354013" lvl="5" indent="187325">
              <a:lnSpc>
                <a:spcPct val="120000"/>
              </a:lnSpc>
              <a:spcBef>
                <a:spcPts val="0"/>
              </a:spcBef>
            </a:pPr>
            <a:endParaRPr lang="es-ES_tradnl" b="1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s-ES_tradnl" sz="25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183A41-5E8F-EAE8-59A8-19615A977F62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/>
              <a:t>Creación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7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Creación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48057" y="1879568"/>
            <a:ext cx="10263837" cy="48245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sz="2200" b="1" dirty="0">
                <a:latin typeface="Courier New" pitchFamily="49" charset="0"/>
              </a:rPr>
              <a:t>CREATE [OR REPLACE] TRIGGER </a:t>
            </a:r>
            <a:r>
              <a:rPr lang="es-ES_tradnl" sz="2200" b="1" dirty="0"/>
              <a:t>&lt;</a:t>
            </a:r>
            <a:r>
              <a:rPr lang="es-ES_tradnl" sz="2200" b="1" dirty="0" err="1"/>
              <a:t>NombreT</a:t>
            </a:r>
            <a:r>
              <a:rPr lang="es-ES_tradnl" sz="2200" b="1" dirty="0"/>
              <a:t>&gt;	</a:t>
            </a:r>
            <a:r>
              <a:rPr lang="es-ES_tradnl" sz="2200" b="1" dirty="0">
                <a:latin typeface="Courier New" pitchFamily="49" charset="0"/>
              </a:rPr>
              <a:t>		  {BEFORE|AFTER} </a:t>
            </a:r>
            <a:r>
              <a:rPr lang="es-ES_tradnl" sz="2200" b="1" dirty="0"/>
              <a:t>&lt;</a:t>
            </a:r>
            <a:r>
              <a:rPr lang="es-ES_tradnl" sz="2200" b="1" dirty="0" err="1"/>
              <a:t>Suceso_Disparo</a:t>
            </a:r>
            <a:r>
              <a:rPr lang="es-ES_tradnl" sz="2200" b="1" dirty="0"/>
              <a:t>&gt;</a:t>
            </a:r>
            <a:r>
              <a:rPr lang="es-ES_tradnl" sz="2200" b="1" dirty="0">
                <a:latin typeface="Courier New" pitchFamily="49" charset="0"/>
              </a:rPr>
              <a:t> ON </a:t>
            </a:r>
            <a:r>
              <a:rPr lang="es-ES_tradnl" sz="2200" b="1" dirty="0"/>
              <a:t>&lt;Tabla&gt;</a:t>
            </a:r>
            <a:r>
              <a:rPr lang="es-ES_tradnl" sz="2200" b="1" dirty="0">
                <a:latin typeface="Courier New" pitchFamily="49" charset="0"/>
              </a:rPr>
              <a:t> 		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sz="2200" b="1" dirty="0">
                <a:latin typeface="Courier New" pitchFamily="49" charset="0"/>
              </a:rPr>
              <a:t>[FOR EACH ROW [WHEN </a:t>
            </a:r>
            <a:r>
              <a:rPr lang="es-ES_tradnl" sz="2200" b="1" dirty="0"/>
              <a:t>&lt;</a:t>
            </a:r>
            <a:r>
              <a:rPr lang="es-ES_tradnl" sz="2200" b="1" dirty="0" err="1"/>
              <a:t>Condición_Disparo</a:t>
            </a:r>
            <a:r>
              <a:rPr lang="es-ES_tradnl" sz="2200" b="1" dirty="0"/>
              <a:t>&gt;</a:t>
            </a:r>
            <a:r>
              <a:rPr lang="es-ES_tradnl" sz="2200" b="1" dirty="0">
                <a:latin typeface="Courier New" pitchFamily="49" charset="0"/>
              </a:rPr>
              <a:t>]] 		</a:t>
            </a:r>
            <a:r>
              <a:rPr lang="es-ES_tradnl" sz="2200" b="1" dirty="0"/>
              <a:t>&lt;</a:t>
            </a:r>
            <a:r>
              <a:rPr lang="es-ES_tradnl" sz="2200" b="1" dirty="0" err="1"/>
              <a:t>Bloque_del_TRIGGER</a:t>
            </a:r>
            <a:r>
              <a:rPr lang="es-ES_tradnl" sz="2200" b="1" dirty="0"/>
              <a:t>&gt;</a:t>
            </a:r>
            <a:r>
              <a:rPr lang="es-ES_tradnl" sz="2200" b="1" dirty="0">
                <a:latin typeface="Courier New" pitchFamily="49" charset="0"/>
              </a:rPr>
              <a:t>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</a:pPr>
            <a:endParaRPr lang="es-ES_tradnl" sz="2000" b="1" dirty="0"/>
          </a:p>
          <a:p>
            <a:pPr marL="621792" lvl="1" indent="-228600" fontAlgn="auto">
              <a:spcBef>
                <a:spcPct val="10000"/>
              </a:spcBef>
              <a:spcAft>
                <a:spcPts val="0"/>
              </a:spcAft>
              <a:buClr>
                <a:srgbClr val="2DA2BF"/>
              </a:buClr>
              <a:buFont typeface="Verdana"/>
              <a:buChar char="◦"/>
            </a:pPr>
            <a:endParaRPr lang="es-ES_tradnl" sz="1800" b="1" u="sng" kern="1200" dirty="0">
              <a:solidFill>
                <a:prstClr val="black"/>
              </a:solidFill>
              <a:latin typeface="Lucida Sans Unicode"/>
              <a:ea typeface="+mn-ea"/>
              <a:cs typeface="+mn-cs"/>
            </a:endParaRPr>
          </a:p>
          <a:p>
            <a:pPr marL="336042"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2DA2BF"/>
              </a:buClr>
              <a:buFont typeface="Arial" panose="020B0604020202020204" pitchFamily="34" charset="0"/>
              <a:buChar char="•"/>
            </a:pPr>
            <a:r>
              <a:rPr lang="es-ES_tradnl" sz="2200" b="1" dirty="0"/>
              <a:t>&lt;</a:t>
            </a:r>
            <a:r>
              <a:rPr lang="es-ES_tradnl" sz="2200" b="1" dirty="0" err="1"/>
              <a:t>Bloque_del_TRIGGER</a:t>
            </a:r>
            <a:r>
              <a:rPr lang="es-ES_tradnl" sz="2200" b="1" dirty="0"/>
              <a:t>&gt;</a:t>
            </a:r>
            <a:endParaRPr lang="es-ES_tradnl" sz="2200" b="1" kern="1200" dirty="0">
              <a:solidFill>
                <a:prstClr val="black"/>
              </a:solidFill>
              <a:latin typeface="Lucida Sans Unicode"/>
              <a:ea typeface="+mn-ea"/>
              <a:cs typeface="+mn-cs"/>
            </a:endParaRP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El cuerpo es un bloque de PL/SQL.</a:t>
            </a: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No tiene órdenes de control de transacciones. </a:t>
            </a:r>
            <a:r>
              <a:rPr lang="es-ES" sz="2200" kern="1200" dirty="0" err="1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Idem</a:t>
            </a:r>
            <a:r>
              <a:rPr lang="es-ES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 para rutinas llamadas por el disparador.</a:t>
            </a: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No se pueden declarar variables de tipo LONG o LONG RAW.</a:t>
            </a: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No hay libertad absoluta de acceso a tablas (problema de la tabla mutante).</a:t>
            </a:r>
          </a:p>
          <a:p>
            <a:pPr marL="516636" lvl="1" indent="-342900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200" kern="1200" dirty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Pueden usarse los predicados INSERTING, UPDATING o DELETING en el cuerpo para discriminar el suceso.</a:t>
            </a:r>
            <a:endParaRPr lang="es-ES_tradnl" sz="2200" kern="1200" dirty="0">
              <a:solidFill>
                <a:prstClr val="black"/>
              </a:solidFill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D599DD-EE08-594C-0213-2442C86AB9DE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/>
              <a:t>Creación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1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Ejemplo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600359" y="1961455"/>
            <a:ext cx="8424936" cy="4824536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s-ES_tradnl" sz="2400" b="1" u="sng" dirty="0"/>
              <a:t>E</a:t>
            </a:r>
            <a:r>
              <a:rPr lang="es-ES_tradnl" sz="2400" b="1" dirty="0"/>
              <a:t>j</a:t>
            </a:r>
            <a:r>
              <a:rPr lang="es-ES_tradnl" sz="2400" b="1" u="sng" dirty="0"/>
              <a:t>emplo</a:t>
            </a:r>
            <a:r>
              <a:rPr lang="es-ES_tradnl" sz="2400" b="1" dirty="0"/>
              <a:t>: </a:t>
            </a:r>
            <a:r>
              <a:rPr lang="es-ES_tradnl" sz="1800" dirty="0"/>
              <a:t>Guardar en una tabla de control la fecha y el usuario que modificó la tabla </a:t>
            </a:r>
            <a:r>
              <a:rPr lang="es-ES_tradnl" sz="2000" dirty="0">
                <a:latin typeface="Courier New" pitchFamily="49" charset="0"/>
              </a:rPr>
              <a:t>Empleados</a:t>
            </a:r>
            <a:r>
              <a:rPr lang="es-ES_tradnl" sz="1800" b="1" dirty="0"/>
              <a:t>:	 </a:t>
            </a:r>
          </a:p>
          <a:p>
            <a:pPr>
              <a:spcBef>
                <a:spcPct val="10000"/>
              </a:spcBef>
            </a:pPr>
            <a:r>
              <a:rPr lang="es-ES_tradnl" sz="1800" dirty="0"/>
              <a:t>(NOTA: Este </a:t>
            </a:r>
            <a:r>
              <a:rPr lang="es-ES_tradnl" sz="1800" dirty="0" err="1"/>
              <a:t>trigger</a:t>
            </a:r>
            <a:r>
              <a:rPr lang="es-ES_tradnl" sz="1800" dirty="0"/>
              <a:t> es </a:t>
            </a:r>
            <a:r>
              <a:rPr lang="es-ES_tradnl" sz="1800" b="1" dirty="0">
                <a:latin typeface="Courier New" pitchFamily="49" charset="0"/>
              </a:rPr>
              <a:t>AFTER</a:t>
            </a:r>
            <a:r>
              <a:rPr lang="es-ES_tradnl" sz="1800" dirty="0"/>
              <a:t> y a nivel de tabla) </a:t>
            </a:r>
          </a:p>
          <a:p>
            <a:pPr>
              <a:spcBef>
                <a:spcPct val="10000"/>
              </a:spcBef>
            </a:pPr>
            <a:endParaRPr lang="es-ES_tradnl" sz="1800" dirty="0"/>
          </a:p>
          <a:p>
            <a:pPr>
              <a:spcBef>
                <a:spcPct val="10000"/>
              </a:spcBef>
              <a:buNone/>
            </a:pPr>
            <a:r>
              <a:rPr lang="es-ES_tradnl" sz="1800" dirty="0">
                <a:latin typeface="Courier New" pitchFamily="49" charset="0"/>
              </a:rPr>
              <a:t>	  </a:t>
            </a:r>
            <a:r>
              <a:rPr lang="es-ES_tradnl" sz="2000" b="1" dirty="0">
                <a:latin typeface="Courier New" pitchFamily="49" charset="0"/>
              </a:rPr>
              <a:t>CREATE OR REPLACE TRIGGER </a:t>
            </a:r>
            <a:r>
              <a:rPr lang="es-ES_tradnl" sz="2000" dirty="0" err="1">
                <a:latin typeface="Courier New" pitchFamily="49" charset="0"/>
              </a:rPr>
              <a:t>Control_Empleados</a:t>
            </a:r>
            <a:endParaRPr lang="es-ES_tradnl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s-ES_tradnl" sz="2000" dirty="0">
                <a:latin typeface="Courier New" pitchFamily="49" charset="0"/>
              </a:rPr>
              <a:t>	</a:t>
            </a:r>
            <a:r>
              <a:rPr lang="es-ES_tradnl" sz="2000" b="1" dirty="0">
                <a:latin typeface="Courier New" pitchFamily="49" charset="0"/>
              </a:rPr>
              <a:t>   	AFTER INSERT OR DELETE OR UPDATE ON </a:t>
            </a:r>
            <a:r>
              <a:rPr lang="es-ES_tradnl" sz="2000" dirty="0">
                <a:latin typeface="Courier New" pitchFamily="49" charset="0"/>
              </a:rPr>
              <a:t>Empleados</a:t>
            </a:r>
          </a:p>
          <a:p>
            <a:pPr>
              <a:spcBef>
                <a:spcPct val="0"/>
              </a:spcBef>
              <a:buNone/>
            </a:pPr>
            <a:r>
              <a:rPr lang="es-ES_tradnl" sz="2000" dirty="0">
                <a:latin typeface="Courier New" pitchFamily="49" charset="0"/>
              </a:rPr>
              <a:t>	  </a:t>
            </a:r>
            <a:r>
              <a:rPr lang="es-ES_tradnl" sz="2000" b="1" dirty="0">
                <a:latin typeface="Courier New" pitchFamily="49" charset="0"/>
              </a:rPr>
              <a:t>BEGIN</a:t>
            </a:r>
          </a:p>
          <a:p>
            <a:pPr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     	INSERT INTO </a:t>
            </a:r>
            <a:r>
              <a:rPr lang="es-ES_tradnl" sz="2000" dirty="0" err="1">
                <a:latin typeface="Courier New" pitchFamily="49" charset="0"/>
              </a:rPr>
              <a:t>Ctrl_Empleados</a:t>
            </a:r>
            <a:r>
              <a:rPr lang="es-ES_tradnl" sz="2000" b="1" dirty="0">
                <a:latin typeface="Courier New" pitchFamily="49" charset="0"/>
              </a:rPr>
              <a:t>(</a:t>
            </a:r>
            <a:r>
              <a:rPr lang="es-ES_tradnl" sz="2000" dirty="0" err="1">
                <a:latin typeface="Courier New" pitchFamily="49" charset="0"/>
              </a:rPr>
              <a:t>Tabla,Usuario,Fecha</a:t>
            </a:r>
            <a:r>
              <a:rPr lang="es-ES_tradnl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	      	VALUES ('</a:t>
            </a:r>
            <a:r>
              <a:rPr lang="es-ES_tradnl" sz="2000" dirty="0">
                <a:latin typeface="Courier New" pitchFamily="49" charset="0"/>
              </a:rPr>
              <a:t>Empleados</a:t>
            </a:r>
            <a:r>
              <a:rPr lang="es-ES_tradnl" sz="2000" b="1" dirty="0">
                <a:latin typeface="Courier New" pitchFamily="49" charset="0"/>
              </a:rPr>
              <a:t>', USER, SYSDATE);</a:t>
            </a:r>
          </a:p>
          <a:p>
            <a:pPr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	  END </a:t>
            </a:r>
            <a:r>
              <a:rPr lang="es-ES_tradnl" sz="2000" dirty="0" err="1">
                <a:latin typeface="Courier New" pitchFamily="49" charset="0"/>
              </a:rPr>
              <a:t>Control_Empleados</a:t>
            </a:r>
            <a:r>
              <a:rPr lang="es-ES_tradnl" sz="2000" b="1" dirty="0">
                <a:latin typeface="Courier New" pitchFamily="49" charset="0"/>
              </a:rPr>
              <a:t>;</a:t>
            </a:r>
          </a:p>
          <a:p>
            <a:pPr marL="354013" lvl="5" indent="187325">
              <a:spcBef>
                <a:spcPts val="0"/>
              </a:spcBef>
            </a:pPr>
            <a:endParaRPr lang="es-ES_tradnl" b="1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s-ES_tradnl" sz="25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4583A1-6B7C-E884-694D-84669105C6F5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/>
              <a:t>Creación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1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Orden de Ejecución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358819" y="1939953"/>
            <a:ext cx="8424936" cy="4824536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ct val="10000"/>
              </a:spcBef>
              <a:buNone/>
            </a:pPr>
            <a:r>
              <a:rPr lang="es-ES_tradnl" sz="2400" dirty="0">
                <a:ea typeface="+mn-ea"/>
                <a:cs typeface="+mn-cs"/>
              </a:rPr>
              <a:t>1. Ejecutar el disparador tipo BEFORE a nivel de tabla.</a:t>
            </a:r>
          </a:p>
          <a:p>
            <a:pPr marL="0" lvl="1" indent="0">
              <a:lnSpc>
                <a:spcPct val="150000"/>
              </a:lnSpc>
              <a:spcBef>
                <a:spcPct val="10000"/>
              </a:spcBef>
              <a:buNone/>
            </a:pPr>
            <a:r>
              <a:rPr lang="es-ES_tradnl" sz="2400" dirty="0">
                <a:ea typeface="+mn-ea"/>
                <a:cs typeface="+mn-cs"/>
              </a:rPr>
              <a:t>2. Para cada fila a la que afecte la orden</a:t>
            </a:r>
          </a:p>
          <a:p>
            <a:pPr marL="717550" lvl="3" indent="-260350">
              <a:lnSpc>
                <a:spcPct val="150000"/>
              </a:lnSpc>
              <a:spcBef>
                <a:spcPct val="10000"/>
              </a:spcBef>
              <a:buNone/>
            </a:pPr>
            <a:r>
              <a:rPr lang="es-ES_tradnl" sz="1800" dirty="0">
                <a:ea typeface="+mn-ea"/>
                <a:cs typeface="+mn-cs"/>
              </a:rPr>
              <a:t>a) Ejecutar disparador BEFORE a nivel de fila, sólo si dicha fila cumple la condición de la cláusula WHEN (si existe).</a:t>
            </a:r>
          </a:p>
          <a:p>
            <a:pPr marL="717550" lvl="3" indent="-260350">
              <a:lnSpc>
                <a:spcPct val="150000"/>
              </a:lnSpc>
              <a:spcBef>
                <a:spcPct val="10000"/>
              </a:spcBef>
              <a:buNone/>
            </a:pPr>
            <a:r>
              <a:rPr lang="es-ES_tradnl" sz="1800" dirty="0">
                <a:ea typeface="+mn-ea"/>
                <a:cs typeface="+mn-cs"/>
              </a:rPr>
              <a:t>b) Ejecutar la propia orden.</a:t>
            </a:r>
          </a:p>
          <a:p>
            <a:pPr marL="717550" lvl="3" indent="-260350">
              <a:lnSpc>
                <a:spcPct val="150000"/>
              </a:lnSpc>
              <a:spcBef>
                <a:spcPct val="10000"/>
              </a:spcBef>
              <a:buNone/>
            </a:pPr>
            <a:r>
              <a:rPr lang="es-ES_tradnl" sz="1800" dirty="0">
                <a:ea typeface="+mn-ea"/>
                <a:cs typeface="+mn-cs"/>
              </a:rPr>
              <a:t>c) Ejecutar disparador AFTER a nivel de fila, sólo si dicha fila cumple la condición de la cláusula WHEN (si existe).</a:t>
            </a:r>
          </a:p>
          <a:p>
            <a:pPr marL="0" lvl="1" indent="0">
              <a:lnSpc>
                <a:spcPct val="150000"/>
              </a:lnSpc>
              <a:spcBef>
                <a:spcPct val="10000"/>
              </a:spcBef>
              <a:buNone/>
            </a:pPr>
            <a:r>
              <a:rPr lang="es-ES_tradnl" sz="2400" dirty="0">
                <a:ea typeface="+mn-ea"/>
                <a:cs typeface="+mn-cs"/>
              </a:rPr>
              <a:t>3. Ejecutar el disparador tipo AFTER a nivel de orden.</a:t>
            </a:r>
          </a:p>
          <a:p>
            <a:pPr marL="354013" lvl="5" indent="187325">
              <a:lnSpc>
                <a:spcPct val="150000"/>
              </a:lnSpc>
              <a:spcBef>
                <a:spcPts val="0"/>
              </a:spcBef>
            </a:pPr>
            <a:endParaRPr lang="es-ES_tradnl" b="1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s-ES_tradnl" sz="25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B09B02-0340-8CB6-A03E-900668348C42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Orden de </a:t>
            </a:r>
            <a:r>
              <a:rPr lang="en-US" altLang="es-ES" dirty="0" err="1"/>
              <a:t>ejecución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3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Variables de acoplamiento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44845" y="1799550"/>
            <a:ext cx="10952574" cy="4824536"/>
          </a:xfrm>
        </p:spPr>
        <p:txBody>
          <a:bodyPr>
            <a:normAutofit/>
          </a:bodyPr>
          <a:lstStyle/>
          <a:p>
            <a:pPr marL="0" lvl="1" indent="0">
              <a:spcBef>
                <a:spcPct val="10000"/>
              </a:spcBef>
              <a:buNone/>
            </a:pPr>
            <a:r>
              <a:rPr lang="es-ES_tradnl" sz="2400" dirty="0">
                <a:ea typeface="+mn-ea"/>
                <a:cs typeface="+mn-cs"/>
              </a:rPr>
              <a:t>Cuando el </a:t>
            </a:r>
            <a:r>
              <a:rPr lang="es-ES_tradnl" sz="2400" dirty="0" err="1">
                <a:ea typeface="+mn-ea"/>
                <a:cs typeface="+mn-cs"/>
              </a:rPr>
              <a:t>Trigger</a:t>
            </a:r>
            <a:r>
              <a:rPr lang="es-ES_tradnl" sz="2400" dirty="0">
                <a:ea typeface="+mn-ea"/>
                <a:cs typeface="+mn-cs"/>
              </a:rPr>
              <a:t> es de nivel de fila se pueden utilizar 2 variables de acoplamiento,  </a:t>
            </a:r>
            <a:r>
              <a:rPr lang="es-ES_tradnl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lang="es-ES_tradnl" sz="2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old</a:t>
            </a:r>
            <a:r>
              <a:rPr lang="es-ES_tradnl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s-ES_tradnl" sz="2400" dirty="0">
                <a:ea typeface="+mn-ea"/>
                <a:cs typeface="+mn-cs"/>
              </a:rPr>
              <a:t>y </a:t>
            </a:r>
            <a:r>
              <a:rPr lang="es-ES_tradnl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:new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46" y="2651993"/>
            <a:ext cx="5666079" cy="371586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F741F5B-3EBA-B06E-0FF7-DC75A7993BB4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Variables de </a:t>
            </a:r>
            <a:r>
              <a:rPr lang="en-US" altLang="es-ES" dirty="0" err="1"/>
              <a:t>acomplamiento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1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Ejemplos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91585" y="2183149"/>
            <a:ext cx="10104407" cy="482453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_tradnl" sz="2400" dirty="0"/>
              <a:t>Si se actualiza el código de una Pieza, actualizar el código de los Suministros en los que se usaba</a:t>
            </a:r>
            <a:r>
              <a:rPr lang="es-ES_tradnl" sz="2400" b="1" dirty="0"/>
              <a:t>: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s-ES_tradnl" sz="24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s-ES_tradnl" sz="2400" b="1" dirty="0">
                <a:latin typeface="Courier New" pitchFamily="49" charset="0"/>
              </a:rPr>
              <a:t>	-- </a:t>
            </a:r>
            <a:r>
              <a:rPr lang="es-ES_tradnl" sz="2400" dirty="0">
                <a:latin typeface="Courier New" pitchFamily="49" charset="0"/>
              </a:rPr>
              <a:t>Actualizar </a:t>
            </a:r>
            <a:r>
              <a:rPr lang="es-ES_tradnl" sz="2400" dirty="0" err="1">
                <a:latin typeface="Courier New" pitchFamily="49" charset="0"/>
              </a:rPr>
              <a:t>Suministros.Pieza</a:t>
            </a:r>
            <a:r>
              <a:rPr lang="es-ES_tradnl" sz="2400" dirty="0">
                <a:latin typeface="Courier New" pitchFamily="49" charset="0"/>
              </a:rPr>
              <a:t> si cambia </a:t>
            </a:r>
            <a:r>
              <a:rPr lang="es-ES_tradnl" sz="2000" dirty="0" err="1">
                <a:latin typeface="Courier New" pitchFamily="49" charset="0"/>
              </a:rPr>
              <a:t>Pieza.Codigo</a:t>
            </a:r>
            <a:r>
              <a:rPr lang="es-ES_tradnl" sz="2000" dirty="0">
                <a:latin typeface="Courier New" pitchFamily="49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CREATE OR REPLACE TRIGGER </a:t>
            </a:r>
            <a:r>
              <a:rPr lang="es-ES_tradnl" sz="2000" dirty="0" err="1">
                <a:latin typeface="Courier New" pitchFamily="49" charset="0"/>
              </a:rPr>
              <a:t>Actualiza_SuministrosPieza</a:t>
            </a:r>
            <a:endParaRPr lang="es-ES_tradnl" sz="2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		   BEFORE UPDATE OF </a:t>
            </a:r>
            <a:r>
              <a:rPr lang="es-ES_tradnl" sz="2000" dirty="0" err="1">
                <a:latin typeface="Courier New" pitchFamily="49" charset="0"/>
              </a:rPr>
              <a:t>Codigo</a:t>
            </a:r>
            <a:r>
              <a:rPr lang="es-ES_tradnl" sz="2000" b="1" dirty="0">
                <a:latin typeface="Courier New" pitchFamily="49" charset="0"/>
              </a:rPr>
              <a:t> ON </a:t>
            </a:r>
            <a:r>
              <a:rPr lang="es-ES_tradnl" sz="2000" dirty="0">
                <a:latin typeface="Courier New" pitchFamily="49" charset="0"/>
              </a:rPr>
              <a:t>Pieza </a:t>
            </a:r>
            <a:r>
              <a:rPr lang="es-ES_tradnl" sz="2000" b="1" dirty="0">
                <a:latin typeface="Courier New" pitchFamily="49" charset="0"/>
              </a:rPr>
              <a:t>FOR EACH ROW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		 BEGIN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	    UPDATE </a:t>
            </a:r>
            <a:r>
              <a:rPr lang="es-ES_tradnl" sz="2000" dirty="0">
                <a:latin typeface="Courier New" pitchFamily="49" charset="0"/>
              </a:rPr>
              <a:t>Suministros</a:t>
            </a:r>
            <a:r>
              <a:rPr lang="es-ES_tradnl" sz="2000" b="1" dirty="0">
                <a:latin typeface="Courier New" pitchFamily="49" charset="0"/>
              </a:rPr>
              <a:t> SET </a:t>
            </a:r>
            <a:r>
              <a:rPr lang="es-ES_tradnl" sz="2000" dirty="0">
                <a:latin typeface="Courier New" pitchFamily="49" charset="0"/>
              </a:rPr>
              <a:t>Pieza = :</a:t>
            </a:r>
            <a:r>
              <a:rPr lang="es-ES_tradnl" sz="2000" b="1" dirty="0" err="1">
                <a:latin typeface="Courier New" pitchFamily="49" charset="0"/>
              </a:rPr>
              <a:t>new.Codigo</a:t>
            </a:r>
            <a:r>
              <a:rPr lang="es-ES_tradnl" sz="2000" dirty="0">
                <a:latin typeface="Courier New" pitchFamily="49" charset="0"/>
              </a:rPr>
              <a:t> </a:t>
            </a:r>
            <a:br>
              <a:rPr lang="es-ES_tradnl" sz="2000" dirty="0">
                <a:latin typeface="Courier New" pitchFamily="49" charset="0"/>
              </a:rPr>
            </a:br>
            <a:r>
              <a:rPr lang="es-ES_tradnl" sz="2000" dirty="0">
                <a:latin typeface="Courier New" pitchFamily="49" charset="0"/>
              </a:rPr>
              <a:t>		</a:t>
            </a:r>
            <a:r>
              <a:rPr lang="es-ES_tradnl" sz="2000" b="1" dirty="0">
                <a:latin typeface="Courier New" pitchFamily="49" charset="0"/>
              </a:rPr>
              <a:t>WHERE</a:t>
            </a:r>
            <a:r>
              <a:rPr lang="es-ES_tradnl" sz="2000" dirty="0">
                <a:latin typeface="Courier New" pitchFamily="49" charset="0"/>
              </a:rPr>
              <a:t> Pieza = </a:t>
            </a:r>
            <a:r>
              <a:rPr lang="es-ES_tradnl" sz="2000" b="1" dirty="0">
                <a:latin typeface="Courier New" pitchFamily="49" charset="0"/>
              </a:rPr>
              <a:t>:</a:t>
            </a:r>
            <a:r>
              <a:rPr lang="es-ES_tradnl" sz="2000" b="1" dirty="0" err="1">
                <a:latin typeface="Courier New" pitchFamily="49" charset="0"/>
              </a:rPr>
              <a:t>old</a:t>
            </a:r>
            <a:r>
              <a:rPr lang="es-ES_tradnl" sz="2000" dirty="0" err="1">
                <a:latin typeface="Courier New" pitchFamily="49" charset="0"/>
              </a:rPr>
              <a:t>.Codigo</a:t>
            </a:r>
            <a:r>
              <a:rPr lang="es-ES_tradnl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s-ES_tradnl" sz="2000" b="1" dirty="0">
                <a:latin typeface="Courier New" pitchFamily="49" charset="0"/>
              </a:rPr>
              <a:t>		 END </a:t>
            </a:r>
            <a:r>
              <a:rPr lang="es-ES_tradnl" sz="2000" dirty="0" err="1">
                <a:latin typeface="Courier New" pitchFamily="49" charset="0"/>
              </a:rPr>
              <a:t>Actualiza_SuministrosPieza</a:t>
            </a:r>
            <a:r>
              <a:rPr lang="es-ES_tradnl" sz="2000" b="1" dirty="0">
                <a:latin typeface="Courier New" pitchFamily="49" charset="0"/>
              </a:rPr>
              <a:t>;</a:t>
            </a:r>
            <a:endParaRPr lang="es-ES_tradnl" sz="2000" dirty="0"/>
          </a:p>
          <a:p>
            <a:pPr marL="354013" lvl="5" indent="187325">
              <a:spcBef>
                <a:spcPts val="0"/>
              </a:spcBef>
            </a:pPr>
            <a:endParaRPr lang="es-ES_tradnl" b="1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s-ES_tradnl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452D2-1C8D-F857-288D-BC57845DBBEA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Variables de </a:t>
            </a:r>
            <a:r>
              <a:rPr lang="en-US" altLang="es-ES" dirty="0" err="1"/>
              <a:t>acomplamiento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7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Ejemplos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625571" y="2033464"/>
            <a:ext cx="10657779" cy="4824536"/>
          </a:xfrm>
        </p:spPr>
        <p:txBody>
          <a:bodyPr>
            <a:normAutofit/>
          </a:bodyPr>
          <a:lstStyle/>
          <a:p>
            <a:r>
              <a:rPr lang="es-ES" sz="2400" dirty="0"/>
              <a:t>Guardar en una tabla de control la fecha y el usuario que modifica la tabla Asignaturas. Se guarda una sola fila por cada sentencia INSERT, independientemente del número de filas involucradas.</a:t>
            </a:r>
          </a:p>
          <a:p>
            <a:r>
              <a:rPr lang="es-ES" sz="2400" dirty="0"/>
              <a:t>Creamos la tabla</a:t>
            </a:r>
          </a:p>
          <a:p>
            <a:pPr marL="0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Ctrl_Tablas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00050" lvl="1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Usuario VARCHAR2(30),</a:t>
            </a:r>
          </a:p>
          <a:p>
            <a:pPr marL="400050" lvl="1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Fecha DATE,</a:t>
            </a:r>
          </a:p>
          <a:p>
            <a:pPr marL="400050" lvl="1" indent="0">
              <a:buNone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Tabla VARCHAR2(30),</a:t>
            </a:r>
          </a:p>
          <a:p>
            <a:pPr marL="400050" lvl="1" indent="0">
              <a:buNone/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Operacion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VARCHAR2(30) );</a:t>
            </a:r>
            <a:endParaRPr lang="es-ES_tradnl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s-ES_tradnl" sz="25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41750D-666A-2F45-D634-44BC0478903E}"/>
              </a:ext>
            </a:extLst>
          </p:cNvPr>
          <p:cNvSpPr txBox="1">
            <a:spLocks noChangeArrowheads="1"/>
          </p:cNvSpPr>
          <p:nvPr/>
        </p:nvSpPr>
        <p:spPr>
          <a:xfrm>
            <a:off x="293298" y="1238460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Variables de </a:t>
            </a:r>
            <a:r>
              <a:rPr lang="en-US" altLang="es-ES" dirty="0" err="1"/>
              <a:t>acomplamiento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Elementos del nivel externo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37716" y="1961456"/>
            <a:ext cx="9691619" cy="4370333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Calibri" pitchFamily="34" charset="0"/>
              </a:rPr>
              <a:t>En el nivel externo se determinan las parcelas de información del esquema conceptual a las que los usuarios de la base de datos tienen acceso. </a:t>
            </a:r>
          </a:p>
          <a:p>
            <a:pPr lvl="1" algn="just"/>
            <a:r>
              <a:rPr lang="es-ES" sz="1800" dirty="0">
                <a:latin typeface="Calibri" pitchFamily="34" charset="0"/>
              </a:rPr>
              <a:t>CREATE</a:t>
            </a:r>
          </a:p>
          <a:p>
            <a:pPr lvl="1" algn="just"/>
            <a:r>
              <a:rPr lang="es-ES" sz="1800" dirty="0">
                <a:latin typeface="Calibri" pitchFamily="34" charset="0"/>
              </a:rPr>
              <a:t>ALTER 	       </a:t>
            </a:r>
            <a:r>
              <a:rPr lang="es-ES" sz="1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VIEW</a:t>
            </a:r>
            <a:r>
              <a:rPr lang="es-ES" sz="1800" dirty="0">
                <a:latin typeface="Calibri" pitchFamily="34" charset="0"/>
              </a:rPr>
              <a:t> permiten crear, modificar y  borrar vistas para los usuarios.</a:t>
            </a:r>
          </a:p>
          <a:p>
            <a:pPr lvl="1" algn="just"/>
            <a:r>
              <a:rPr lang="es-ES" sz="1800" dirty="0">
                <a:latin typeface="Calibri" pitchFamily="34" charset="0"/>
              </a:rPr>
              <a:t>DROP</a:t>
            </a:r>
          </a:p>
          <a:p>
            <a:pPr lvl="1" algn="just"/>
            <a:endParaRPr lang="es-ES" sz="2400" dirty="0">
              <a:latin typeface="Calibri" pitchFamily="34" charset="0"/>
            </a:endParaRPr>
          </a:p>
          <a:p>
            <a:pPr algn="just"/>
            <a:r>
              <a:rPr lang="es-ES" sz="2400" dirty="0">
                <a:latin typeface="Calibri" pitchFamily="34" charset="0"/>
              </a:rPr>
              <a:t>También hay que indicar qué operaciones pueden realizar los usuarios sobre los elementos del nivel conceptual. Es decir, hay que definir permisos.</a:t>
            </a:r>
          </a:p>
          <a:p>
            <a:pPr lvl="1" algn="just"/>
            <a:r>
              <a:rPr lang="es-ES" sz="1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GRANT</a:t>
            </a:r>
            <a:r>
              <a:rPr lang="es-ES" sz="1800" dirty="0">
                <a:latin typeface="Calibri" pitchFamily="34" charset="0"/>
              </a:rPr>
              <a:t>, concede permisos a los usuarios</a:t>
            </a:r>
          </a:p>
          <a:p>
            <a:pPr lvl="1" algn="just"/>
            <a:r>
              <a:rPr lang="es-ES" sz="1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REVOKE</a:t>
            </a:r>
            <a:r>
              <a:rPr lang="es-ES" sz="1800" dirty="0">
                <a:latin typeface="Calibri" pitchFamily="34" charset="0"/>
              </a:rPr>
              <a:t>, revoca permisos de los usuarios.</a:t>
            </a:r>
          </a:p>
          <a:p>
            <a:pPr algn="just"/>
            <a:endParaRPr lang="es-ES" sz="2000" dirty="0">
              <a:latin typeface="Calibri" pitchFamily="34" charset="0"/>
            </a:endParaRPr>
          </a:p>
        </p:txBody>
      </p:sp>
      <p:sp>
        <p:nvSpPr>
          <p:cNvPr id="6" name="5 Cerrar llave"/>
          <p:cNvSpPr/>
          <p:nvPr/>
        </p:nvSpPr>
        <p:spPr bwMode="auto">
          <a:xfrm>
            <a:off x="2270135" y="2737796"/>
            <a:ext cx="648072" cy="8640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1095A7C-FF64-948D-1167-8AFD85F3F469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/>
              <a:t>Elementos</a:t>
            </a:r>
            <a:r>
              <a:rPr lang="en-US" altLang="es-ES" dirty="0"/>
              <a:t> del </a:t>
            </a:r>
            <a:r>
              <a:rPr lang="en-US" altLang="es-ES" dirty="0" err="1"/>
              <a:t>nivel</a:t>
            </a:r>
            <a:r>
              <a:rPr lang="en-US" altLang="es-ES" dirty="0"/>
              <a:t> </a:t>
            </a:r>
            <a:r>
              <a:rPr lang="en-US" altLang="es-ES" dirty="0" err="1"/>
              <a:t>externo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4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Ejemplos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453346" y="2038027"/>
            <a:ext cx="7992579" cy="43204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Control_Asignaturas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OR DELETE OR UPDATE 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Asignaturas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INSERTING THEN -- </a:t>
            </a:r>
            <a:r>
              <a:rPr lang="es-E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 ejecuta solo si es de INSERT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Ctrl_Tablas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Tabla,Usuario,Fecha,Operacion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 ('Asignaturas', USER, SYSDATE, 'INSERT');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ELSIF DELETING THEN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Ctrl_Tablas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Tabla,Usuario,Fecha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Operacion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 ('Asignaturas', USER, SYSDATE, 'DELETE');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-- </a:t>
            </a:r>
            <a:r>
              <a:rPr lang="es-E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UPDATING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Ctrl_Tablas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Tabla,Usuario,Fecha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Operacion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 ('Asignaturas', USER, SYSDATE, 'UPDATE');</a:t>
            </a:r>
          </a:p>
          <a:p>
            <a:pPr marL="400050" lvl="1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 marL="0" indent="0">
              <a:buNone/>
            </a:pP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Control_Asignaturas</a:t>
            </a: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5065305-39DE-37F2-746B-890AD3EEAA8E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Variables de </a:t>
            </a:r>
            <a:r>
              <a:rPr lang="en-US" altLang="es-ES" dirty="0" err="1"/>
              <a:t>acomplamiento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1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Disparadores de Sustitución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859765" y="2033438"/>
            <a:ext cx="9880121" cy="4438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s-ES_tradnl" sz="2000" dirty="0"/>
              <a:t>Disparador que se ejecuta en lugar de la orden DML (ni antes ni después, sino sustituyéndola).</a:t>
            </a:r>
            <a:endParaRPr lang="es-ES_tradnl" sz="2000" b="1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/>
              <a:t>Sólo pueden definirse sobre Vistas.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/>
              <a:t>Se activan en lugar de la Orden DML</a:t>
            </a:r>
            <a:r>
              <a:rPr lang="es-ES_tradnl" sz="2000" dirty="0"/>
              <a:t> que provoca el disparo, o sea, la orden disparadora no se ejecutará nunca.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/>
              <a:t>Deben tener Nivel de Filas.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/>
              <a:t>Se declaran usando </a:t>
            </a:r>
            <a:r>
              <a:rPr lang="es-ES_tradnl" sz="2000" b="1" u="sng" dirty="0">
                <a:latin typeface="Courier New" pitchFamily="49" charset="0"/>
              </a:rPr>
              <a:t>INSTEAD OF</a:t>
            </a:r>
            <a:r>
              <a:rPr lang="es-ES_tradnl" sz="2000" dirty="0"/>
              <a:t> en vez de </a:t>
            </a:r>
            <a:r>
              <a:rPr lang="es-ES_tradnl" sz="2000" b="1" dirty="0">
                <a:latin typeface="Courier New" pitchFamily="49" charset="0"/>
              </a:rPr>
              <a:t>BEFORE/AFTER</a:t>
            </a:r>
            <a:r>
              <a:rPr lang="es-ES_tradnl" sz="2000" dirty="0"/>
              <a:t>.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4780574-46D5-D443-81DB-AC55B7EE7FC1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>
                <a:solidFill>
                  <a:srgbClr val="000000"/>
                </a:solidFill>
              </a:rPr>
              <a:t>Disparadores</a:t>
            </a:r>
            <a:r>
              <a:rPr lang="en-US" altLang="es-ES" dirty="0">
                <a:solidFill>
                  <a:srgbClr val="000000"/>
                </a:solidFill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</a:rPr>
              <a:t>sustitución</a:t>
            </a:r>
            <a:endParaRPr lang="en-US" alt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8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Ejemplos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26095" y="2033464"/>
            <a:ext cx="9407068" cy="4824536"/>
          </a:xfrm>
        </p:spPr>
        <p:txBody>
          <a:bodyPr>
            <a:normAutofit/>
          </a:bodyPr>
          <a:lstStyle/>
          <a:p>
            <a:r>
              <a:rPr lang="es-ES" sz="2800" dirty="0"/>
              <a:t>Queremos crear una vista que guarde información agrupada del número de alumnos matriculados en cada asignatura</a:t>
            </a:r>
          </a:p>
          <a:p>
            <a:r>
              <a:rPr lang="es-ES" sz="2600" dirty="0"/>
              <a:t>Creamos la vista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Global_Matriculas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asignatura, COUNT(*)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Num_Matriculas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Matricular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asignatura;</a:t>
            </a:r>
            <a:endParaRPr lang="es-ES_trad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415F5-8038-50FB-D4FF-27F0A280B29E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>
                <a:solidFill>
                  <a:srgbClr val="000000"/>
                </a:solidFill>
              </a:rPr>
              <a:t>Disparadores</a:t>
            </a:r>
            <a:r>
              <a:rPr lang="en-US" altLang="es-ES" dirty="0">
                <a:solidFill>
                  <a:srgbClr val="000000"/>
                </a:solidFill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</a:rPr>
              <a:t>sustitución</a:t>
            </a:r>
            <a:endParaRPr lang="en-US" alt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2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Ejemplos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550569" y="2033464"/>
            <a:ext cx="10482616" cy="4824536"/>
          </a:xfrm>
        </p:spPr>
        <p:txBody>
          <a:bodyPr>
            <a:normAutofit/>
          </a:bodyPr>
          <a:lstStyle/>
          <a:p>
            <a:r>
              <a:rPr lang="es-ES" sz="2800" dirty="0"/>
              <a:t>Se quiere crear un disparador que borre todas las matrículas de una asignatura si se borra una </a:t>
            </a:r>
            <a:r>
              <a:rPr lang="es-ES" sz="2800" dirty="0" err="1"/>
              <a:t>tupla</a:t>
            </a:r>
            <a:r>
              <a:rPr lang="es-ES" sz="2800" dirty="0"/>
              <a:t> sobre la vista Global Matriculas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Borrar_en_Global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INSTEAD OF DELETE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Global_Matriculas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matricular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asignatura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OLD.asignatura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Borrar_en_Global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_trad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3AAA100-1890-A389-257C-AF733A931715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 err="1">
                <a:solidFill>
                  <a:srgbClr val="000000"/>
                </a:solidFill>
              </a:rPr>
              <a:t>Disparadores</a:t>
            </a:r>
            <a:r>
              <a:rPr lang="en-US" altLang="es-ES" dirty="0">
                <a:solidFill>
                  <a:srgbClr val="000000"/>
                </a:solidFill>
              </a:rPr>
              <a:t> de </a:t>
            </a:r>
            <a:r>
              <a:rPr lang="en-US" altLang="es-ES" dirty="0" err="1">
                <a:solidFill>
                  <a:srgbClr val="000000"/>
                </a:solidFill>
              </a:rPr>
              <a:t>sustitución</a:t>
            </a:r>
            <a:endParaRPr lang="en-US" alt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Vistas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565187" y="1910475"/>
            <a:ext cx="10882066" cy="482453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libri" pitchFamily="34" charset="0"/>
              </a:rPr>
              <a:t>Una vista se puede considerar una tabla virtual que se basa en una o más tablas o vistas </a:t>
            </a:r>
          </a:p>
          <a:p>
            <a:pPr algn="just"/>
            <a:endParaRPr lang="es-ES" sz="2000" dirty="0">
              <a:latin typeface="Calibri" pitchFamily="34" charset="0"/>
            </a:endParaRPr>
          </a:p>
          <a:p>
            <a:pPr algn="just">
              <a:buNone/>
            </a:pPr>
            <a:r>
              <a:rPr lang="es-ES" sz="2000" dirty="0">
                <a:latin typeface="Calibri" pitchFamily="34" charset="0"/>
              </a:rPr>
              <a:t>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CREATE VIEW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s-ES" sz="2000" i="1" dirty="0" err="1">
                <a:latin typeface="Calibri" pitchFamily="34" charset="0"/>
              </a:rPr>
              <a:t>nombreVista</a:t>
            </a:r>
            <a:r>
              <a:rPr lang="es-ES" sz="2000" dirty="0">
                <a:latin typeface="Calibri" pitchFamily="34" charset="0"/>
              </a:rPr>
              <a:t> (</a:t>
            </a:r>
            <a:r>
              <a:rPr lang="es-ES" sz="2000" i="1" dirty="0">
                <a:latin typeface="Calibri" pitchFamily="34" charset="0"/>
              </a:rPr>
              <a:t>atributo1</a:t>
            </a:r>
            <a:r>
              <a:rPr lang="es-ES" sz="2000" dirty="0">
                <a:latin typeface="Calibri" pitchFamily="34" charset="0"/>
              </a:rPr>
              <a:t>, </a:t>
            </a:r>
            <a:r>
              <a:rPr lang="es-ES" sz="2000" i="1" dirty="0">
                <a:latin typeface="Calibri" pitchFamily="34" charset="0"/>
              </a:rPr>
              <a:t>atributo2</a:t>
            </a:r>
            <a:r>
              <a:rPr lang="es-ES" sz="2000" dirty="0">
                <a:latin typeface="Calibri" pitchFamily="34" charset="0"/>
              </a:rPr>
              <a:t>, …, </a:t>
            </a:r>
            <a:r>
              <a:rPr lang="es-ES" sz="2000" i="1" dirty="0" err="1">
                <a:latin typeface="Calibri" pitchFamily="34" charset="0"/>
              </a:rPr>
              <a:t>atributon</a:t>
            </a:r>
            <a:r>
              <a:rPr lang="es-ES" sz="2000" dirty="0">
                <a:latin typeface="Calibri" pitchFamily="34" charset="0"/>
              </a:rPr>
              <a:t>) </a:t>
            </a:r>
          </a:p>
          <a:p>
            <a:pPr algn="just">
              <a:buNone/>
            </a:pPr>
            <a:r>
              <a:rPr lang="es-ES" sz="2000" dirty="0">
                <a:latin typeface="Calibri" pitchFamily="34" charset="0"/>
              </a:rPr>
              <a:t>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AS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s</a:t>
            </a:r>
            <a:r>
              <a:rPr lang="es-ES" sz="2000" i="1" dirty="0" err="1">
                <a:latin typeface="Calibri" pitchFamily="34" charset="0"/>
              </a:rPr>
              <a:t>ubconsulta_de_definición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algn="just"/>
            <a:endParaRPr lang="es-ES" sz="2000" dirty="0">
              <a:latin typeface="Calibri" pitchFamily="34" charset="0"/>
            </a:endParaRPr>
          </a:p>
          <a:p>
            <a:pPr algn="just"/>
            <a:r>
              <a:rPr lang="es-ES" sz="2000" dirty="0">
                <a:latin typeface="Calibri" pitchFamily="34" charset="0"/>
              </a:rPr>
              <a:t>La </a:t>
            </a:r>
            <a:r>
              <a:rPr lang="es-ES" sz="2000" dirty="0" err="1">
                <a:latin typeface="Calibri" pitchFamily="34" charset="0"/>
              </a:rPr>
              <a:t>subconsulta_de_definición</a:t>
            </a:r>
            <a:r>
              <a:rPr lang="es-ES" sz="2000" dirty="0">
                <a:latin typeface="Calibri" pitchFamily="34" charset="0"/>
              </a:rPr>
              <a:t> determina las columnas que formarán parte de la vista.</a:t>
            </a:r>
          </a:p>
          <a:p>
            <a:pPr lvl="1" algn="just"/>
            <a:r>
              <a:rPr lang="es-ES" sz="1600" dirty="0">
                <a:latin typeface="Calibri" pitchFamily="34" charset="0"/>
              </a:rPr>
              <a:t>Si ninguna de dichas columnas es el resultado de aplicar funciones u operaciones aritméticas,  entonces no tendremos que especificar nombres de atributos. Se utilizan los mismos que en las tablas en las que se basa.</a:t>
            </a:r>
          </a:p>
          <a:p>
            <a:pPr algn="just"/>
            <a:r>
              <a:rPr lang="es-ES" sz="2000" dirty="0">
                <a:latin typeface="Calibri" pitchFamily="34" charset="0"/>
              </a:rPr>
              <a:t>Se puede utilizar como una tabla más.</a:t>
            </a:r>
          </a:p>
          <a:p>
            <a:pPr algn="just"/>
            <a:r>
              <a:rPr lang="es-ES" sz="2000" dirty="0">
                <a:latin typeface="Calibri" pitchFamily="34" charset="0"/>
              </a:rPr>
              <a:t>La vista siempre muestra la información actualizada.</a:t>
            </a:r>
          </a:p>
          <a:p>
            <a:pPr lvl="1" algn="just"/>
            <a:r>
              <a:rPr lang="es-ES" sz="1600" dirty="0">
                <a:latin typeface="Calibri" pitchFamily="34" charset="0"/>
              </a:rPr>
              <a:t>Cambios en las tablas base se reflejan inmediatamente en la vista.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01D55B6-7240-C55A-7082-494DA50130D1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Vistas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Vistas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32060" y="1952836"/>
            <a:ext cx="10079808" cy="482453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Calibri" pitchFamily="34" charset="0"/>
              </a:rPr>
              <a:t>Crear una vista que muestre el código junto al año de entrada en la universidad de los alumnos cuyo primer apellido comienza por la letra M.</a:t>
            </a: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Usar la vista </a:t>
            </a:r>
            <a:r>
              <a:rPr lang="es-ES" sz="2000" dirty="0" err="1">
                <a:latin typeface="Calibri" pitchFamily="34" charset="0"/>
              </a:rPr>
              <a:t>Alumnos_con_Experiencia</a:t>
            </a:r>
            <a:r>
              <a:rPr lang="es-ES" sz="2000" dirty="0">
                <a:latin typeface="Calibri" pitchFamily="34" charset="0"/>
              </a:rPr>
              <a:t> para mostrar la información de los alumnos con más de 2 años de antigüedad en la universidad.</a:t>
            </a: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2003166" y="2672916"/>
            <a:ext cx="6506351" cy="13299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CREATE VIEW 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Alumnos_con_Experiencia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Codigo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, Cuando) AS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(SELECT 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Dni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, TO_CHAR(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Fecha_Prim_Matricula,'yyyy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')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FROM Alumnos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WHERE Apellido1 LIKE 'M%' );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557887" y="5126321"/>
            <a:ext cx="7518987" cy="10249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SELECT *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FROM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Alumnos_con_Experiencia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WHERE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to_number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to_char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sysdate,'yyyy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')) -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to_number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Cuando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) &gt; 2;</a:t>
            </a:r>
            <a:endParaRPr lang="es-E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3937276"/>
            <a:ext cx="1171575" cy="221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B37CC31-4E09-7C37-ADF9-7AB5DF7B59F1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Vistas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4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Vistas. Opciones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809193" y="1795025"/>
            <a:ext cx="9370505" cy="482453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endParaRPr lang="es-ES" sz="2000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s-ES" sz="2000" dirty="0"/>
              <a:t>CREATE 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</a:rPr>
              <a:t>[OR REPLACE] </a:t>
            </a:r>
            <a:r>
              <a:rPr lang="es-ES" sz="2000" dirty="0">
                <a:solidFill>
                  <a:srgbClr val="0070C0"/>
                </a:solidFill>
              </a:rPr>
              <a:t>[FORCE] </a:t>
            </a:r>
            <a:r>
              <a:rPr lang="es-ES" sz="2000" dirty="0"/>
              <a:t>VIEW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i="1" dirty="0" err="1">
                <a:latin typeface="Calibri" pitchFamily="34" charset="0"/>
              </a:rPr>
              <a:t>nombreVista</a:t>
            </a:r>
            <a:r>
              <a:rPr lang="es-ES" sz="2000" dirty="0">
                <a:latin typeface="Calibri" pitchFamily="34" charset="0"/>
              </a:rPr>
              <a:t> (</a:t>
            </a:r>
            <a:r>
              <a:rPr lang="es-ES" sz="2000" i="1" dirty="0">
                <a:latin typeface="Calibri" pitchFamily="34" charset="0"/>
              </a:rPr>
              <a:t>atr1</a:t>
            </a:r>
            <a:r>
              <a:rPr lang="es-ES" sz="2000" dirty="0">
                <a:latin typeface="Calibri" pitchFamily="34" charset="0"/>
              </a:rPr>
              <a:t>, </a:t>
            </a:r>
            <a:r>
              <a:rPr lang="es-ES" sz="2000" i="1" dirty="0">
                <a:latin typeface="Calibri" pitchFamily="34" charset="0"/>
              </a:rPr>
              <a:t>atr2</a:t>
            </a:r>
            <a:r>
              <a:rPr lang="es-ES" sz="2000" dirty="0">
                <a:latin typeface="Calibri" pitchFamily="34" charset="0"/>
              </a:rPr>
              <a:t>, …, </a:t>
            </a:r>
            <a:r>
              <a:rPr lang="es-ES" sz="2000" i="1" dirty="0" err="1">
                <a:latin typeface="Calibri" pitchFamily="34" charset="0"/>
              </a:rPr>
              <a:t>atrn</a:t>
            </a:r>
            <a:r>
              <a:rPr lang="es-ES" sz="2000" dirty="0">
                <a:latin typeface="Calibri" pitchFamily="34" charset="0"/>
              </a:rPr>
              <a:t>) </a:t>
            </a:r>
          </a:p>
          <a:p>
            <a:pPr algn="just">
              <a:buNone/>
            </a:pPr>
            <a:r>
              <a:rPr lang="es-ES" sz="2000" dirty="0"/>
              <a:t>AS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s</a:t>
            </a:r>
            <a:r>
              <a:rPr lang="es-ES" sz="2000" i="1" dirty="0" err="1">
                <a:latin typeface="Calibri" pitchFamily="34" charset="0"/>
              </a:rPr>
              <a:t>ubconsulta_de_definición</a:t>
            </a:r>
            <a:endParaRPr lang="es-ES" sz="2000" dirty="0">
              <a:latin typeface="Calibri" pitchFamily="34" charset="0"/>
            </a:endParaRPr>
          </a:p>
          <a:p>
            <a:pPr algn="just">
              <a:buNone/>
            </a:pP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[WITH READ ONLY]</a:t>
            </a:r>
          </a:p>
          <a:p>
            <a:pPr algn="just">
              <a:buNone/>
            </a:pPr>
            <a:r>
              <a:rPr lang="es-ES" sz="2000" dirty="0">
                <a:solidFill>
                  <a:srgbClr val="0070C0"/>
                </a:solidFill>
                <a:latin typeface="Calibri" pitchFamily="34" charset="0"/>
              </a:rPr>
              <a:t>[WITH CHECK OPTION]</a:t>
            </a:r>
          </a:p>
          <a:p>
            <a:pPr algn="just"/>
            <a:endParaRPr lang="es-ES" sz="2000" dirty="0">
              <a:latin typeface="Calibri" pitchFamily="34" charset="0"/>
            </a:endParaRPr>
          </a:p>
          <a:p>
            <a:pPr algn="just"/>
            <a:r>
              <a:rPr lang="es-ES" sz="2000" dirty="0">
                <a:latin typeface="Calibri" pitchFamily="34" charset="0"/>
              </a:rPr>
              <a:t>OR REPLACE: permite sobrescribir la vista si ya existe.</a:t>
            </a:r>
          </a:p>
          <a:p>
            <a:pPr algn="just"/>
            <a:endParaRPr lang="es-ES" sz="1000" dirty="0">
              <a:latin typeface="Calibri" pitchFamily="34" charset="0"/>
            </a:endParaRPr>
          </a:p>
          <a:p>
            <a:pPr algn="just"/>
            <a:r>
              <a:rPr lang="es-ES" sz="2000" dirty="0">
                <a:latin typeface="Calibri" pitchFamily="34" charset="0"/>
              </a:rPr>
              <a:t>FORCE:  crea la vista aunque las tablas base no existan o no se tengan permisos sobre ellas.</a:t>
            </a:r>
          </a:p>
          <a:p>
            <a:pPr algn="just"/>
            <a:endParaRPr lang="es-ES" sz="1000" dirty="0">
              <a:latin typeface="Calibri" pitchFamily="34" charset="0"/>
            </a:endParaRPr>
          </a:p>
          <a:p>
            <a:pPr algn="just"/>
            <a:r>
              <a:rPr lang="es-ES" sz="2000" dirty="0">
                <a:latin typeface="Calibri" pitchFamily="34" charset="0"/>
              </a:rPr>
              <a:t>WITH READ ONLY: impide que se pueda modificar la vista.</a:t>
            </a:r>
          </a:p>
          <a:p>
            <a:pPr algn="just"/>
            <a:endParaRPr lang="es-ES" sz="1000" dirty="0">
              <a:latin typeface="Calibri" pitchFamily="34" charset="0"/>
            </a:endParaRPr>
          </a:p>
          <a:p>
            <a:pPr algn="just"/>
            <a:r>
              <a:rPr lang="es-ES" sz="2000" dirty="0">
                <a:latin typeface="Calibri" pitchFamily="34" charset="0"/>
              </a:rPr>
              <a:t>WITH CHECK OPTION: impide modificar las filas de la vista si el resultado no coincide con alguna de las filas que devolvería la </a:t>
            </a:r>
            <a:r>
              <a:rPr lang="es-ES" sz="2000" dirty="0" err="1">
                <a:latin typeface="Calibri" pitchFamily="34" charset="0"/>
              </a:rPr>
              <a:t>subconsulta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algn="just"/>
            <a:endParaRPr lang="es-ES" sz="2000" dirty="0">
              <a:latin typeface="Calibri" pitchFamily="34" charset="0"/>
            </a:endParaRPr>
          </a:p>
          <a:p>
            <a:pPr algn="just"/>
            <a:endParaRPr lang="es-ES" sz="2000" dirty="0">
              <a:latin typeface="Calibri" pitchFamily="34" charset="0"/>
            </a:endParaRPr>
          </a:p>
          <a:p>
            <a:pPr algn="just"/>
            <a:endParaRPr lang="es-ES" sz="2000" dirty="0">
              <a:latin typeface="Calibri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B68378-EC05-757F-369E-20D262F58797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197439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Vistas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0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Actualización de vistas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042458" y="1817602"/>
            <a:ext cx="9715737" cy="4824536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Calibri" pitchFamily="34" charset="0"/>
              </a:rPr>
              <a:t>Podemos realizar operaciones de actualización del contenido de una vista. Dichos cambios serán propagados a las tablas base correspondientes si es posible.</a:t>
            </a:r>
          </a:p>
          <a:p>
            <a:pPr algn="just"/>
            <a:r>
              <a:rPr lang="es-ES" sz="2400" dirty="0">
                <a:latin typeface="Calibri" pitchFamily="34" charset="0"/>
              </a:rPr>
              <a:t>Para que una vista sea actualizable debe cumplir:</a:t>
            </a:r>
          </a:p>
          <a:p>
            <a:pPr lvl="1" algn="just"/>
            <a:r>
              <a:rPr lang="es-ES" sz="1800" dirty="0">
                <a:latin typeface="Calibri" pitchFamily="34" charset="0"/>
              </a:rPr>
              <a:t>Sus columnas deben hacer referencia a columnas de alguna tabla base (no pueden ser el resultado de alguna expresión)</a:t>
            </a:r>
          </a:p>
          <a:p>
            <a:pPr lvl="1" algn="just"/>
            <a:r>
              <a:rPr lang="es-ES" sz="1800" dirty="0">
                <a:latin typeface="Calibri" pitchFamily="34" charset="0"/>
              </a:rPr>
              <a:t>La </a:t>
            </a:r>
            <a:r>
              <a:rPr lang="es-ES" sz="1800" dirty="0" err="1">
                <a:latin typeface="Calibri" pitchFamily="34" charset="0"/>
              </a:rPr>
              <a:t>subconsulta</a:t>
            </a:r>
            <a:r>
              <a:rPr lang="es-ES" sz="1800" dirty="0">
                <a:latin typeface="Calibri" pitchFamily="34" charset="0"/>
              </a:rPr>
              <a:t> no puede tener:</a:t>
            </a:r>
          </a:p>
          <a:p>
            <a:pPr lvl="2" algn="just"/>
            <a:r>
              <a:rPr lang="es-ES" sz="1600" dirty="0">
                <a:latin typeface="Calibri" pitchFamily="34" charset="0"/>
              </a:rPr>
              <a:t>Operaciones de conjunto</a:t>
            </a:r>
          </a:p>
          <a:p>
            <a:pPr lvl="2" algn="just"/>
            <a:r>
              <a:rPr lang="es-ES" sz="1600" dirty="0">
                <a:latin typeface="Calibri" pitchFamily="34" charset="0"/>
              </a:rPr>
              <a:t>DISTINCT</a:t>
            </a:r>
          </a:p>
          <a:p>
            <a:pPr lvl="2" algn="just"/>
            <a:r>
              <a:rPr lang="es-ES" sz="1600" dirty="0">
                <a:latin typeface="Calibri" pitchFamily="34" charset="0"/>
              </a:rPr>
              <a:t>Funciones de agregación</a:t>
            </a:r>
          </a:p>
          <a:p>
            <a:pPr lvl="2" algn="just"/>
            <a:r>
              <a:rPr lang="es-ES" sz="1600" dirty="0">
                <a:latin typeface="Calibri" pitchFamily="34" charset="0"/>
              </a:rPr>
              <a:t>GROUP BY </a:t>
            </a:r>
          </a:p>
          <a:p>
            <a:pPr lvl="2" algn="just"/>
            <a:r>
              <a:rPr lang="es-ES" sz="1600" dirty="0">
                <a:latin typeface="Calibri" pitchFamily="34" charset="0"/>
              </a:rPr>
              <a:t>ORDER BY.</a:t>
            </a:r>
          </a:p>
          <a:p>
            <a:pPr lvl="2" algn="just"/>
            <a:r>
              <a:rPr lang="es-ES" sz="1600" dirty="0">
                <a:latin typeface="Calibri" pitchFamily="34" charset="0"/>
              </a:rPr>
              <a:t>Reuniones</a:t>
            </a:r>
          </a:p>
          <a:p>
            <a:pPr algn="just"/>
            <a:endParaRPr lang="es-ES" sz="1000" dirty="0">
              <a:latin typeface="Calibri" pitchFamily="34" charset="0"/>
            </a:endParaRPr>
          </a:p>
          <a:p>
            <a:pPr algn="just"/>
            <a:endParaRPr lang="es-ES" sz="2000" dirty="0">
              <a:latin typeface="Calibri" pitchFamily="34" charset="0"/>
            </a:endParaRPr>
          </a:p>
          <a:p>
            <a:pPr algn="just"/>
            <a:endParaRPr lang="es-ES" sz="2000" dirty="0">
              <a:latin typeface="Calibri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6E5D06E-1B6B-7005-A222-6A82739DE9DA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Vistas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Actualización de vistas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31403" y="1911355"/>
            <a:ext cx="9644237" cy="482453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Calibri" pitchFamily="34" charset="0"/>
              </a:rPr>
              <a:t>Crear una vista que muestre la información de las asignaturas con código menor de 130.</a:t>
            </a: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Insertar, usando la vista, la asignatura Programación de Videojuegos, con código 1 y el resto de los valores a </a:t>
            </a:r>
            <a:r>
              <a:rPr lang="es-ES" sz="2000" dirty="0" err="1">
                <a:latin typeface="Calibri" pitchFamily="34" charset="0"/>
              </a:rPr>
              <a:t>null</a:t>
            </a:r>
            <a:r>
              <a:rPr lang="es-ES" sz="2000" dirty="0">
                <a:latin typeface="Calibri" pitchFamily="34" charset="0"/>
              </a:rPr>
              <a:t> o al valor definido por defecto.</a:t>
            </a: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Mostrar el contenido de la vista 	</a:t>
            </a:r>
            <a:endParaRPr lang="es-ES" sz="1600" dirty="0">
              <a:latin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2207568" y="2498596"/>
            <a:ext cx="5760640" cy="8640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CREATE VIEW asignaturas_menor_130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AS select * from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MISasignaturas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codigo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&lt; 130;</a:t>
            </a:r>
            <a:endParaRPr lang="es-E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2207568" y="4274517"/>
            <a:ext cx="5760640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INSERT INTO asignaturas_menor_130(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codigo,nombre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) 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VALUES (1, 'Programación de Videojuegos');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COMMIT;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5744" y="4179709"/>
            <a:ext cx="2699792" cy="203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 redondeado"/>
          <p:cNvSpPr/>
          <p:nvPr/>
        </p:nvSpPr>
        <p:spPr bwMode="auto">
          <a:xfrm>
            <a:off x="2207568" y="5805264"/>
            <a:ext cx="5760640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SELECT * FROM asignaturas_menor_130;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A1AC6-3183-CEC4-C253-2FC2E46905D8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Vistas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Actualización de vistas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78222" y="1799550"/>
            <a:ext cx="8424936" cy="482453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Calibri" pitchFamily="34" charset="0"/>
              </a:rPr>
              <a:t>Insertar la asignatura ‘Aprendizaje Computacional’ con código 300</a:t>
            </a: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endParaRPr lang="es-ES" sz="105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Mostramos la vista</a:t>
            </a: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¡¡Pero la nueva asignatura se ha insertado!! 	</a:t>
            </a:r>
            <a:endParaRPr lang="es-ES" sz="1600" dirty="0">
              <a:latin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1524000" y="2375614"/>
            <a:ext cx="6192688" cy="1152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INSERT INTO asignaturas_menor_130(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codigo,nombre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VALUES (300, '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Aprendizaje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Computacional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');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COMMIT;</a:t>
            </a:r>
            <a:endParaRPr lang="es-E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8872" y="1782493"/>
            <a:ext cx="2699792" cy="174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 redondeado"/>
          <p:cNvSpPr/>
          <p:nvPr/>
        </p:nvSpPr>
        <p:spPr bwMode="auto">
          <a:xfrm>
            <a:off x="1524000" y="4171717"/>
            <a:ext cx="619268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SELECT * FROM asignaturas_menor_130;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0053" y="3833457"/>
            <a:ext cx="2738611" cy="249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 redondeado"/>
          <p:cNvSpPr/>
          <p:nvPr/>
        </p:nvSpPr>
        <p:spPr bwMode="auto">
          <a:xfrm>
            <a:off x="1524000" y="5445224"/>
            <a:ext cx="619268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SELECT * FROM asignaturas;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1302C-16CB-5E14-82A9-C5D711E169DF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Vistas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  <p:bldP spid="6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80728"/>
            <a:ext cx="9144000" cy="576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s-ES_tradnl" sz="2800" dirty="0">
                <a:solidFill>
                  <a:schemeClr val="bg1"/>
                </a:solidFill>
                <a:latin typeface="Tahoma" pitchFamily="34" charset="0"/>
              </a:rPr>
              <a:t>Actualización de vistas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89315" y="1826122"/>
            <a:ext cx="11357926" cy="482453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Calibri" pitchFamily="34" charset="0"/>
              </a:rPr>
              <a:t>Para evitarlo utilizamos la opción WITH CHECK OPTION</a:t>
            </a: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Ahora al insertar una fila que la subconsulta no devolvería (código mayor o igual a 130) el SGBD devuelve un error.</a:t>
            </a:r>
          </a:p>
          <a:p>
            <a:endParaRPr lang="es-ES" sz="2000" dirty="0">
              <a:latin typeface="Calibri" pitchFamily="34" charset="0"/>
            </a:endParaRPr>
          </a:p>
          <a:p>
            <a:endParaRPr lang="es-ES" sz="2000" dirty="0">
              <a:latin typeface="Calibri" pitchFamily="34" charset="0"/>
            </a:endParaRPr>
          </a:p>
          <a:p>
            <a:r>
              <a:rPr lang="es-ES" sz="2000" dirty="0">
                <a:latin typeface="Calibri" pitchFamily="34" charset="0"/>
              </a:rPr>
              <a:t>Por último, borramos las filas introducidas en el ejemplo mediante la vista.</a:t>
            </a:r>
            <a:endParaRPr lang="es-ES" sz="1600" dirty="0">
              <a:latin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1785052" y="2303524"/>
            <a:ext cx="6752458" cy="11254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CREATE OR REPLACE  VIEW asignaturas_menor_130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AS select * from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asignaturas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codigo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&lt; 130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WITH CHECK OPTION;</a:t>
            </a:r>
            <a:endParaRPr lang="es-E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785052" y="5553236"/>
            <a:ext cx="7560840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DELETE FROM asignaturas_menor_130 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where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codigo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 =1 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or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Calibri" pitchFamily="34" charset="0"/>
              </a:rPr>
              <a:t>codigo</a:t>
            </a:r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 = 300;</a:t>
            </a:r>
          </a:p>
          <a:p>
            <a:pPr algn="l"/>
            <a:r>
              <a:rPr lang="es-ES" sz="2000" dirty="0">
                <a:solidFill>
                  <a:schemeClr val="tx1"/>
                </a:solidFill>
                <a:latin typeface="Calibri" pitchFamily="34" charset="0"/>
              </a:rPr>
              <a:t>COMMIT;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994181" y="3951758"/>
            <a:ext cx="7992888" cy="9361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Informe de error -</a:t>
            </a:r>
          </a:p>
          <a:p>
            <a:pPr algn="l"/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Error SQL: ORA-01402: violación de la cláusula WHERE en la vista WITH CHECK OPTION</a:t>
            </a:r>
          </a:p>
          <a:p>
            <a:pPr algn="l"/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01402. 00000 -  "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view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WITH CHECK OPTION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where-clause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violation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6D6F84-8AE9-BD31-6DAE-03E6E32857DB}"/>
              </a:ext>
            </a:extLst>
          </p:cNvPr>
          <p:cNvSpPr txBox="1">
            <a:spLocks noChangeArrowheads="1"/>
          </p:cNvSpPr>
          <p:nvPr/>
        </p:nvSpPr>
        <p:spPr>
          <a:xfrm>
            <a:off x="207034" y="1219205"/>
            <a:ext cx="12192000" cy="5803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ES" dirty="0"/>
              <a:t>Vistas</a:t>
            </a: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  <p:bldP spid="6" grpId="0" animBg="1"/>
      <p:bldP spid="10" grpId="0" animBg="1"/>
      <p:bldP spid="11" grpId="0" build="allAtOnce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0128ce-813a-4527-a976-e6170e68f637">
      <Terms xmlns="http://schemas.microsoft.com/office/infopath/2007/PartnerControls"/>
    </lcf76f155ced4ddcb4097134ff3c332f>
    <TaxCatchAll xmlns="0a3e5be0-875c-4cd7-969c-6f33f70cdc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231FAEC0A5A94C99C9D0901BBD8782" ma:contentTypeVersion="16" ma:contentTypeDescription="Crear nuevo documento." ma:contentTypeScope="" ma:versionID="395c2231bab19a04e8e237a00865a4ab">
  <xsd:schema xmlns:xsd="http://www.w3.org/2001/XMLSchema" xmlns:xs="http://www.w3.org/2001/XMLSchema" xmlns:p="http://schemas.microsoft.com/office/2006/metadata/properties" xmlns:ns2="4c0128ce-813a-4527-a976-e6170e68f637" xmlns:ns3="0a3e5be0-875c-4cd7-969c-6f33f70cdc01" targetNamespace="http://schemas.microsoft.com/office/2006/metadata/properties" ma:root="true" ma:fieldsID="46e6e0ca6ce3ab7b008a37a6bf558365" ns2:_="" ns3:_="">
    <xsd:import namespace="4c0128ce-813a-4527-a976-e6170e68f637"/>
    <xsd:import namespace="0a3e5be0-875c-4cd7-969c-6f33f70cdc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128ce-813a-4527-a976-e6170e68f6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bcd1d820-905e-4f76-90db-667fb56fd2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e5be0-875c-4cd7-969c-6f33f70cdc0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85cd34b-7d4a-4478-bfc4-6b2a076aa1f6}" ma:internalName="TaxCatchAll" ma:showField="CatchAllData" ma:web="0a3e5be0-875c-4cd7-969c-6f33f70cdc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D87F1-199D-4545-8424-35510E83E4A7}">
  <ds:schemaRefs>
    <ds:schemaRef ds:uri="http://schemas.microsoft.com/office/2006/metadata/properties"/>
    <ds:schemaRef ds:uri="http://schemas.microsoft.com/office/infopath/2007/PartnerControls"/>
    <ds:schemaRef ds:uri="4c0128ce-813a-4527-a976-e6170e68f637"/>
    <ds:schemaRef ds:uri="0a3e5be0-875c-4cd7-969c-6f33f70cdc01"/>
  </ds:schemaRefs>
</ds:datastoreItem>
</file>

<file path=customXml/itemProps2.xml><?xml version="1.0" encoding="utf-8"?>
<ds:datastoreItem xmlns:ds="http://schemas.openxmlformats.org/officeDocument/2006/customXml" ds:itemID="{CA3CDF57-8C18-41CC-8760-0FC14DAC3B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0128ce-813a-4527-a976-e6170e68f637"/>
    <ds:schemaRef ds:uri="0a3e5be0-875c-4cd7-969c-6f33f70cdc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B23F6B-7FA5-4313-A649-74936AACF2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2683</Words>
  <Application>Microsoft Office PowerPoint</Application>
  <PresentationFormat>Panorámica</PresentationFormat>
  <Paragraphs>311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Lucida Sans Unicode</vt:lpstr>
      <vt:lpstr>Tahoma</vt:lpstr>
      <vt:lpstr>Times New Roman</vt:lpstr>
      <vt:lpstr>Verdana</vt:lpstr>
      <vt:lpstr>Tema de Office</vt:lpstr>
      <vt:lpstr>Module 3</vt:lpstr>
      <vt:lpstr>Elementos del nivel externo</vt:lpstr>
      <vt:lpstr>Vistas</vt:lpstr>
      <vt:lpstr>Vistas</vt:lpstr>
      <vt:lpstr>Vistas. Opciones</vt:lpstr>
      <vt:lpstr>Actualización de vistas</vt:lpstr>
      <vt:lpstr>Actualización de vistas</vt:lpstr>
      <vt:lpstr>Actualización de vistas</vt:lpstr>
      <vt:lpstr>Actualización de vistas</vt:lpstr>
      <vt:lpstr>Definición de TRIGGER</vt:lpstr>
      <vt:lpstr>Utilidad de los TRIGGERS</vt:lpstr>
      <vt:lpstr>Creación</vt:lpstr>
      <vt:lpstr>Creación</vt:lpstr>
      <vt:lpstr>Creación</vt:lpstr>
      <vt:lpstr>Ejemplo</vt:lpstr>
      <vt:lpstr>Orden de Ejecución</vt:lpstr>
      <vt:lpstr>Variables de acoplamiento</vt:lpstr>
      <vt:lpstr>Ejemplos</vt:lpstr>
      <vt:lpstr>Ejemplos</vt:lpstr>
      <vt:lpstr>Ejemplos</vt:lpstr>
      <vt:lpstr>Disparadores de Sustitución</vt:lpstr>
      <vt:lpstr>Ejemplos</vt:lpstr>
      <vt:lpstr>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Antonio J. Nebro</dc:creator>
  <cp:lastModifiedBy>Maria del Mar Roldan Garcia</cp:lastModifiedBy>
  <cp:revision>237</cp:revision>
  <dcterms:created xsi:type="dcterms:W3CDTF">2016-07-19T06:36:18Z</dcterms:created>
  <dcterms:modified xsi:type="dcterms:W3CDTF">2024-12-05T10:44:46Z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0x010100E2231FAEC0A5A94C99C9D0901BBD8782</vt:lpwstr>
  </property>
</Properties>
</file>