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C2B46F-A94A-388C-5B18-90A3D091D082}" v="479" dt="2024-04-21T20:44:32.627"/>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er, Colton" userId="S::colton.berger@snhu.edu::c4e2eda6-2e38-4370-b112-50d1c12d2e69" providerId="AD" clId="Web-{43C2B46F-A94A-388C-5B18-90A3D091D082}"/>
    <pc:docChg chg="modSld">
      <pc:chgData name="Berger, Colton" userId="S::colton.berger@snhu.edu::c4e2eda6-2e38-4370-b112-50d1c12d2e69" providerId="AD" clId="Web-{43C2B46F-A94A-388C-5B18-90A3D091D082}" dt="2024-04-21T20:44:32.627" v="477" actId="20577"/>
      <pc:docMkLst>
        <pc:docMk/>
      </pc:docMkLst>
      <pc:sldChg chg="modSp">
        <pc:chgData name="Berger, Colton" userId="S::colton.berger@snhu.edu::c4e2eda6-2e38-4370-b112-50d1c12d2e69" providerId="AD" clId="Web-{43C2B46F-A94A-388C-5B18-90A3D091D082}" dt="2024-04-21T20:27:22.572" v="267" actId="20577"/>
        <pc:sldMkLst>
          <pc:docMk/>
          <pc:sldMk cId="0" sldId="267"/>
        </pc:sldMkLst>
        <pc:spChg chg="mod">
          <ac:chgData name="Berger, Colton" userId="S::colton.berger@snhu.edu::c4e2eda6-2e38-4370-b112-50d1c12d2e69" providerId="AD" clId="Web-{43C2B46F-A94A-388C-5B18-90A3D091D082}" dt="2024-04-21T20:27:22.572" v="267" actId="20577"/>
          <ac:spMkLst>
            <pc:docMk/>
            <pc:sldMk cId="0" sldId="267"/>
            <ac:spMk id="224" creationId="{00000000-0000-0000-0000-000000000000}"/>
          </ac:spMkLst>
        </pc:spChg>
      </pc:sldChg>
      <pc:sldChg chg="modSp">
        <pc:chgData name="Berger, Colton" userId="S::colton.berger@snhu.edu::c4e2eda6-2e38-4370-b112-50d1c12d2e69" providerId="AD" clId="Web-{43C2B46F-A94A-388C-5B18-90A3D091D082}" dt="2024-04-21T20:44:32.627" v="477" actId="20577"/>
        <pc:sldMkLst>
          <pc:docMk/>
          <pc:sldMk cId="0" sldId="268"/>
        </pc:sldMkLst>
        <pc:spChg chg="mod">
          <ac:chgData name="Berger, Colton" userId="S::colton.berger@snhu.edu::c4e2eda6-2e38-4370-b112-50d1c12d2e69" providerId="AD" clId="Web-{43C2B46F-A94A-388C-5B18-90A3D091D082}" dt="2024-04-21T20:44:32.627" v="477" actId="20577"/>
          <ac:spMkLst>
            <pc:docMk/>
            <pc:sldMk cId="0" sldId="268"/>
            <ac:spMk id="2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a:t>Security Policy Presentation</a:t>
            </a:r>
            <a:endParaRPr/>
          </a:p>
          <a:p>
            <a:pPr marL="0" lvl="0" indent="0" algn="l" rtl="0">
              <a:lnSpc>
                <a:spcPct val="70000"/>
              </a:lnSpc>
              <a:spcBef>
                <a:spcPts val="1000"/>
              </a:spcBef>
              <a:spcAft>
                <a:spcPts val="0"/>
              </a:spcAft>
              <a:buClr>
                <a:schemeClr val="lt1"/>
              </a:buClr>
              <a:buSzPts val="1850"/>
              <a:buNone/>
            </a:pPr>
            <a:r>
              <a:rPr lang="en-US" sz="1850"/>
              <a:t>Developer: </a:t>
            </a:r>
            <a:r>
              <a:rPr lang="en-US" sz="1850" i="1"/>
              <a:t>Colton Berger</a:t>
            </a:r>
            <a:endParaRPr/>
          </a:p>
          <a:p>
            <a:pPr marL="0" lvl="0" indent="0" algn="l" rtl="0">
              <a:lnSpc>
                <a:spcPct val="70000"/>
              </a:lnSpc>
              <a:spcBef>
                <a:spcPts val="1000"/>
              </a:spcBef>
              <a:spcAft>
                <a:spcPts val="0"/>
              </a:spcAft>
              <a:buClr>
                <a:schemeClr val="lt1"/>
              </a:buClr>
              <a:buSzPts val="1850"/>
              <a:buNone/>
            </a:pPr>
            <a:endParaRPr sz="1850"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251A-3A61-42B2-3967-ECDF0C8A2A65}"/>
              </a:ext>
            </a:extLst>
          </p:cNvPr>
          <p:cNvSpPr>
            <a:spLocks noGrp="1"/>
          </p:cNvSpPr>
          <p:nvPr>
            <p:ph type="title"/>
          </p:nvPr>
        </p:nvSpPr>
        <p:spPr/>
        <p:txBody>
          <a:bodyPr/>
          <a:lstStyle/>
          <a:p>
            <a:r>
              <a:rPr lang="en-US"/>
              <a:t>Unit Testing: Max size is greater than or equal to size of entries</a:t>
            </a:r>
          </a:p>
        </p:txBody>
      </p:sp>
      <p:sp>
        <p:nvSpPr>
          <p:cNvPr id="3" name="Text Placeholder 2">
            <a:extLst>
              <a:ext uri="{FF2B5EF4-FFF2-40B4-BE49-F238E27FC236}">
                <a16:creationId xmlns:a16="http://schemas.microsoft.com/office/drawing/2014/main" id="{A7868A9B-3B57-4301-E6CB-E83F76E07289}"/>
              </a:ext>
            </a:extLst>
          </p:cNvPr>
          <p:cNvSpPr>
            <a:spLocks noGrp="1"/>
          </p:cNvSpPr>
          <p:nvPr>
            <p:ph type="body" idx="1"/>
          </p:nvPr>
        </p:nvSpPr>
        <p:spPr/>
        <p:txBody>
          <a:bodyPr/>
          <a:lstStyle/>
          <a:p>
            <a:pPr marL="114300" indent="0">
              <a:buNone/>
            </a:pPr>
            <a:r>
              <a:rPr lang="en-US"/>
              <a:t>Test:							Result:</a:t>
            </a:r>
          </a:p>
        </p:txBody>
      </p:sp>
      <p:pic>
        <p:nvPicPr>
          <p:cNvPr id="4" name="Google Shape;197;g9504e29505_0_0" descr="Green Pace logo">
            <a:extLst>
              <a:ext uri="{FF2B5EF4-FFF2-40B4-BE49-F238E27FC236}">
                <a16:creationId xmlns:a16="http://schemas.microsoft.com/office/drawing/2014/main" id="{1EBDDB48-06B4-013B-55EF-C6378EA7AD17}"/>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pic>
        <p:nvPicPr>
          <p:cNvPr id="8" name="Picture 7" descr="A computer screen shot of a code&#10;&#10;Description automatically generated">
            <a:extLst>
              <a:ext uri="{FF2B5EF4-FFF2-40B4-BE49-F238E27FC236}">
                <a16:creationId xmlns:a16="http://schemas.microsoft.com/office/drawing/2014/main" id="{B6D7001F-D57C-25FD-7A73-00F0D581C485}"/>
              </a:ext>
            </a:extLst>
          </p:cNvPr>
          <p:cNvPicPr>
            <a:picLocks noChangeAspect="1"/>
          </p:cNvPicPr>
          <p:nvPr/>
        </p:nvPicPr>
        <p:blipFill>
          <a:blip r:embed="rId3"/>
          <a:stretch>
            <a:fillRect/>
          </a:stretch>
        </p:blipFill>
        <p:spPr>
          <a:xfrm>
            <a:off x="292608" y="2692727"/>
            <a:ext cx="6030167" cy="3400900"/>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D063CF73-A120-59C7-AFC5-DAF5867DD705}"/>
              </a:ext>
            </a:extLst>
          </p:cNvPr>
          <p:cNvPicPr>
            <a:picLocks noChangeAspect="1"/>
          </p:cNvPicPr>
          <p:nvPr/>
        </p:nvPicPr>
        <p:blipFill rotWithShape="1">
          <a:blip r:embed="rId4"/>
          <a:srcRect t="30534" r="19611" b="64000"/>
          <a:stretch/>
        </p:blipFill>
        <p:spPr>
          <a:xfrm>
            <a:off x="6568462" y="2692727"/>
            <a:ext cx="5402213" cy="374904"/>
          </a:xfrm>
          <a:prstGeom prst="rect">
            <a:avLst/>
          </a:prstGeom>
        </p:spPr>
      </p:pic>
    </p:spTree>
    <p:extLst>
      <p:ext uri="{BB962C8B-B14F-4D97-AF65-F5344CB8AC3E}">
        <p14:creationId xmlns:p14="http://schemas.microsoft.com/office/powerpoint/2010/main" val="346792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649D-284B-B891-5A48-2349C3FFA6CB}"/>
              </a:ext>
            </a:extLst>
          </p:cNvPr>
          <p:cNvSpPr>
            <a:spLocks noGrp="1"/>
          </p:cNvSpPr>
          <p:nvPr>
            <p:ph type="title"/>
          </p:nvPr>
        </p:nvSpPr>
        <p:spPr/>
        <p:txBody>
          <a:bodyPr/>
          <a:lstStyle/>
          <a:p>
            <a:r>
              <a:rPr lang="en-US"/>
              <a:t>Unit Testing: Resizing can change collection size</a:t>
            </a:r>
          </a:p>
        </p:txBody>
      </p:sp>
      <p:sp>
        <p:nvSpPr>
          <p:cNvPr id="3" name="Text Placeholder 2">
            <a:extLst>
              <a:ext uri="{FF2B5EF4-FFF2-40B4-BE49-F238E27FC236}">
                <a16:creationId xmlns:a16="http://schemas.microsoft.com/office/drawing/2014/main" id="{FE4B3386-7D16-24FF-456B-E0C702F772A3}"/>
              </a:ext>
            </a:extLst>
          </p:cNvPr>
          <p:cNvSpPr>
            <a:spLocks noGrp="1"/>
          </p:cNvSpPr>
          <p:nvPr>
            <p:ph type="body" idx="1"/>
          </p:nvPr>
        </p:nvSpPr>
        <p:spPr/>
        <p:txBody>
          <a:bodyPr/>
          <a:lstStyle/>
          <a:p>
            <a:pPr marL="114300" indent="0">
              <a:buNone/>
            </a:pPr>
            <a:r>
              <a:rPr lang="en-US"/>
              <a:t>Test:						Result:</a:t>
            </a:r>
          </a:p>
          <a:p>
            <a:pPr marL="114300" indent="0">
              <a:buNone/>
            </a:pPr>
            <a:endParaRPr lang="en-US"/>
          </a:p>
        </p:txBody>
      </p:sp>
      <p:pic>
        <p:nvPicPr>
          <p:cNvPr id="4" name="Google Shape;197;g9504e29505_0_0" descr="Green Pace logo">
            <a:extLst>
              <a:ext uri="{FF2B5EF4-FFF2-40B4-BE49-F238E27FC236}">
                <a16:creationId xmlns:a16="http://schemas.microsoft.com/office/drawing/2014/main" id="{0DC135E4-F70E-9C9C-1DE5-269EB7878E3D}"/>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pic>
        <p:nvPicPr>
          <p:cNvPr id="8" name="Picture 7" descr="A computer screen shot of a program code&#10;&#10;Description automatically generated">
            <a:extLst>
              <a:ext uri="{FF2B5EF4-FFF2-40B4-BE49-F238E27FC236}">
                <a16:creationId xmlns:a16="http://schemas.microsoft.com/office/drawing/2014/main" id="{8E0F9837-7C20-738C-EA46-6E824A14A976}"/>
              </a:ext>
            </a:extLst>
          </p:cNvPr>
          <p:cNvPicPr>
            <a:picLocks noChangeAspect="1"/>
          </p:cNvPicPr>
          <p:nvPr/>
        </p:nvPicPr>
        <p:blipFill>
          <a:blip r:embed="rId3"/>
          <a:stretch>
            <a:fillRect/>
          </a:stretch>
        </p:blipFill>
        <p:spPr>
          <a:xfrm>
            <a:off x="685800" y="2745238"/>
            <a:ext cx="5029902" cy="3543795"/>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07358B63-3DAD-0136-9ED9-A288B62BE96C}"/>
              </a:ext>
            </a:extLst>
          </p:cNvPr>
          <p:cNvPicPr>
            <a:picLocks noChangeAspect="1"/>
          </p:cNvPicPr>
          <p:nvPr/>
        </p:nvPicPr>
        <p:blipFill rotWithShape="1">
          <a:blip r:embed="rId4"/>
          <a:srcRect t="41067" r="17275" b="48667"/>
          <a:stretch/>
        </p:blipFill>
        <p:spPr>
          <a:xfrm>
            <a:off x="5947015" y="2745238"/>
            <a:ext cx="5559185" cy="704089"/>
          </a:xfrm>
          <a:prstGeom prst="rect">
            <a:avLst/>
          </a:prstGeom>
        </p:spPr>
      </p:pic>
    </p:spTree>
    <p:extLst>
      <p:ext uri="{BB962C8B-B14F-4D97-AF65-F5344CB8AC3E}">
        <p14:creationId xmlns:p14="http://schemas.microsoft.com/office/powerpoint/2010/main" val="4248426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2352-8300-9BBD-A405-68C2A7C4622F}"/>
              </a:ext>
            </a:extLst>
          </p:cNvPr>
          <p:cNvSpPr>
            <a:spLocks noGrp="1"/>
          </p:cNvSpPr>
          <p:nvPr>
            <p:ph type="title"/>
          </p:nvPr>
        </p:nvSpPr>
        <p:spPr/>
        <p:txBody>
          <a:bodyPr/>
          <a:lstStyle/>
          <a:p>
            <a:r>
              <a:rPr lang="en-US"/>
              <a:t>Unit Testing: Exceptions are thrown when out of range</a:t>
            </a:r>
          </a:p>
        </p:txBody>
      </p:sp>
      <p:sp>
        <p:nvSpPr>
          <p:cNvPr id="3" name="Text Placeholder 2">
            <a:extLst>
              <a:ext uri="{FF2B5EF4-FFF2-40B4-BE49-F238E27FC236}">
                <a16:creationId xmlns:a16="http://schemas.microsoft.com/office/drawing/2014/main" id="{579A4FA2-0A5F-7485-2DD0-BA674CCEAFD5}"/>
              </a:ext>
            </a:extLst>
          </p:cNvPr>
          <p:cNvSpPr>
            <a:spLocks noGrp="1"/>
          </p:cNvSpPr>
          <p:nvPr>
            <p:ph type="body" idx="1"/>
          </p:nvPr>
        </p:nvSpPr>
        <p:spPr/>
        <p:txBody>
          <a:bodyPr/>
          <a:lstStyle/>
          <a:p>
            <a:pPr marL="114300" indent="0">
              <a:buNone/>
            </a:pPr>
            <a:r>
              <a:rPr lang="en-US"/>
              <a:t>Test:						Result:</a:t>
            </a:r>
          </a:p>
          <a:p>
            <a:pPr marL="114300" indent="0">
              <a:buNone/>
            </a:pPr>
            <a:endParaRPr lang="en-US"/>
          </a:p>
        </p:txBody>
      </p:sp>
      <p:pic>
        <p:nvPicPr>
          <p:cNvPr id="4" name="Google Shape;197;g9504e29505_0_0" descr="Green Pace logo">
            <a:extLst>
              <a:ext uri="{FF2B5EF4-FFF2-40B4-BE49-F238E27FC236}">
                <a16:creationId xmlns:a16="http://schemas.microsoft.com/office/drawing/2014/main" id="{3FD5A422-5923-82CD-AAC3-F6B081A51647}"/>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pic>
        <p:nvPicPr>
          <p:cNvPr id="8" name="Picture 7" descr="A screen shot of a computer code&#10;&#10;Description automatically generated">
            <a:extLst>
              <a:ext uri="{FF2B5EF4-FFF2-40B4-BE49-F238E27FC236}">
                <a16:creationId xmlns:a16="http://schemas.microsoft.com/office/drawing/2014/main" id="{E9097757-13BF-13D8-9CA0-D865D342A19B}"/>
              </a:ext>
            </a:extLst>
          </p:cNvPr>
          <p:cNvPicPr>
            <a:picLocks noChangeAspect="1"/>
          </p:cNvPicPr>
          <p:nvPr/>
        </p:nvPicPr>
        <p:blipFill>
          <a:blip r:embed="rId3"/>
          <a:stretch>
            <a:fillRect/>
          </a:stretch>
        </p:blipFill>
        <p:spPr>
          <a:xfrm>
            <a:off x="685800" y="2724051"/>
            <a:ext cx="4497601" cy="1573629"/>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A5B0D2BB-7592-D8B5-CFBA-A47C2C934EFB}"/>
              </a:ext>
            </a:extLst>
          </p:cNvPr>
          <p:cNvPicPr>
            <a:picLocks noChangeAspect="1"/>
          </p:cNvPicPr>
          <p:nvPr/>
        </p:nvPicPr>
        <p:blipFill rotWithShape="1">
          <a:blip r:embed="rId4"/>
          <a:srcRect t="68800" r="32084" b="22933"/>
          <a:stretch/>
        </p:blipFill>
        <p:spPr>
          <a:xfrm>
            <a:off x="6062783" y="2724051"/>
            <a:ext cx="4564035" cy="566928"/>
          </a:xfrm>
          <a:prstGeom prst="rect">
            <a:avLst/>
          </a:prstGeom>
        </p:spPr>
      </p:pic>
    </p:spTree>
    <p:extLst>
      <p:ext uri="{BB962C8B-B14F-4D97-AF65-F5344CB8AC3E}">
        <p14:creationId xmlns:p14="http://schemas.microsoft.com/office/powerpoint/2010/main" val="512029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0D50-021F-6A07-3751-313E4E6082C3}"/>
              </a:ext>
            </a:extLst>
          </p:cNvPr>
          <p:cNvSpPr>
            <a:spLocks noGrp="1"/>
          </p:cNvSpPr>
          <p:nvPr>
            <p:ph type="title"/>
          </p:nvPr>
        </p:nvSpPr>
        <p:spPr/>
        <p:txBody>
          <a:bodyPr/>
          <a:lstStyle/>
          <a:p>
            <a:r>
              <a:rPr lang="en-US"/>
              <a:t>Unit Testing: Using reserve increases capacity but not size</a:t>
            </a:r>
          </a:p>
        </p:txBody>
      </p:sp>
      <p:sp>
        <p:nvSpPr>
          <p:cNvPr id="3" name="Text Placeholder 2">
            <a:extLst>
              <a:ext uri="{FF2B5EF4-FFF2-40B4-BE49-F238E27FC236}">
                <a16:creationId xmlns:a16="http://schemas.microsoft.com/office/drawing/2014/main" id="{7F1E57F0-5BA5-9EB3-03BD-5FAE28BB065D}"/>
              </a:ext>
            </a:extLst>
          </p:cNvPr>
          <p:cNvSpPr>
            <a:spLocks noGrp="1"/>
          </p:cNvSpPr>
          <p:nvPr>
            <p:ph type="body" idx="1"/>
          </p:nvPr>
        </p:nvSpPr>
        <p:spPr/>
        <p:txBody>
          <a:bodyPr/>
          <a:lstStyle/>
          <a:p>
            <a:pPr marL="114300" indent="0">
              <a:buNone/>
            </a:pPr>
            <a:r>
              <a:rPr lang="en-US"/>
              <a:t>Test:						Result:</a:t>
            </a:r>
          </a:p>
          <a:p>
            <a:pPr marL="114300" indent="0">
              <a:buNone/>
            </a:pPr>
            <a:endParaRPr lang="en-US"/>
          </a:p>
        </p:txBody>
      </p:sp>
      <p:pic>
        <p:nvPicPr>
          <p:cNvPr id="4" name="Google Shape;197;g9504e29505_0_0" descr="Green Pace logo">
            <a:extLst>
              <a:ext uri="{FF2B5EF4-FFF2-40B4-BE49-F238E27FC236}">
                <a16:creationId xmlns:a16="http://schemas.microsoft.com/office/drawing/2014/main" id="{7577E1DA-7641-F6AC-5CA4-1422956CFDA0}"/>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pic>
        <p:nvPicPr>
          <p:cNvPr id="8" name="Picture 7" descr="A screen shot of a computer program&#10;&#10;Description automatically generated">
            <a:extLst>
              <a:ext uri="{FF2B5EF4-FFF2-40B4-BE49-F238E27FC236}">
                <a16:creationId xmlns:a16="http://schemas.microsoft.com/office/drawing/2014/main" id="{91E6AEE0-7EEC-7BD7-8F9F-35D56F8A06FE}"/>
              </a:ext>
            </a:extLst>
          </p:cNvPr>
          <p:cNvPicPr>
            <a:picLocks noChangeAspect="1"/>
          </p:cNvPicPr>
          <p:nvPr/>
        </p:nvPicPr>
        <p:blipFill>
          <a:blip r:embed="rId3"/>
          <a:stretch>
            <a:fillRect/>
          </a:stretch>
        </p:blipFill>
        <p:spPr>
          <a:xfrm>
            <a:off x="685799" y="2755832"/>
            <a:ext cx="4525477" cy="2044768"/>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CDDC7C11-C4EC-33DF-9FDB-35083B7BCC6C}"/>
              </a:ext>
            </a:extLst>
          </p:cNvPr>
          <p:cNvPicPr>
            <a:picLocks noChangeAspect="1"/>
          </p:cNvPicPr>
          <p:nvPr/>
        </p:nvPicPr>
        <p:blipFill rotWithShape="1">
          <a:blip r:embed="rId4"/>
          <a:srcRect t="66000" r="23829" b="28533"/>
          <a:stretch/>
        </p:blipFill>
        <p:spPr>
          <a:xfrm>
            <a:off x="6096000" y="2755832"/>
            <a:ext cx="5118749" cy="374904"/>
          </a:xfrm>
          <a:prstGeom prst="rect">
            <a:avLst/>
          </a:prstGeom>
        </p:spPr>
      </p:pic>
    </p:spTree>
    <p:extLst>
      <p:ext uri="{BB962C8B-B14F-4D97-AF65-F5344CB8AC3E}">
        <p14:creationId xmlns:p14="http://schemas.microsoft.com/office/powerpoint/2010/main" val="335997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500"/>
              </a:spcBef>
              <a:spcAft>
                <a:spcPts val="0"/>
              </a:spcAft>
              <a:buClr>
                <a:schemeClr val="lt1"/>
              </a:buClr>
              <a:buSzPts val="2000"/>
              <a:buChar char="•"/>
            </a:pPr>
            <a:r>
              <a:rPr lang="en-US" sz="2400" dirty="0" err="1"/>
              <a:t>DevSecOps</a:t>
            </a:r>
            <a:r>
              <a:rPr lang="en-US" sz="2400" dirty="0"/>
              <a:t> is the process of adding security procedures to our DevOps pipeline</a:t>
            </a:r>
          </a:p>
          <a:p>
            <a:pPr marL="457200" lvl="1" indent="0" algn="l" rtl="0">
              <a:lnSpc>
                <a:spcPct val="90000"/>
              </a:lnSpc>
              <a:spcBef>
                <a:spcPts val="500"/>
              </a:spcBef>
              <a:spcAft>
                <a:spcPts val="0"/>
              </a:spcAft>
              <a:buClr>
                <a:schemeClr val="lt1"/>
              </a:buClr>
              <a:buSzPts val="2000"/>
              <a:buNone/>
            </a:pPr>
            <a:r>
              <a:rPr lang="en-US" sz="2400" b="1" dirty="0"/>
              <a:t>Pre-production tools:</a:t>
            </a:r>
          </a:p>
          <a:p>
            <a:pPr marL="1200150" lvl="2" indent="-285750">
              <a:buSzPts val="2000"/>
            </a:pPr>
            <a:r>
              <a:rPr lang="en-US" sz="2200" dirty="0" err="1"/>
              <a:t>Sonarlint</a:t>
            </a:r>
            <a:r>
              <a:rPr lang="en-US" sz="2200" dirty="0"/>
              <a:t> for developer IDEs</a:t>
            </a:r>
          </a:p>
          <a:p>
            <a:pPr marL="1200150" lvl="2" indent="-285750">
              <a:buSzPts val="2000"/>
            </a:pPr>
            <a:r>
              <a:rPr lang="en-US" sz="2200" dirty="0" err="1"/>
              <a:t>Sonarcloud</a:t>
            </a:r>
            <a:r>
              <a:rPr lang="en-US" sz="2200" dirty="0"/>
              <a:t> for automated code checks</a:t>
            </a:r>
          </a:p>
          <a:p>
            <a:pPr marL="1200150" lvl="2" indent="-285750">
              <a:buSzPts val="2000"/>
            </a:pPr>
            <a:r>
              <a:rPr lang="en-US" sz="2200" dirty="0"/>
              <a:t>Selenium for automated testing</a:t>
            </a:r>
          </a:p>
          <a:p>
            <a:pPr marL="457200" lvl="1" indent="0">
              <a:buSzPts val="2000"/>
              <a:buNone/>
            </a:pPr>
            <a:r>
              <a:rPr lang="en-US" sz="2400" b="1" dirty="0"/>
              <a:t>Production tools:</a:t>
            </a:r>
          </a:p>
          <a:p>
            <a:pPr marL="1200150" lvl="2" indent="-285750">
              <a:buSzPts val="2000"/>
            </a:pPr>
            <a:r>
              <a:rPr lang="en-US" sz="2200" dirty="0"/>
              <a:t>Automated logging</a:t>
            </a:r>
          </a:p>
          <a:p>
            <a:pPr marL="1200150" lvl="2" indent="-285750">
              <a:buSzPts val="2000"/>
            </a:pPr>
            <a:r>
              <a:rPr lang="en-US" sz="2200" dirty="0"/>
              <a:t>Automated response to malicious connections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400" b="1" dirty="0"/>
              <a:t>Waiting</a:t>
            </a:r>
          </a:p>
          <a:p>
            <a:pPr marL="228600" lvl="0" indent="-228600" algn="l" rtl="0">
              <a:lnSpc>
                <a:spcPct val="90000"/>
              </a:lnSpc>
              <a:spcBef>
                <a:spcPts val="0"/>
              </a:spcBef>
              <a:spcAft>
                <a:spcPts val="0"/>
              </a:spcAft>
              <a:buClr>
                <a:schemeClr val="lt1"/>
              </a:buClr>
              <a:buSzPts val="2000"/>
              <a:buChar char="•"/>
            </a:pPr>
            <a:r>
              <a:rPr lang="en-US" dirty="0"/>
              <a:t>Higher the chances that someone could take advantage of an existing vulnerability</a:t>
            </a:r>
          </a:p>
          <a:p>
            <a:pPr marL="228600" lvl="0" indent="-228600" algn="l" rtl="0">
              <a:lnSpc>
                <a:spcPct val="90000"/>
              </a:lnSpc>
              <a:spcBef>
                <a:spcPts val="0"/>
              </a:spcBef>
              <a:spcAft>
                <a:spcPts val="0"/>
              </a:spcAft>
              <a:buClr>
                <a:schemeClr val="lt1"/>
              </a:buClr>
              <a:buSzPts val="2000"/>
              <a:buChar char="•"/>
            </a:pPr>
            <a:r>
              <a:rPr lang="en-US" dirty="0"/>
              <a:t>More code being implemented that has not been compared to these standards</a:t>
            </a:r>
          </a:p>
          <a:p>
            <a:pPr marL="0" lvl="0" indent="0" algn="l" rtl="0">
              <a:lnSpc>
                <a:spcPct val="90000"/>
              </a:lnSpc>
              <a:spcBef>
                <a:spcPts val="0"/>
              </a:spcBef>
              <a:spcAft>
                <a:spcPts val="0"/>
              </a:spcAft>
              <a:buClr>
                <a:schemeClr val="lt1"/>
              </a:buClr>
              <a:buSzPts val="2000"/>
              <a:buNone/>
            </a:pPr>
            <a:r>
              <a:rPr lang="en-US" sz="2400" b="1" dirty="0"/>
              <a:t>Acting now</a:t>
            </a:r>
          </a:p>
          <a:p>
            <a:pPr marL="228600" lvl="0" indent="-228600" algn="l" rtl="0">
              <a:lnSpc>
                <a:spcPct val="90000"/>
              </a:lnSpc>
              <a:spcBef>
                <a:spcPts val="0"/>
              </a:spcBef>
              <a:spcAft>
                <a:spcPts val="0"/>
              </a:spcAft>
              <a:buClr>
                <a:schemeClr val="lt1"/>
              </a:buClr>
              <a:buSzPts val="2000"/>
              <a:buChar char="•"/>
            </a:pPr>
            <a:r>
              <a:rPr lang="en-US" dirty="0"/>
              <a:t>Will result in correcting these vulnerabilities, from highest risk to lowest</a:t>
            </a:r>
          </a:p>
          <a:p>
            <a:pPr marL="228600" lvl="0" indent="-228600" algn="l" rtl="0">
              <a:lnSpc>
                <a:spcPct val="90000"/>
              </a:lnSpc>
              <a:spcBef>
                <a:spcPts val="0"/>
              </a:spcBef>
              <a:spcAft>
                <a:spcPts val="0"/>
              </a:spcAft>
              <a:buClr>
                <a:schemeClr val="lt1"/>
              </a:buClr>
              <a:buSzPts val="2000"/>
              <a:buChar char="•"/>
            </a:pPr>
            <a:r>
              <a:rPr lang="en-US" dirty="0"/>
              <a:t>Will take time, therefore slowing down our development cycle for a while until caught up</a:t>
            </a:r>
          </a:p>
          <a:p>
            <a:pPr marL="228600" lvl="0" indent="-228600" algn="l" rtl="0">
              <a:lnSpc>
                <a:spcPct val="90000"/>
              </a:lnSpc>
              <a:spcBef>
                <a:spcPts val="0"/>
              </a:spcBef>
              <a:spcAft>
                <a:spcPts val="0"/>
              </a:spcAft>
              <a:buClr>
                <a:schemeClr val="lt1"/>
              </a:buClr>
              <a:buSzPts val="2000"/>
              <a:buChar char="•"/>
            </a:pPr>
            <a:r>
              <a:rPr lang="en-US" dirty="0"/>
              <a:t>Starts with full evaluation of the application in development to determine what needs corrections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sz="2200" dirty="0"/>
              <a:t>Implement the 10 coding principles going forward as there will be no remedial action required</a:t>
            </a:r>
          </a:p>
          <a:p>
            <a:pPr marL="1143000" lvl="2" indent="-228600">
              <a:spcBef>
                <a:spcPts val="0"/>
              </a:spcBef>
            </a:pPr>
            <a:r>
              <a:rPr lang="en-US" sz="2200" dirty="0"/>
              <a:t>Implement the 10 coding standards from highest priority to lowest to remediate violations that currently exist</a:t>
            </a:r>
          </a:p>
          <a:p>
            <a:pPr marL="1143000" lvl="2" indent="-228600">
              <a:spcBef>
                <a:spcPts val="0"/>
              </a:spcBef>
            </a:pPr>
            <a:r>
              <a:rPr lang="en-US" sz="2200" dirty="0"/>
              <a:t>Determine complexities associated with introducing automation to the DevOps pipeline</a:t>
            </a:r>
          </a:p>
          <a:p>
            <a:pPr marL="1143000" lvl="2" indent="-228600">
              <a:spcBef>
                <a:spcPts val="0"/>
              </a:spcBef>
            </a:pPr>
            <a:r>
              <a:rPr lang="en-US" sz="2200" dirty="0"/>
              <a:t>Review this policy yearly to update standards and outdated information</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All standards should be implemented over time</a:t>
            </a:r>
          </a:p>
          <a:p>
            <a:pPr marL="228600" indent="-228600">
              <a:spcBef>
                <a:spcPts val="0"/>
              </a:spcBef>
              <a:buSzPts val="2200"/>
            </a:pPr>
            <a:r>
              <a:rPr lang="en-US"/>
              <a:t>The most important standards to implement now are SQL injections and memory protections</a:t>
            </a:r>
          </a:p>
          <a:p>
            <a:pPr marL="685800" lvl="1" indent="-228600">
              <a:spcBef>
                <a:spcPts val="0"/>
              </a:spcBef>
              <a:buSzPts val="2200"/>
              <a:buFont typeface="Courier New"/>
              <a:buChar char="o"/>
            </a:pPr>
            <a:r>
              <a:rPr lang="en-US"/>
              <a:t>SQL injection protections will stop unauthorized access to the systems databases</a:t>
            </a:r>
          </a:p>
          <a:p>
            <a:pPr marL="685800" lvl="1" indent="-228600">
              <a:spcBef>
                <a:spcPts val="0"/>
              </a:spcBef>
              <a:buSzPts val="2200"/>
              <a:buFont typeface="Courier New"/>
              <a:buChar char="o"/>
            </a:pPr>
            <a:r>
              <a:rPr lang="en-US"/>
              <a:t>Memory protections will prevent buffer overflows from occurring which could give someone access to hidden data or the ability to execute their own code</a:t>
            </a:r>
          </a:p>
          <a:p>
            <a:pPr marL="228600" indent="-228600">
              <a:spcBef>
                <a:spcPts val="0"/>
              </a:spcBef>
              <a:buSzPts val="2200"/>
            </a:pPr>
            <a:r>
              <a:rPr lang="en-US"/>
              <a:t>Automation can speed up development and the process to begin implementation should be started</a:t>
            </a:r>
          </a:p>
          <a:p>
            <a:pPr marL="228600" indent="-88900">
              <a:buSzPts val="2200"/>
              <a:buNone/>
            </a:pPr>
            <a:endParaRPr lang="en-US"/>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i="1" dirty="0">
                <a:effectLst/>
              </a:rPr>
              <a:t>Encryption of data in use: A new standard in data protection</a:t>
            </a:r>
            <a:r>
              <a:rPr lang="en-US" dirty="0">
                <a:effectLst/>
              </a:rPr>
              <a:t>. </a:t>
            </a:r>
            <a:r>
              <a:rPr lang="en-US" dirty="0" err="1">
                <a:effectLst/>
              </a:rPr>
              <a:t>Cynance</a:t>
            </a:r>
            <a:r>
              <a:rPr lang="en-US" dirty="0">
                <a:effectLst/>
              </a:rPr>
              <a:t>. (2022, August 16). https://www.cynance.co/encryption-of-data-in-use-data-protection/ </a:t>
            </a:r>
            <a:endParaRPr lang="de-DE" i="1" dirty="0">
              <a:effectLst/>
            </a:endParaRPr>
          </a:p>
          <a:p>
            <a:r>
              <a:rPr lang="de-DE" i="1" dirty="0">
                <a:effectLst/>
              </a:rPr>
              <a:t>Sei cert C++ coding standard</a:t>
            </a:r>
            <a:r>
              <a:rPr lang="de-DE" dirty="0">
                <a:effectLst/>
              </a:rPr>
              <a:t>. SEI CERT C++ Coding Standard. (n.d.). https://wiki.sei.cmu.edu/confluence/pages/viewpage.action?pageId=88046682 </a:t>
            </a:r>
          </a:p>
          <a:p>
            <a:r>
              <a:rPr lang="en-US" i="1" dirty="0" err="1">
                <a:effectLst/>
              </a:rPr>
              <a:t>Sonarsourcestatic</a:t>
            </a:r>
            <a:r>
              <a:rPr lang="en-US" i="1" dirty="0">
                <a:effectLst/>
              </a:rPr>
              <a:t> code ANALYSIS SINCE 2008</a:t>
            </a:r>
            <a:r>
              <a:rPr lang="en-US" dirty="0">
                <a:effectLst/>
              </a:rPr>
              <a:t>. </a:t>
            </a:r>
            <a:r>
              <a:rPr lang="en-US" dirty="0" err="1">
                <a:effectLst/>
              </a:rPr>
              <a:t>SonarSource</a:t>
            </a:r>
            <a:r>
              <a:rPr lang="en-US" dirty="0">
                <a:effectLst/>
              </a:rPr>
              <a:t> Rules. (n.d.). https://rules.sonarsource.com/ </a:t>
            </a:r>
          </a:p>
          <a:p>
            <a:r>
              <a:rPr lang="en-US" i="1" dirty="0">
                <a:effectLst/>
              </a:rPr>
              <a:t>What is AAA Security?</a:t>
            </a:r>
            <a:r>
              <a:rPr lang="en-US" dirty="0">
                <a:effectLst/>
              </a:rPr>
              <a:t>. Fortinet. (n.d.). https://www.fortinet.com/resources/cyberglossary/aaa-security </a:t>
            </a:r>
          </a:p>
          <a:p>
            <a:endParaRPr lang="de-DE" dirty="0">
              <a:effectLst/>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a:t>Green Pace requires consistent implementation of secure principles to all developed applications. </a:t>
            </a:r>
            <a:endParaRPr sz="1600"/>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400" dirty="0">
                <a:solidFill>
                  <a:srgbClr val="FFFFFF"/>
                </a:solidFill>
              </a:rPr>
              <a:t>Each threat has a different risk level and impact and is therefore a different level of priority</a:t>
            </a:r>
            <a:endParaRPr sz="24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281294130"/>
              </p:ext>
            </p:extLst>
          </p:nvPr>
        </p:nvGraphicFramePr>
        <p:xfrm>
          <a:off x="3171900" y="2561050"/>
          <a:ext cx="7835225" cy="356761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800" u="none" strike="noStrike" cap="none">
                          <a:solidFill>
                            <a:srgbClr val="FFD966"/>
                          </a:solidFill>
                        </a:rPr>
                        <a:t>User password </a:t>
                      </a:r>
                      <a:r>
                        <a:rPr lang="en-US" sz="2800" u="none" strike="noStrike" cap="none" dirty="0">
                          <a:solidFill>
                            <a:srgbClr val="FFD966"/>
                          </a:solidFill>
                        </a:rPr>
                        <a:t>gets compromised</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800" u="none" strike="noStrike" cap="none" dirty="0">
                          <a:solidFill>
                            <a:srgbClr val="FFD966"/>
                          </a:solidFill>
                        </a:rPr>
                        <a:t>Buffer overflow found in application</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Floats compared in no-return function</a:t>
                      </a:r>
                      <a:endParaRPr sz="11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800" u="none" strike="noStrike" cap="none" dirty="0">
                          <a:solidFill>
                            <a:srgbClr val="FFD966"/>
                          </a:solidFill>
                        </a:rPr>
                        <a:t>SQL injection used to steal database</a:t>
                      </a:r>
                      <a:endParaRPr lang="en-US" sz="2800" u="none" strike="noStrike" cap="none" dirty="0"/>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800" dirty="0"/>
              <a:t>Validate Input Data</a:t>
            </a:r>
          </a:p>
          <a:p>
            <a:pPr marL="228600" lvl="0" indent="-228600" algn="l" rtl="0">
              <a:lnSpc>
                <a:spcPct val="90000"/>
              </a:lnSpc>
              <a:spcBef>
                <a:spcPts val="0"/>
              </a:spcBef>
              <a:spcAft>
                <a:spcPts val="0"/>
              </a:spcAft>
              <a:buClr>
                <a:schemeClr val="lt1"/>
              </a:buClr>
              <a:buSzPts val="2200"/>
              <a:buChar char="•"/>
            </a:pPr>
            <a:r>
              <a:rPr lang="en-US" sz="2800" dirty="0"/>
              <a:t>Heed Compiler Warnings</a:t>
            </a:r>
          </a:p>
          <a:p>
            <a:pPr marL="228600" lvl="0" indent="-228600" algn="l" rtl="0">
              <a:lnSpc>
                <a:spcPct val="90000"/>
              </a:lnSpc>
              <a:spcBef>
                <a:spcPts val="0"/>
              </a:spcBef>
              <a:spcAft>
                <a:spcPts val="0"/>
              </a:spcAft>
              <a:buClr>
                <a:schemeClr val="lt1"/>
              </a:buClr>
              <a:buSzPts val="2200"/>
              <a:buChar char="•"/>
            </a:pPr>
            <a:r>
              <a:rPr lang="en-US" sz="2800"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sz="2800" dirty="0"/>
              <a:t>Keep it Simple</a:t>
            </a:r>
          </a:p>
          <a:p>
            <a:pPr marL="228600" lvl="0" indent="-228600" algn="l" rtl="0">
              <a:lnSpc>
                <a:spcPct val="90000"/>
              </a:lnSpc>
              <a:spcBef>
                <a:spcPts val="0"/>
              </a:spcBef>
              <a:spcAft>
                <a:spcPts val="0"/>
              </a:spcAft>
              <a:buClr>
                <a:schemeClr val="lt1"/>
              </a:buClr>
              <a:buSzPts val="2200"/>
              <a:buChar char="•"/>
            </a:pPr>
            <a:r>
              <a:rPr lang="en-US" sz="2800" dirty="0"/>
              <a:t>Default Deny</a:t>
            </a:r>
          </a:p>
          <a:p>
            <a:pPr marL="228600" lvl="0" indent="-228600" algn="l" rtl="0">
              <a:lnSpc>
                <a:spcPct val="90000"/>
              </a:lnSpc>
              <a:spcBef>
                <a:spcPts val="0"/>
              </a:spcBef>
              <a:spcAft>
                <a:spcPts val="0"/>
              </a:spcAft>
              <a:buClr>
                <a:schemeClr val="lt1"/>
              </a:buClr>
              <a:buSzPts val="2200"/>
              <a:buChar char="•"/>
            </a:pPr>
            <a:r>
              <a:rPr lang="en-US" sz="2800"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sz="2800" dirty="0"/>
              <a:t>Sanitize Data Sent to Other Systems</a:t>
            </a:r>
          </a:p>
          <a:p>
            <a:pPr marL="228600" lvl="0" indent="-228600" algn="l" rtl="0">
              <a:lnSpc>
                <a:spcPct val="90000"/>
              </a:lnSpc>
              <a:spcBef>
                <a:spcPts val="0"/>
              </a:spcBef>
              <a:spcAft>
                <a:spcPts val="0"/>
              </a:spcAft>
              <a:buClr>
                <a:schemeClr val="lt1"/>
              </a:buClr>
              <a:buSzPts val="2200"/>
              <a:buChar char="•"/>
            </a:pPr>
            <a:r>
              <a:rPr lang="en-US" sz="2800" dirty="0"/>
              <a:t>Practice Defense in Depth</a:t>
            </a:r>
          </a:p>
          <a:p>
            <a:pPr marL="228600" lvl="0" indent="-228600" algn="l" rtl="0">
              <a:lnSpc>
                <a:spcPct val="90000"/>
              </a:lnSpc>
              <a:spcBef>
                <a:spcPts val="0"/>
              </a:spcBef>
              <a:spcAft>
                <a:spcPts val="0"/>
              </a:spcAft>
              <a:buClr>
                <a:schemeClr val="lt1"/>
              </a:buClr>
              <a:buSzPts val="2200"/>
              <a:buChar char="•"/>
            </a:pPr>
            <a:r>
              <a:rPr lang="en-US" sz="2800"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sz="2800" dirty="0"/>
              <a:t>Adopt a Secure Coding Standard</a:t>
            </a:r>
            <a:endParaRPr sz="28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000"/>
              <a:buFont typeface="Arial"/>
              <a:buAutoNum type="arabicPeriod"/>
            </a:pPr>
            <a:r>
              <a:rPr lang="en-US" sz="2800" dirty="0"/>
              <a:t>SQL Injections</a:t>
            </a:r>
          </a:p>
          <a:p>
            <a:pPr indent="-457200">
              <a:spcBef>
                <a:spcPts val="0"/>
              </a:spcBef>
              <a:buSzPts val="2000"/>
              <a:buFont typeface="Arial"/>
              <a:buAutoNum type="arabicPeriod"/>
            </a:pPr>
            <a:r>
              <a:rPr lang="en-US" sz="2800" dirty="0"/>
              <a:t>Memory Protections</a:t>
            </a:r>
          </a:p>
          <a:p>
            <a:pPr indent="-457200">
              <a:spcBef>
                <a:spcPts val="0"/>
              </a:spcBef>
              <a:buSzPts val="2000"/>
              <a:buFont typeface="Arial"/>
              <a:buAutoNum type="arabicPeriod"/>
            </a:pPr>
            <a:r>
              <a:rPr lang="en-US" sz="2800" dirty="0"/>
              <a:t>Accessing Freed Memory</a:t>
            </a:r>
          </a:p>
          <a:p>
            <a:pPr indent="-457200">
              <a:spcBef>
                <a:spcPts val="0"/>
              </a:spcBef>
              <a:buSzPts val="2000"/>
              <a:buFont typeface="Arial"/>
              <a:buAutoNum type="arabicPeriod"/>
            </a:pPr>
            <a:r>
              <a:rPr lang="en-US" sz="2800" dirty="0"/>
              <a:t>String Correctness</a:t>
            </a:r>
          </a:p>
          <a:p>
            <a:pPr indent="-457200">
              <a:spcBef>
                <a:spcPts val="0"/>
              </a:spcBef>
              <a:buSzPts val="2000"/>
              <a:buFont typeface="Arial"/>
              <a:buAutoNum type="arabicPeriod"/>
            </a:pPr>
            <a:r>
              <a:rPr lang="en-US" sz="2800" dirty="0"/>
              <a:t>Exceptions</a:t>
            </a:r>
          </a:p>
          <a:p>
            <a:pPr indent="-457200">
              <a:spcBef>
                <a:spcPts val="0"/>
              </a:spcBef>
              <a:buSzPts val="2000"/>
              <a:buFont typeface="Arial"/>
              <a:buAutoNum type="arabicPeriod"/>
            </a:pPr>
            <a:r>
              <a:rPr lang="en-US" sz="2800" dirty="0"/>
              <a:t>Data Values</a:t>
            </a:r>
          </a:p>
          <a:p>
            <a:pPr indent="-457200">
              <a:spcBef>
                <a:spcPts val="0"/>
              </a:spcBef>
              <a:buSzPts val="2000"/>
              <a:buFont typeface="Arial"/>
              <a:buAutoNum type="arabicPeriod"/>
            </a:pPr>
            <a:r>
              <a:rPr lang="en-US" sz="2800" dirty="0"/>
              <a:t>Data Types</a:t>
            </a:r>
          </a:p>
          <a:p>
            <a:pPr indent="-457200">
              <a:spcBef>
                <a:spcPts val="0"/>
              </a:spcBef>
              <a:buSzPts val="2000"/>
              <a:buFont typeface="Arial"/>
              <a:buAutoNum type="arabicPeriod"/>
            </a:pPr>
            <a:r>
              <a:rPr lang="en-US" sz="2800" dirty="0"/>
              <a:t>Integer Overflows</a:t>
            </a:r>
          </a:p>
          <a:p>
            <a:pPr indent="-457200">
              <a:spcBef>
                <a:spcPts val="0"/>
              </a:spcBef>
              <a:buSzPts val="2000"/>
              <a:buFont typeface="Arial"/>
              <a:buAutoNum type="arabicPeriod"/>
            </a:pPr>
            <a:r>
              <a:rPr lang="en-US" sz="2800" dirty="0"/>
              <a:t>Variable Comparisons</a:t>
            </a:r>
          </a:p>
          <a:p>
            <a:pPr indent="-457200">
              <a:spcBef>
                <a:spcPts val="0"/>
              </a:spcBef>
              <a:buSzPts val="2000"/>
              <a:buFont typeface="Arial"/>
              <a:buAutoNum type="arabicPeriod"/>
            </a:pPr>
            <a:r>
              <a:rPr lang="en-US" sz="2800" dirty="0"/>
              <a:t>Assertions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847088"/>
            <a:ext cx="10820400" cy="4572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400" dirty="0"/>
              <a:t>Encryption at Rest</a:t>
            </a:r>
          </a:p>
          <a:p>
            <a:pPr marL="685800" lvl="1" indent="-228600">
              <a:spcBef>
                <a:spcPts val="0"/>
              </a:spcBef>
              <a:buSzPts val="2000"/>
            </a:pPr>
            <a:r>
              <a:rPr lang="en-US" dirty="0"/>
              <a:t>Data that is currently being stored and is not being used is data at rest</a:t>
            </a:r>
          </a:p>
          <a:p>
            <a:pPr marL="685800" lvl="1" indent="-228600">
              <a:spcBef>
                <a:spcPts val="0"/>
              </a:spcBef>
              <a:buSzPts val="2000"/>
            </a:pPr>
            <a:r>
              <a:rPr lang="en-US" dirty="0"/>
              <a:t>Data that is altered from its original form, so it is unreadable, is encryption at rest</a:t>
            </a:r>
          </a:p>
          <a:p>
            <a:pPr marL="685800" lvl="1" indent="-228600">
              <a:spcBef>
                <a:spcPts val="0"/>
              </a:spcBef>
              <a:buSzPts val="2000"/>
            </a:pPr>
            <a:r>
              <a:rPr lang="en-US" dirty="0"/>
              <a:t>Encryption at rest is a basic requirement due to the large amounts of data being stored in a single place</a:t>
            </a:r>
          </a:p>
          <a:p>
            <a:pPr marL="228600" indent="-228600">
              <a:spcBef>
                <a:spcPts val="0"/>
              </a:spcBef>
              <a:buSzPts val="2000"/>
            </a:pPr>
            <a:r>
              <a:rPr lang="en-US" sz="2400" dirty="0"/>
              <a:t>Encryption in Flight</a:t>
            </a:r>
          </a:p>
          <a:p>
            <a:pPr marL="685800" lvl="1" indent="-228600">
              <a:spcBef>
                <a:spcPts val="0"/>
              </a:spcBef>
              <a:buSzPts val="2000"/>
            </a:pPr>
            <a:r>
              <a:rPr lang="en-US" dirty="0"/>
              <a:t>Data in flight is data that is actively being sent from one location to another</a:t>
            </a:r>
          </a:p>
          <a:p>
            <a:pPr marL="685800" lvl="1" indent="-228600">
              <a:spcBef>
                <a:spcPts val="0"/>
              </a:spcBef>
              <a:buSzPts val="2000"/>
            </a:pPr>
            <a:r>
              <a:rPr lang="en-US" dirty="0"/>
              <a:t>Data that is protected with encryption is encryption in flight</a:t>
            </a:r>
          </a:p>
          <a:p>
            <a:pPr marL="685800" lvl="1" indent="-228600">
              <a:spcBef>
                <a:spcPts val="0"/>
              </a:spcBef>
              <a:buSzPts val="2000"/>
            </a:pPr>
            <a:r>
              <a:rPr lang="en-US" dirty="0"/>
              <a:t>Data in flight should be encrypted as it can easily be intercepted</a:t>
            </a:r>
          </a:p>
          <a:p>
            <a:pPr marL="228600" indent="-228600">
              <a:spcBef>
                <a:spcPts val="0"/>
              </a:spcBef>
              <a:buSzPts val="2000"/>
            </a:pPr>
            <a:r>
              <a:rPr lang="en-US" sz="2400" dirty="0"/>
              <a:t>Encryption in Use</a:t>
            </a:r>
          </a:p>
          <a:p>
            <a:pPr marL="685800" lvl="1" indent="-228600">
              <a:spcBef>
                <a:spcPts val="0"/>
              </a:spcBef>
              <a:buSzPts val="2000"/>
            </a:pPr>
            <a:r>
              <a:rPr lang="en-US" dirty="0"/>
              <a:t>Data that is protected by encryption while it is being accessed</a:t>
            </a:r>
          </a:p>
          <a:p>
            <a:pPr marL="685800" lvl="1" indent="-228600">
              <a:spcBef>
                <a:spcPts val="0"/>
              </a:spcBef>
              <a:buSzPts val="2000"/>
            </a:pPr>
            <a:r>
              <a:rPr lang="en-US" dirty="0"/>
              <a:t>Securing the memory that holds the data or encrypting the data as it is in use, such as password hashing, is encryption in use</a:t>
            </a:r>
          </a:p>
          <a:p>
            <a:pPr marL="685800" lvl="1" indent="-228600">
              <a:spcBef>
                <a:spcPts val="0"/>
              </a:spcBef>
              <a:buSzPts val="2000"/>
            </a:pPr>
            <a:r>
              <a:rPr lang="en-US" dirty="0"/>
              <a:t>Encryption is essential for data in use as this is when it is the most vulnerable</a:t>
            </a:r>
          </a:p>
          <a:p>
            <a:pPr marL="228600" indent="-228600">
              <a:spcBef>
                <a:spcPts val="0"/>
              </a:spcBef>
              <a:buSzPts val="2000"/>
            </a:pPr>
            <a:endParaRPr sz="1800" dirty="0"/>
          </a:p>
          <a:p>
            <a:pPr marL="228600" lvl="0" indent="-88900" algn="l" rtl="0">
              <a:lnSpc>
                <a:spcPct val="90000"/>
              </a:lnSpc>
              <a:spcBef>
                <a:spcPts val="1000"/>
              </a:spcBef>
              <a:spcAft>
                <a:spcPts val="0"/>
              </a:spcAft>
              <a:buClr>
                <a:schemeClr val="lt1"/>
              </a:buClr>
              <a:buSzPts val="2200"/>
              <a:buNone/>
            </a:pPr>
            <a:endParaRPr sz="24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sz="2200" dirty="0"/>
              <a:t>Users verifying their identity through the use of a username and password, oftentimes requiring additional forms of verification</a:t>
            </a:r>
          </a:p>
          <a:p>
            <a:pPr marL="685800" lvl="1" indent="-228600">
              <a:spcBef>
                <a:spcPts val="0"/>
              </a:spcBef>
              <a:buSzPts val="2400"/>
            </a:pPr>
            <a:r>
              <a:rPr lang="en-US" sz="2200" dirty="0"/>
              <a:t>Ensures only specific people are able to access private systems</a:t>
            </a:r>
          </a:p>
          <a:p>
            <a:pPr marL="228600" indent="-228600">
              <a:spcBef>
                <a:spcPts val="0"/>
              </a:spcBef>
              <a:buSzPts val="2400"/>
            </a:pPr>
            <a:r>
              <a:rPr lang="en-US" sz="2400" dirty="0"/>
              <a:t>Authorization</a:t>
            </a:r>
          </a:p>
          <a:p>
            <a:pPr marL="685800" lvl="1" indent="-228600">
              <a:spcBef>
                <a:spcPts val="0"/>
              </a:spcBef>
              <a:buSzPts val="2400"/>
            </a:pPr>
            <a:r>
              <a:rPr lang="en-US" sz="2200" dirty="0"/>
              <a:t>Used to determine what data a user should have access to</a:t>
            </a:r>
          </a:p>
          <a:p>
            <a:pPr marL="685800" lvl="1" indent="-228600">
              <a:spcBef>
                <a:spcPts val="0"/>
              </a:spcBef>
              <a:buSzPts val="2400"/>
            </a:pPr>
            <a:r>
              <a:rPr lang="en-US" sz="2200" dirty="0"/>
              <a:t>Limits a user’s level of access so that they only have access to what is required to complete their job</a:t>
            </a:r>
          </a:p>
          <a:p>
            <a:pPr marL="228600" indent="-228600">
              <a:spcBef>
                <a:spcPts val="0"/>
              </a:spcBef>
              <a:buSzPts val="2400"/>
            </a:pPr>
            <a:r>
              <a:rPr lang="en-US" sz="2400" dirty="0"/>
              <a:t>Accounting</a:t>
            </a:r>
          </a:p>
          <a:p>
            <a:pPr marL="685800" lvl="1" indent="-228600">
              <a:spcBef>
                <a:spcPts val="0"/>
              </a:spcBef>
              <a:buSzPts val="2400"/>
            </a:pPr>
            <a:r>
              <a:rPr lang="en-US" sz="2200" dirty="0"/>
              <a:t>Keeps track of what data is being accessed, who is accessing it, and what changes they are making to the data</a:t>
            </a:r>
          </a:p>
          <a:p>
            <a:pPr marL="685800" lvl="1" indent="-228600">
              <a:spcBef>
                <a:spcPts val="0"/>
              </a:spcBef>
              <a:buSzPts val="2400"/>
            </a:pPr>
            <a:r>
              <a:rPr lang="en-US" sz="2200" dirty="0"/>
              <a:t>Allows us to monitor for unusual user activity</a:t>
            </a:r>
            <a:endParaRPr sz="22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 Collection is empty upon creation</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unit tests shown are testing changes made to a vector collection. Each test examined a different aspect of vector manipulation to prove operations work as expected. </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Test:						Result: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 shot of a computer code&#10;&#10;Description automatically generated">
            <a:extLst>
              <a:ext uri="{FF2B5EF4-FFF2-40B4-BE49-F238E27FC236}">
                <a16:creationId xmlns:a16="http://schemas.microsoft.com/office/drawing/2014/main" id="{19E230DC-4561-3404-AD88-754296959E6B}"/>
              </a:ext>
            </a:extLst>
          </p:cNvPr>
          <p:cNvPicPr>
            <a:picLocks noChangeAspect="1"/>
          </p:cNvPicPr>
          <p:nvPr/>
        </p:nvPicPr>
        <p:blipFill>
          <a:blip r:embed="rId5"/>
          <a:stretch>
            <a:fillRect/>
          </a:stretch>
        </p:blipFill>
        <p:spPr>
          <a:xfrm>
            <a:off x="716385" y="4132647"/>
            <a:ext cx="4358430" cy="1801809"/>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78A886E4-2D7F-230F-7EDD-399BD3FFA491}"/>
              </a:ext>
            </a:extLst>
          </p:cNvPr>
          <p:cNvPicPr>
            <a:picLocks noChangeAspect="1"/>
          </p:cNvPicPr>
          <p:nvPr/>
        </p:nvPicPr>
        <p:blipFill rotWithShape="1">
          <a:blip r:embed="rId6"/>
          <a:srcRect t="15067" r="36620" b="79200"/>
          <a:stretch/>
        </p:blipFill>
        <p:spPr>
          <a:xfrm>
            <a:off x="6096000" y="4132647"/>
            <a:ext cx="4259213" cy="393192"/>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DE41-4A55-C5F3-E224-F9CB21D768C9}"/>
              </a:ext>
            </a:extLst>
          </p:cNvPr>
          <p:cNvSpPr>
            <a:spLocks noGrp="1"/>
          </p:cNvSpPr>
          <p:nvPr>
            <p:ph type="title"/>
          </p:nvPr>
        </p:nvSpPr>
        <p:spPr/>
        <p:txBody>
          <a:bodyPr/>
          <a:lstStyle/>
          <a:p>
            <a:r>
              <a:rPr lang="en-US"/>
              <a:t>Unit Testing: Can add single value to collection</a:t>
            </a:r>
          </a:p>
        </p:txBody>
      </p:sp>
      <p:sp>
        <p:nvSpPr>
          <p:cNvPr id="3" name="Text Placeholder 2">
            <a:extLst>
              <a:ext uri="{FF2B5EF4-FFF2-40B4-BE49-F238E27FC236}">
                <a16:creationId xmlns:a16="http://schemas.microsoft.com/office/drawing/2014/main" id="{543CFC1E-BBF3-EC9F-75C7-BBFAA29BA3ED}"/>
              </a:ext>
            </a:extLst>
          </p:cNvPr>
          <p:cNvSpPr>
            <a:spLocks noGrp="1"/>
          </p:cNvSpPr>
          <p:nvPr>
            <p:ph type="body" idx="1"/>
          </p:nvPr>
        </p:nvSpPr>
        <p:spPr/>
        <p:txBody>
          <a:bodyPr/>
          <a:lstStyle/>
          <a:p>
            <a:pPr marL="114300" indent="0">
              <a:buNone/>
            </a:pPr>
            <a:r>
              <a:rPr lang="en-US"/>
              <a:t>Test:						Result:</a:t>
            </a:r>
          </a:p>
        </p:txBody>
      </p:sp>
      <p:pic>
        <p:nvPicPr>
          <p:cNvPr id="5" name="Picture 4" descr="A computer screen shot of a computer code&#10;&#10;Description automatically generated">
            <a:extLst>
              <a:ext uri="{FF2B5EF4-FFF2-40B4-BE49-F238E27FC236}">
                <a16:creationId xmlns:a16="http://schemas.microsoft.com/office/drawing/2014/main" id="{67F81BFB-F564-A4EA-0720-2B6AEFEF535D}"/>
              </a:ext>
            </a:extLst>
          </p:cNvPr>
          <p:cNvPicPr>
            <a:picLocks noChangeAspect="1"/>
          </p:cNvPicPr>
          <p:nvPr/>
        </p:nvPicPr>
        <p:blipFill>
          <a:blip r:embed="rId2"/>
          <a:stretch>
            <a:fillRect/>
          </a:stretch>
        </p:blipFill>
        <p:spPr>
          <a:xfrm>
            <a:off x="685800" y="2710256"/>
            <a:ext cx="4625421" cy="2730424"/>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16C6258D-08EC-5D0F-73FD-8E9C7F24FB81}"/>
              </a:ext>
            </a:extLst>
          </p:cNvPr>
          <p:cNvPicPr>
            <a:picLocks noChangeAspect="1"/>
          </p:cNvPicPr>
          <p:nvPr/>
        </p:nvPicPr>
        <p:blipFill rotWithShape="1">
          <a:blip r:embed="rId3"/>
          <a:srcRect t="20655" r="31170" b="74134"/>
          <a:stretch/>
        </p:blipFill>
        <p:spPr>
          <a:xfrm>
            <a:off x="6096000" y="2710256"/>
            <a:ext cx="4625421" cy="357381"/>
          </a:xfrm>
          <a:prstGeom prst="rect">
            <a:avLst/>
          </a:prstGeom>
        </p:spPr>
      </p:pic>
      <p:pic>
        <p:nvPicPr>
          <p:cNvPr id="8" name="Google Shape;197;g9504e29505_0_0" descr="Green Pace logo">
            <a:extLst>
              <a:ext uri="{FF2B5EF4-FFF2-40B4-BE49-F238E27FC236}">
                <a16:creationId xmlns:a16="http://schemas.microsoft.com/office/drawing/2014/main" id="{0413C38F-78C7-B02F-431B-82107E553151}"/>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extLst>
      <p:ext uri="{BB962C8B-B14F-4D97-AF65-F5344CB8AC3E}">
        <p14:creationId xmlns:p14="http://schemas.microsoft.com/office/powerpoint/2010/main" val="16399503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E9B35DD-16B6-4415-A905-CDACA4FC6DBE}">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195</TotalTime>
  <Words>891</Words>
  <Application>Microsoft Office PowerPoint</Application>
  <PresentationFormat>Widescreen</PresentationFormat>
  <Paragraphs>108</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Courier New</vt: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Collection is empty upon creation</vt:lpstr>
      <vt:lpstr>Unit Testing: Can add single value to collection</vt:lpstr>
      <vt:lpstr>Unit Testing: Max size is greater than or equal to size of entries</vt:lpstr>
      <vt:lpstr>Unit Testing: Resizing can change collection size</vt:lpstr>
      <vt:lpstr>Unit Testing: Exceptions are thrown when out of range</vt:lpstr>
      <vt:lpstr>Unit Testing: Using reserve increases capacity but not size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Colton Berger</cp:lastModifiedBy>
  <cp:revision>8</cp:revision>
  <dcterms:created xsi:type="dcterms:W3CDTF">2020-08-19T17:59:24Z</dcterms:created>
  <dcterms:modified xsi:type="dcterms:W3CDTF">2024-04-22T03:43:13Z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