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81" r:id="rId4"/>
    <p:sldId id="258" r:id="rId5"/>
    <p:sldId id="259" r:id="rId6"/>
    <p:sldId id="260" r:id="rId7"/>
    <p:sldId id="282" r:id="rId8"/>
    <p:sldId id="283" r:id="rId9"/>
    <p:sldId id="284" r:id="rId10"/>
    <p:sldId id="285" r:id="rId11"/>
    <p:sldId id="286" r:id="rId12"/>
    <p:sldId id="287" r:id="rId13"/>
    <p:sldId id="288" r:id="rId14"/>
    <p:sldId id="290" r:id="rId15"/>
    <p:sldId id="28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p:scale>
          <a:sx n="160" d="100"/>
          <a:sy n="160" d="100"/>
        </p:scale>
        <p:origin x="-3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github.com/cberthold/presenta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yaml.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hackernoon.com/hn-images/1*JK4VDnsrF6YnAb2nyhMsdQ.png">
            <a:extLst>
              <a:ext uri="{FF2B5EF4-FFF2-40B4-BE49-F238E27FC236}">
                <a16:creationId xmlns:a16="http://schemas.microsoft.com/office/drawing/2014/main" id="{83E25EB7-5CEA-444D-9635-2675C0555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231" y="2967446"/>
            <a:ext cx="6896100" cy="27584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4AF90BD-06EE-466F-9ACE-F0F31AD5B726}"/>
              </a:ext>
            </a:extLst>
          </p:cNvPr>
          <p:cNvSpPr>
            <a:spLocks noGrp="1"/>
          </p:cNvSpPr>
          <p:nvPr>
            <p:ph type="ctrTitle"/>
          </p:nvPr>
        </p:nvSpPr>
        <p:spPr>
          <a:xfrm>
            <a:off x="1522901" y="1517843"/>
            <a:ext cx="7766936" cy="1646302"/>
          </a:xfrm>
        </p:spPr>
        <p:txBody>
          <a:bodyPr/>
          <a:lstStyle/>
          <a:p>
            <a:r>
              <a:rPr lang="en-US" dirty="0"/>
              <a:t>Building .NET Applications with</a:t>
            </a:r>
          </a:p>
        </p:txBody>
      </p:sp>
      <p:sp>
        <p:nvSpPr>
          <p:cNvPr id="6" name="Rectangle 5">
            <a:extLst>
              <a:ext uri="{FF2B5EF4-FFF2-40B4-BE49-F238E27FC236}">
                <a16:creationId xmlns:a16="http://schemas.microsoft.com/office/drawing/2014/main" id="{FEE33E5F-2877-4963-BC91-BB1840A7611B}"/>
              </a:ext>
            </a:extLst>
          </p:cNvPr>
          <p:cNvSpPr/>
          <p:nvPr/>
        </p:nvSpPr>
        <p:spPr>
          <a:xfrm>
            <a:off x="647697" y="5612630"/>
            <a:ext cx="3142592" cy="923330"/>
          </a:xfrm>
          <a:prstGeom prst="rect">
            <a:avLst/>
          </a:prstGeom>
        </p:spPr>
        <p:txBody>
          <a:bodyPr wrap="none">
            <a:spAutoFit/>
          </a:bodyPr>
          <a:lstStyle/>
          <a:p>
            <a:r>
              <a:rPr lang="en-US" dirty="0"/>
              <a:t>Presented By: Chris Berthold</a:t>
            </a:r>
            <a:br>
              <a:rPr lang="en-US" dirty="0"/>
            </a:br>
            <a:r>
              <a:rPr lang="en-US" dirty="0"/>
              <a:t>github.com/cberthold</a:t>
            </a:r>
          </a:p>
          <a:p>
            <a:r>
              <a:rPr lang="en-US" dirty="0"/>
              <a:t>twitter.com/chrisberthold </a:t>
            </a:r>
          </a:p>
        </p:txBody>
      </p:sp>
    </p:spTree>
    <p:extLst>
      <p:ext uri="{BB962C8B-B14F-4D97-AF65-F5344CB8AC3E}">
        <p14:creationId xmlns:p14="http://schemas.microsoft.com/office/powerpoint/2010/main" val="364492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DD0-4118-4D18-BBF1-F487780C38F7}"/>
              </a:ext>
            </a:extLst>
          </p:cNvPr>
          <p:cNvSpPr>
            <a:spLocks noGrp="1"/>
          </p:cNvSpPr>
          <p:nvPr>
            <p:ph type="title"/>
          </p:nvPr>
        </p:nvSpPr>
        <p:spPr>
          <a:xfrm>
            <a:off x="675065" y="609600"/>
            <a:ext cx="2930518" cy="1320800"/>
          </a:xfrm>
        </p:spPr>
        <p:txBody>
          <a:bodyPr anchor="ctr">
            <a:normAutofit/>
          </a:bodyPr>
          <a:lstStyle/>
          <a:p>
            <a:pPr>
              <a:lnSpc>
                <a:spcPct val="90000"/>
              </a:lnSpc>
            </a:pPr>
            <a:r>
              <a:rPr lang="en-US" sz="2800" dirty="0"/>
              <a:t>Demo #1</a:t>
            </a:r>
            <a:br>
              <a:rPr lang="en-US" sz="2800" dirty="0"/>
            </a:br>
            <a:r>
              <a:rPr lang="en-US" sz="2800" dirty="0"/>
              <a:t>Docker Compose</a:t>
            </a:r>
          </a:p>
        </p:txBody>
      </p:sp>
      <p:sp>
        <p:nvSpPr>
          <p:cNvPr id="3" name="Content Placeholder 2">
            <a:extLst>
              <a:ext uri="{FF2B5EF4-FFF2-40B4-BE49-F238E27FC236}">
                <a16:creationId xmlns:a16="http://schemas.microsoft.com/office/drawing/2014/main" id="{948B3188-D2FC-4B3C-8058-34BCF929D7F7}"/>
              </a:ext>
            </a:extLst>
          </p:cNvPr>
          <p:cNvSpPr>
            <a:spLocks noGrp="1"/>
          </p:cNvSpPr>
          <p:nvPr>
            <p:ph idx="1"/>
          </p:nvPr>
        </p:nvSpPr>
        <p:spPr>
          <a:xfrm>
            <a:off x="671361" y="2160589"/>
            <a:ext cx="2930517" cy="3880773"/>
          </a:xfrm>
        </p:spPr>
        <p:txBody>
          <a:bodyPr>
            <a:normAutofit/>
          </a:bodyPr>
          <a:lstStyle/>
          <a:p>
            <a:r>
              <a:rPr lang="en-US" dirty="0"/>
              <a:t>NGINX – Load Balancer</a:t>
            </a:r>
          </a:p>
          <a:p>
            <a:r>
              <a:rPr lang="en-US" dirty="0"/>
              <a:t>PHP – Application</a:t>
            </a:r>
          </a:p>
          <a:p>
            <a:r>
              <a:rPr lang="en-US" dirty="0"/>
              <a:t>Both running on Linux</a:t>
            </a:r>
          </a:p>
        </p:txBody>
      </p:sp>
      <p:pic>
        <p:nvPicPr>
          <p:cNvPr id="2052" name="Picture 4" descr="Image result for docker compose nginx php&quot;">
            <a:extLst>
              <a:ext uri="{FF2B5EF4-FFF2-40B4-BE49-F238E27FC236}">
                <a16:creationId xmlns:a16="http://schemas.microsoft.com/office/drawing/2014/main" id="{336BEDCB-E29A-47FA-B291-728C6D9DB2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91813" y="609600"/>
            <a:ext cx="4146210" cy="260174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kamilkopaczyk.github.io/php7-docker-presentation/img/stewie_joy.gif">
            <a:extLst>
              <a:ext uri="{FF2B5EF4-FFF2-40B4-BE49-F238E27FC236}">
                <a16:creationId xmlns:a16="http://schemas.microsoft.com/office/drawing/2014/main" id="{5A37F025-3F3D-4264-A046-1E6D7C2D2A2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4801815" y="3439020"/>
            <a:ext cx="3526207" cy="260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07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DD0-4118-4D18-BBF1-F487780C38F7}"/>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Demo #2</a:t>
            </a:r>
            <a:br>
              <a:rPr lang="en-US" dirty="0"/>
            </a:br>
            <a:r>
              <a:rPr lang="en-US" dirty="0"/>
              <a:t>Compose and .NET</a:t>
            </a:r>
          </a:p>
        </p:txBody>
      </p:sp>
      <p:pic>
        <p:nvPicPr>
          <p:cNvPr id="2050" name="Picture 2" descr="http://kamilkopaczyk.github.io/php7-docker-presentation/img/stewie_joy.gif">
            <a:extLst>
              <a:ext uri="{FF2B5EF4-FFF2-40B4-BE49-F238E27FC236}">
                <a16:creationId xmlns:a16="http://schemas.microsoft.com/office/drawing/2014/main" id="{5A37F025-3F3D-4264-A046-1E6D7C2D2A2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1412108" y="2159663"/>
            <a:ext cx="2474998" cy="182654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160EB866-A6D4-4AF5-BB19-57F09406A55C}"/>
              </a:ext>
            </a:extLst>
          </p:cNvPr>
          <p:cNvSpPr txBox="1">
            <a:spLocks/>
          </p:cNvSpPr>
          <p:nvPr/>
        </p:nvSpPr>
        <p:spPr>
          <a:xfrm>
            <a:off x="4863283" y="2160589"/>
            <a:ext cx="441071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Build a .NET Web API</a:t>
            </a:r>
          </a:p>
          <a:p>
            <a:r>
              <a:rPr lang="en-US"/>
              <a:t>Dockerize</a:t>
            </a:r>
            <a:r>
              <a:rPr lang="en-US" dirty="0"/>
              <a:t> it</a:t>
            </a:r>
          </a:p>
          <a:p>
            <a:r>
              <a:rPr lang="en-US" dirty="0"/>
              <a:t>Compose it</a:t>
            </a:r>
          </a:p>
          <a:p>
            <a:r>
              <a:rPr lang="en-US" dirty="0"/>
              <a:t>Debug it in a container</a:t>
            </a:r>
          </a:p>
        </p:txBody>
      </p:sp>
      <p:pic>
        <p:nvPicPr>
          <p:cNvPr id="8" name="Picture 2" descr="http://kamilkopaczyk.github.io/php7-docker-presentation/img/stewie_joy.gif">
            <a:extLst>
              <a:ext uri="{FF2B5EF4-FFF2-40B4-BE49-F238E27FC236}">
                <a16:creationId xmlns:a16="http://schemas.microsoft.com/office/drawing/2014/main" id="{269A9A4F-4690-4E52-A83B-B709971A2D8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1412109" y="4214812"/>
            <a:ext cx="2474998" cy="1826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074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DD0-4118-4D18-BBF1-F487780C38F7}"/>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Demo #2 Extended</a:t>
            </a:r>
            <a:br>
              <a:rPr lang="en-US" dirty="0"/>
            </a:br>
            <a:r>
              <a:rPr lang="en-US" dirty="0"/>
              <a:t>Solve a Cloud problem with all of it</a:t>
            </a:r>
          </a:p>
        </p:txBody>
      </p:sp>
      <p:pic>
        <p:nvPicPr>
          <p:cNvPr id="2050" name="Picture 2" descr="http://kamilkopaczyk.github.io/php7-docker-presentation/img/stewie_joy.gif">
            <a:extLst>
              <a:ext uri="{FF2B5EF4-FFF2-40B4-BE49-F238E27FC236}">
                <a16:creationId xmlns:a16="http://schemas.microsoft.com/office/drawing/2014/main" id="{5A37F025-3F3D-4264-A046-1E6D7C2D2A2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1412108" y="2159663"/>
            <a:ext cx="2474998" cy="182654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kamilkopaczyk.github.io/php7-docker-presentation/img/stewie_joy.gif">
            <a:extLst>
              <a:ext uri="{FF2B5EF4-FFF2-40B4-BE49-F238E27FC236}">
                <a16:creationId xmlns:a16="http://schemas.microsoft.com/office/drawing/2014/main" id="{269A9A4F-4690-4E52-A83B-B709971A2D8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1412109" y="4214812"/>
            <a:ext cx="2474998" cy="1826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CEC8A60-F0FC-42CD-8CB7-5EAED707E4DA}"/>
              </a:ext>
            </a:extLst>
          </p:cNvPr>
          <p:cNvSpPr/>
          <p:nvPr/>
        </p:nvSpPr>
        <p:spPr>
          <a:xfrm>
            <a:off x="5172323" y="2254195"/>
            <a:ext cx="1586286" cy="6122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NGINX</a:t>
            </a:r>
          </a:p>
        </p:txBody>
      </p:sp>
      <p:sp>
        <p:nvSpPr>
          <p:cNvPr id="9" name="Rectangle 8">
            <a:extLst>
              <a:ext uri="{FF2B5EF4-FFF2-40B4-BE49-F238E27FC236}">
                <a16:creationId xmlns:a16="http://schemas.microsoft.com/office/drawing/2014/main" id="{2B90F506-5B89-4D16-B3B2-14E7A9FB8F79}"/>
              </a:ext>
            </a:extLst>
          </p:cNvPr>
          <p:cNvSpPr/>
          <p:nvPr/>
        </p:nvSpPr>
        <p:spPr>
          <a:xfrm>
            <a:off x="5172323" y="4044564"/>
            <a:ext cx="1586286" cy="6122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.NET API</a:t>
            </a:r>
          </a:p>
        </p:txBody>
      </p:sp>
      <p:cxnSp>
        <p:nvCxnSpPr>
          <p:cNvPr id="6" name="Straight Arrow Connector 5">
            <a:extLst>
              <a:ext uri="{FF2B5EF4-FFF2-40B4-BE49-F238E27FC236}">
                <a16:creationId xmlns:a16="http://schemas.microsoft.com/office/drawing/2014/main" id="{E8E1E380-6311-43E4-8D5F-70575F5FF6AB}"/>
              </a:ext>
            </a:extLst>
          </p:cNvPr>
          <p:cNvCxnSpPr>
            <a:stCxn id="3" idx="2"/>
            <a:endCxn id="9" idx="0"/>
          </p:cNvCxnSpPr>
          <p:nvPr/>
        </p:nvCxnSpPr>
        <p:spPr>
          <a:xfrm>
            <a:off x="5965466" y="2866445"/>
            <a:ext cx="0" cy="1178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078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DD0-4118-4D18-BBF1-F487780C38F7}"/>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Demo #2 Extended</a:t>
            </a:r>
            <a:br>
              <a:rPr lang="en-US" dirty="0"/>
            </a:br>
            <a:r>
              <a:rPr lang="en-US" dirty="0"/>
              <a:t>Solve a Cloud problem with all of it</a:t>
            </a:r>
          </a:p>
        </p:txBody>
      </p:sp>
      <p:pic>
        <p:nvPicPr>
          <p:cNvPr id="2050" name="Picture 2" descr="http://kamilkopaczyk.github.io/php7-docker-presentation/img/stewie_joy.gif">
            <a:extLst>
              <a:ext uri="{FF2B5EF4-FFF2-40B4-BE49-F238E27FC236}">
                <a16:creationId xmlns:a16="http://schemas.microsoft.com/office/drawing/2014/main" id="{5A37F025-3F3D-4264-A046-1E6D7C2D2A2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1412108" y="2159663"/>
            <a:ext cx="2474998" cy="182654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kamilkopaczyk.github.io/php7-docker-presentation/img/stewie_joy.gif">
            <a:extLst>
              <a:ext uri="{FF2B5EF4-FFF2-40B4-BE49-F238E27FC236}">
                <a16:creationId xmlns:a16="http://schemas.microsoft.com/office/drawing/2014/main" id="{269A9A4F-4690-4E52-A83B-B709971A2D8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1412109" y="4214812"/>
            <a:ext cx="2474998" cy="1826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CEC8A60-F0FC-42CD-8CB7-5EAED707E4DA}"/>
              </a:ext>
            </a:extLst>
          </p:cNvPr>
          <p:cNvSpPr/>
          <p:nvPr/>
        </p:nvSpPr>
        <p:spPr>
          <a:xfrm>
            <a:off x="6096000" y="2201186"/>
            <a:ext cx="1586286" cy="6122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NGINX</a:t>
            </a:r>
          </a:p>
        </p:txBody>
      </p:sp>
      <p:sp>
        <p:nvSpPr>
          <p:cNvPr id="9" name="Rectangle 8">
            <a:extLst>
              <a:ext uri="{FF2B5EF4-FFF2-40B4-BE49-F238E27FC236}">
                <a16:creationId xmlns:a16="http://schemas.microsoft.com/office/drawing/2014/main" id="{2B90F506-5B89-4D16-B3B2-14E7A9FB8F79}"/>
              </a:ext>
            </a:extLst>
          </p:cNvPr>
          <p:cNvSpPr/>
          <p:nvPr/>
        </p:nvSpPr>
        <p:spPr>
          <a:xfrm>
            <a:off x="5172323" y="4044564"/>
            <a:ext cx="1586286" cy="6122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.NET API</a:t>
            </a:r>
          </a:p>
        </p:txBody>
      </p:sp>
      <p:cxnSp>
        <p:nvCxnSpPr>
          <p:cNvPr id="6" name="Straight Arrow Connector 5">
            <a:extLst>
              <a:ext uri="{FF2B5EF4-FFF2-40B4-BE49-F238E27FC236}">
                <a16:creationId xmlns:a16="http://schemas.microsoft.com/office/drawing/2014/main" id="{E8E1E380-6311-43E4-8D5F-70575F5FF6AB}"/>
              </a:ext>
            </a:extLst>
          </p:cNvPr>
          <p:cNvCxnSpPr>
            <a:stCxn id="3" idx="2"/>
            <a:endCxn id="9" idx="0"/>
          </p:cNvCxnSpPr>
          <p:nvPr/>
        </p:nvCxnSpPr>
        <p:spPr>
          <a:xfrm flipH="1">
            <a:off x="5965466" y="2813436"/>
            <a:ext cx="923677" cy="123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2587588-A8BF-47B1-A805-C334347953DB}"/>
              </a:ext>
            </a:extLst>
          </p:cNvPr>
          <p:cNvSpPr/>
          <p:nvPr/>
        </p:nvSpPr>
        <p:spPr>
          <a:xfrm>
            <a:off x="7097864" y="4044564"/>
            <a:ext cx="1586286" cy="6122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.NET API</a:t>
            </a:r>
          </a:p>
        </p:txBody>
      </p:sp>
      <p:cxnSp>
        <p:nvCxnSpPr>
          <p:cNvPr id="11" name="Straight Arrow Connector 10">
            <a:extLst>
              <a:ext uri="{FF2B5EF4-FFF2-40B4-BE49-F238E27FC236}">
                <a16:creationId xmlns:a16="http://schemas.microsoft.com/office/drawing/2014/main" id="{667BBA1E-2C8C-440D-AAAC-FD30E14B1893}"/>
              </a:ext>
            </a:extLst>
          </p:cNvPr>
          <p:cNvCxnSpPr>
            <a:cxnSpLocks/>
            <a:stCxn id="3" idx="2"/>
            <a:endCxn id="10" idx="0"/>
          </p:cNvCxnSpPr>
          <p:nvPr/>
        </p:nvCxnSpPr>
        <p:spPr>
          <a:xfrm>
            <a:off x="6889143" y="2813436"/>
            <a:ext cx="1001864" cy="123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405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E98BC88-2A96-4221-AE8F-9F814A7C9BD3}"/>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Questions and Answers</a:t>
            </a:r>
          </a:p>
        </p:txBody>
      </p:sp>
      <p:sp>
        <p:nvSpPr>
          <p:cNvPr id="83" name="Isosceles Triangle 82">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194" name="Picture 2" descr="Image result for questions buzz lightyear&quot;">
            <a:extLst>
              <a:ext uri="{FF2B5EF4-FFF2-40B4-BE49-F238E27FC236}">
                <a16:creationId xmlns:a16="http://schemas.microsoft.com/office/drawing/2014/main" id="{C7B2ECA0-B95F-4AD3-9B52-2224E452E6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0" r="-1" b="18519"/>
          <a:stretch/>
        </p:blipFill>
        <p:spPr bwMode="auto">
          <a:xfrm>
            <a:off x="903094" y="1265315"/>
            <a:ext cx="3751202" cy="3620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883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76" name="Picture 4" descr="Image result for beer girl&quot;">
            <a:extLst>
              <a:ext uri="{FF2B5EF4-FFF2-40B4-BE49-F238E27FC236}">
                <a16:creationId xmlns:a16="http://schemas.microsoft.com/office/drawing/2014/main" id="{AAA2C312-9945-4D98-8093-71D4CFB579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131" t="9091" r="38172" b="-1"/>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161441D-A394-49FC-A1BB-EA8B1DA7D6BE}"/>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a:t>Thank You</a:t>
            </a:r>
          </a:p>
        </p:txBody>
      </p:sp>
    </p:spTree>
    <p:extLst>
      <p:ext uri="{BB962C8B-B14F-4D97-AF65-F5344CB8AC3E}">
        <p14:creationId xmlns:p14="http://schemas.microsoft.com/office/powerpoint/2010/main" val="5022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6EBD96-6FE2-4EE5-84B5-8D239D8B0221}"/>
              </a:ext>
            </a:extLst>
          </p:cNvPr>
          <p:cNvPicPr>
            <a:picLocks noChangeAspect="1"/>
          </p:cNvPicPr>
          <p:nvPr/>
        </p:nvPicPr>
        <p:blipFill>
          <a:blip r:embed="rId2"/>
          <a:stretch>
            <a:fillRect/>
          </a:stretch>
        </p:blipFill>
        <p:spPr>
          <a:xfrm>
            <a:off x="85725" y="409575"/>
            <a:ext cx="12020550" cy="6038850"/>
          </a:xfrm>
          <a:prstGeom prst="rect">
            <a:avLst/>
          </a:prstGeom>
        </p:spPr>
      </p:pic>
    </p:spTree>
    <p:extLst>
      <p:ext uri="{BB962C8B-B14F-4D97-AF65-F5344CB8AC3E}">
        <p14:creationId xmlns:p14="http://schemas.microsoft.com/office/powerpoint/2010/main" val="274765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Chris Berthold : Your presenter</a:t>
            </a:r>
          </a:p>
        </p:txBody>
      </p:sp>
      <p:sp>
        <p:nvSpPr>
          <p:cNvPr id="3" name="Content Placeholder 2"/>
          <p:cNvSpPr>
            <a:spLocks noGrp="1"/>
          </p:cNvSpPr>
          <p:nvPr>
            <p:ph idx="1"/>
          </p:nvPr>
        </p:nvSpPr>
        <p:spPr/>
        <p:txBody>
          <a:bodyPr/>
          <a:lstStyle/>
          <a:p>
            <a:r>
              <a:rPr lang="en-US" dirty="0"/>
              <a:t>Over 20 years of development experience crafting and engineering software plus DevOps/network administration</a:t>
            </a:r>
          </a:p>
          <a:p>
            <a:r>
              <a:rPr lang="en-US" dirty="0"/>
              <a:t>10 years of business development in a manufacturing setting</a:t>
            </a:r>
          </a:p>
          <a:p>
            <a:r>
              <a:rPr lang="en-US" dirty="0"/>
              <a:t>6 years of development as software consultant</a:t>
            </a:r>
          </a:p>
          <a:p>
            <a:r>
              <a:rPr lang="en-US" dirty="0"/>
              <a:t>Private pilot</a:t>
            </a:r>
          </a:p>
          <a:p>
            <a:r>
              <a:rPr lang="en-US" dirty="0"/>
              <a:t>Nearly 10 years with the awesome Product Development Team for </a:t>
            </a:r>
            <a:r>
              <a:rPr lang="en-US" dirty="0" err="1"/>
              <a:t>Flightdocs</a:t>
            </a:r>
            <a:endParaRPr lang="en-US" dirty="0"/>
          </a:p>
          <a:p>
            <a:r>
              <a:rPr lang="en-US" dirty="0"/>
              <a:t>Enjoys software architecture, simplifying software design and practical performance in applications, and engaging others in software architecture</a:t>
            </a:r>
          </a:p>
          <a:p>
            <a:r>
              <a:rPr lang="en-US" dirty="0">
                <a:hlinkClick r:id="rId2"/>
              </a:rPr>
              <a:t>http://github.com/cberthold/presentations</a:t>
            </a:r>
            <a:endParaRPr lang="en-US" dirty="0"/>
          </a:p>
          <a:p>
            <a:endParaRPr lang="en-US" dirty="0"/>
          </a:p>
        </p:txBody>
      </p:sp>
    </p:spTree>
    <p:extLst>
      <p:ext uri="{BB962C8B-B14F-4D97-AF65-F5344CB8AC3E}">
        <p14:creationId xmlns:p14="http://schemas.microsoft.com/office/powerpoint/2010/main" val="146695975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6C88-200E-4275-8D80-9403EE55214F}"/>
              </a:ext>
            </a:extLst>
          </p:cNvPr>
          <p:cNvSpPr>
            <a:spLocks noGrp="1"/>
          </p:cNvSpPr>
          <p:nvPr>
            <p:ph type="title"/>
          </p:nvPr>
        </p:nvSpPr>
        <p:spPr>
          <a:xfrm>
            <a:off x="5536734" y="609600"/>
            <a:ext cx="3737268" cy="1320800"/>
          </a:xfrm>
        </p:spPr>
        <p:txBody>
          <a:bodyPr>
            <a:normAutofit/>
          </a:bodyPr>
          <a:lstStyle/>
          <a:p>
            <a:r>
              <a:rPr lang="en-US"/>
              <a:t>Agenda</a:t>
            </a:r>
            <a:endParaRPr lang="en-US" dirty="0"/>
          </a:p>
        </p:txBody>
      </p:sp>
      <p:sp>
        <p:nvSpPr>
          <p:cNvPr id="3" name="Content Placeholder 2">
            <a:extLst>
              <a:ext uri="{FF2B5EF4-FFF2-40B4-BE49-F238E27FC236}">
                <a16:creationId xmlns:a16="http://schemas.microsoft.com/office/drawing/2014/main" id="{597259C1-4C69-441A-9F8C-F8C2562187C7}"/>
              </a:ext>
            </a:extLst>
          </p:cNvPr>
          <p:cNvSpPr>
            <a:spLocks noGrp="1"/>
          </p:cNvSpPr>
          <p:nvPr>
            <p:ph idx="1"/>
          </p:nvPr>
        </p:nvSpPr>
        <p:spPr>
          <a:xfrm>
            <a:off x="5209563" y="2160589"/>
            <a:ext cx="4064439" cy="3880773"/>
          </a:xfrm>
        </p:spPr>
        <p:txBody>
          <a:bodyPr>
            <a:normAutofit/>
          </a:bodyPr>
          <a:lstStyle/>
          <a:p>
            <a:r>
              <a:rPr lang="en-US"/>
              <a:t>Exercise brain</a:t>
            </a:r>
          </a:p>
          <a:p>
            <a:r>
              <a:rPr lang="en-US"/>
              <a:t>Demo Docker Compose</a:t>
            </a:r>
          </a:p>
          <a:p>
            <a:r>
              <a:rPr lang="en-US"/>
              <a:t>Demo First .NET Application in Docker Compose and Debug</a:t>
            </a:r>
          </a:p>
          <a:p>
            <a:r>
              <a:rPr lang="en-US"/>
              <a:t>Demo solving a cloud problem using .NET and Docker Compose</a:t>
            </a:r>
          </a:p>
          <a:p>
            <a:r>
              <a:rPr lang="en-US" strike="sngStrike"/>
              <a:t>Panic – you ran out of time</a:t>
            </a:r>
          </a:p>
          <a:p>
            <a:r>
              <a:rPr lang="en-US"/>
              <a:t>Questions &amp; Answers</a:t>
            </a:r>
            <a:endParaRPr lang="en-US" dirty="0"/>
          </a:p>
        </p:txBody>
      </p:sp>
      <p:pic>
        <p:nvPicPr>
          <p:cNvPr id="9218" name="Picture 2" descr="Image result for agenda&quot;">
            <a:extLst>
              <a:ext uri="{FF2B5EF4-FFF2-40B4-BE49-F238E27FC236}">
                <a16:creationId xmlns:a16="http://schemas.microsoft.com/office/drawing/2014/main" id="{044AE367-2CD1-4479-9BB8-4C2EC00C94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21" r="8513"/>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9220" name="Isosceles Triangle 7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49310026"/>
      </p:ext>
    </p:extLst>
  </p:cSld>
  <p:clrMapOvr>
    <a:overrideClrMapping bg1="dk1" tx1="lt1" bg2="dk2" tx2="lt2" accent1="accent1" accent2="accent2" accent3="accent3" accent4="accent4" accent5="accent5" accent6="accent6" hlink="hlink" folHlink="folHlink"/>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2C1D-68E4-42D8-B67C-0882DA7E80CA}"/>
              </a:ext>
            </a:extLst>
          </p:cNvPr>
          <p:cNvSpPr>
            <a:spLocks noGrp="1"/>
          </p:cNvSpPr>
          <p:nvPr>
            <p:ph type="title"/>
          </p:nvPr>
        </p:nvSpPr>
        <p:spPr>
          <a:xfrm>
            <a:off x="5536734" y="609600"/>
            <a:ext cx="3737268" cy="1320800"/>
          </a:xfrm>
        </p:spPr>
        <p:txBody>
          <a:bodyPr>
            <a:normAutofit/>
          </a:bodyPr>
          <a:lstStyle/>
          <a:p>
            <a:r>
              <a:rPr lang="en-US" dirty="0"/>
              <a:t>Ground Rules</a:t>
            </a:r>
          </a:p>
        </p:txBody>
      </p:sp>
      <p:sp>
        <p:nvSpPr>
          <p:cNvPr id="3" name="Content Placeholder 2">
            <a:extLst>
              <a:ext uri="{FF2B5EF4-FFF2-40B4-BE49-F238E27FC236}">
                <a16:creationId xmlns:a16="http://schemas.microsoft.com/office/drawing/2014/main" id="{8055F724-054D-495C-9B9E-4A6861AB4202}"/>
              </a:ext>
            </a:extLst>
          </p:cNvPr>
          <p:cNvSpPr>
            <a:spLocks noGrp="1"/>
          </p:cNvSpPr>
          <p:nvPr>
            <p:ph idx="1"/>
          </p:nvPr>
        </p:nvSpPr>
        <p:spPr>
          <a:xfrm>
            <a:off x="5209563" y="2160589"/>
            <a:ext cx="4064439" cy="3880773"/>
          </a:xfrm>
        </p:spPr>
        <p:txBody>
          <a:bodyPr>
            <a:normAutofit/>
          </a:bodyPr>
          <a:lstStyle/>
          <a:p>
            <a:r>
              <a:rPr lang="en-US" dirty="0"/>
              <a:t>Keep questions to end of each section</a:t>
            </a:r>
          </a:p>
          <a:p>
            <a:pPr lvl="1"/>
            <a:r>
              <a:rPr lang="en-US" dirty="0"/>
              <a:t>Hopefully I will explain it before then</a:t>
            </a:r>
          </a:p>
          <a:p>
            <a:r>
              <a:rPr lang="en-US" dirty="0"/>
              <a:t>Try to only ask questions about the topic (Docker Compose) </a:t>
            </a:r>
          </a:p>
          <a:p>
            <a:pPr lvl="1"/>
            <a:r>
              <a:rPr lang="en-US" dirty="0"/>
              <a:t>If you have specific business use cases we can talk afterwards</a:t>
            </a:r>
          </a:p>
          <a:p>
            <a:pPr lvl="1"/>
            <a:r>
              <a:rPr lang="en-US" dirty="0"/>
              <a:t>We’re all here to learn and we want to use the time wisely</a:t>
            </a:r>
          </a:p>
          <a:p>
            <a:r>
              <a:rPr lang="en-US" dirty="0">
                <a:sym typeface="Wingdings" panose="05000000000000000000" pitchFamily="2" charset="2"/>
              </a:rPr>
              <a:t>If you plan on throwing anything, please throw money.</a:t>
            </a:r>
            <a:endParaRPr lang="en-US" dirty="0"/>
          </a:p>
          <a:p>
            <a:endParaRPr lang="en-US" dirty="0"/>
          </a:p>
          <a:p>
            <a:endParaRPr lang="en-US" dirty="0"/>
          </a:p>
        </p:txBody>
      </p:sp>
      <p:pic>
        <p:nvPicPr>
          <p:cNvPr id="10242" name="Picture 2" descr="Image result for ground rules&quot;">
            <a:extLst>
              <a:ext uri="{FF2B5EF4-FFF2-40B4-BE49-F238E27FC236}">
                <a16:creationId xmlns:a16="http://schemas.microsoft.com/office/drawing/2014/main" id="{CCEA2DD8-EE6C-4EE4-8172-C3FFE934CC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20" r="4409" b="-2"/>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71" name="Isosceles Triangle 7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21883816"/>
      </p:ext>
    </p:extLst>
  </p:cSld>
  <p:clrMapOvr>
    <a:overrideClrMapping bg1="dk1" tx1="lt1" bg2="dk2" tx2="lt2" accent1="accent1" accent2="accent2" accent3="accent3" accent4="accent4" accent5="accent5" accent6="accent6" hlink="hlink" folHlink="folHlink"/>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id="{7ACC1924-EE78-4BEA-9AB2-59A32CF1D768}"/>
              </a:ext>
            </a:extLst>
          </p:cNvPr>
          <p:cNvSpPr>
            <a:spLocks noGrp="1"/>
          </p:cNvSpPr>
          <p:nvPr>
            <p:ph idx="1"/>
          </p:nvPr>
        </p:nvSpPr>
        <p:spPr>
          <a:xfrm>
            <a:off x="677334" y="1574740"/>
            <a:ext cx="6313274" cy="3880773"/>
          </a:xfrm>
        </p:spPr>
        <p:txBody>
          <a:bodyPr>
            <a:normAutofit/>
          </a:bodyPr>
          <a:lstStyle/>
          <a:p>
            <a:r>
              <a:rPr lang="en-US" b="1" dirty="0"/>
              <a:t>Question:</a:t>
            </a:r>
            <a:br>
              <a:rPr lang="en-US" dirty="0"/>
            </a:br>
            <a:r>
              <a:rPr lang="en-US" dirty="0"/>
              <a:t>A man was moving to a new house. He rented a moving truck, put all his belongings in it, and drove to his new place. He entered the garage with the truck and took all his belongings out of the truck. When he tried to exit the garage with the truck, he couldn’t. Why?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6477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id="{7ACC1924-EE78-4BEA-9AB2-59A32CF1D768}"/>
              </a:ext>
            </a:extLst>
          </p:cNvPr>
          <p:cNvSpPr>
            <a:spLocks noGrp="1"/>
          </p:cNvSpPr>
          <p:nvPr>
            <p:ph idx="1"/>
          </p:nvPr>
        </p:nvSpPr>
        <p:spPr>
          <a:xfrm>
            <a:off x="677334" y="1574740"/>
            <a:ext cx="6313274" cy="3880773"/>
          </a:xfrm>
        </p:spPr>
        <p:txBody>
          <a:bodyPr>
            <a:normAutofit/>
          </a:bodyPr>
          <a:lstStyle/>
          <a:p>
            <a:r>
              <a:rPr lang="en-US" b="1" dirty="0"/>
              <a:t>Question:</a:t>
            </a:r>
            <a:br>
              <a:rPr lang="en-US" dirty="0"/>
            </a:br>
            <a:r>
              <a:rPr lang="en-US" dirty="0"/>
              <a:t>A man was moving to a new house. He rented a moving truck, put all his belongings in it, and drove to his new place. He entered the garage with the truck and took all his belongings out of the truck. When he tried to exit the garage with the truck, he couldn’t. Why?</a:t>
            </a:r>
          </a:p>
          <a:p>
            <a:r>
              <a:rPr lang="en-US" b="1" dirty="0"/>
              <a:t>Answer:</a:t>
            </a:r>
            <a:br>
              <a:rPr lang="en-US" dirty="0"/>
            </a:br>
            <a:r>
              <a:rPr lang="en-US" dirty="0"/>
              <a:t>The empty truck was just slightly taller than the garage door. When it was packed with items, the truck’s height got lower, so the man could enter the garage. Once the items were unpacked, the truck was once again taller than door, so it couldn’t get out.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213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AAF6-0CD8-48D6-83C3-58303A6DFE00}"/>
              </a:ext>
            </a:extLst>
          </p:cNvPr>
          <p:cNvSpPr>
            <a:spLocks noGrp="1"/>
          </p:cNvSpPr>
          <p:nvPr>
            <p:ph type="title"/>
          </p:nvPr>
        </p:nvSpPr>
        <p:spPr>
          <a:xfrm>
            <a:off x="5536734" y="609600"/>
            <a:ext cx="3737268" cy="1320800"/>
          </a:xfrm>
        </p:spPr>
        <p:txBody>
          <a:bodyPr>
            <a:normAutofit/>
          </a:bodyPr>
          <a:lstStyle/>
          <a:p>
            <a:r>
              <a:rPr lang="en-US" dirty="0"/>
              <a:t>What is Docker Compose?</a:t>
            </a:r>
          </a:p>
        </p:txBody>
      </p:sp>
      <p:sp>
        <p:nvSpPr>
          <p:cNvPr id="3" name="Content Placeholder 2">
            <a:extLst>
              <a:ext uri="{FF2B5EF4-FFF2-40B4-BE49-F238E27FC236}">
                <a16:creationId xmlns:a16="http://schemas.microsoft.com/office/drawing/2014/main" id="{69017A53-41C1-4D2B-A39D-F1AA687BEF9C}"/>
              </a:ext>
            </a:extLst>
          </p:cNvPr>
          <p:cNvSpPr>
            <a:spLocks noGrp="1"/>
          </p:cNvSpPr>
          <p:nvPr>
            <p:ph idx="1"/>
          </p:nvPr>
        </p:nvSpPr>
        <p:spPr>
          <a:xfrm>
            <a:off x="5209563" y="2160589"/>
            <a:ext cx="4064439" cy="3880773"/>
          </a:xfrm>
        </p:spPr>
        <p:txBody>
          <a:bodyPr>
            <a:normAutofit/>
          </a:bodyPr>
          <a:lstStyle/>
          <a:p>
            <a:r>
              <a:rPr lang="en-US" dirty="0"/>
              <a:t>Docker Compose allows you to define and run multiple-container Docker environments. You’re able to configure your application services in a Compose file, and then start and stop all services from this configuration file.</a:t>
            </a:r>
          </a:p>
          <a:p>
            <a:r>
              <a:rPr lang="en-US" dirty="0"/>
              <a:t>Compose uses </a:t>
            </a:r>
            <a:r>
              <a:rPr lang="en-US" u="sng" dirty="0">
                <a:hlinkClick r:id="rId2"/>
              </a:rPr>
              <a:t>YAML</a:t>
            </a:r>
            <a:r>
              <a:rPr lang="en-US" dirty="0"/>
              <a:t> (YAML </a:t>
            </a:r>
            <a:r>
              <a:rPr lang="en-US" dirty="0" err="1"/>
              <a:t>Ain’t</a:t>
            </a:r>
            <a:r>
              <a:rPr lang="en-US" dirty="0"/>
              <a:t> Markup Language), a human-friendly data serialization standard, for its configuration file format.</a:t>
            </a:r>
          </a:p>
          <a:p>
            <a:endParaRPr lang="en-US" dirty="0"/>
          </a:p>
        </p:txBody>
      </p:sp>
      <p:pic>
        <p:nvPicPr>
          <p:cNvPr id="11266" name="Picture 2" descr="Image result for docker compose&quot;">
            <a:extLst>
              <a:ext uri="{FF2B5EF4-FFF2-40B4-BE49-F238E27FC236}">
                <a16:creationId xmlns:a16="http://schemas.microsoft.com/office/drawing/2014/main" id="{79BEF5A7-1464-4098-9460-8890421547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410" r="8233" b="-2"/>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71" name="Isosceles Triangle 7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6950031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2"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29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94"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95"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AC6B2E-C016-44A4-99C3-7C91A201F181}"/>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Why use Docker Compose?</a:t>
            </a:r>
          </a:p>
        </p:txBody>
      </p:sp>
      <p:pic>
        <p:nvPicPr>
          <p:cNvPr id="12290" name="Picture 2" descr="Image result for docker compose&quot;">
            <a:extLst>
              <a:ext uri="{FF2B5EF4-FFF2-40B4-BE49-F238E27FC236}">
                <a16:creationId xmlns:a16="http://schemas.microsoft.com/office/drawing/2014/main" id="{3D538A76-0A33-40AA-963E-EE1F9AC68C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2022338"/>
            <a:ext cx="3856774" cy="290222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04B0268-D2E8-46E2-9551-054CC507F018}"/>
              </a:ext>
            </a:extLst>
          </p:cNvPr>
          <p:cNvSpPr>
            <a:spLocks noGrp="1"/>
          </p:cNvSpPr>
          <p:nvPr>
            <p:ph idx="1"/>
          </p:nvPr>
        </p:nvSpPr>
        <p:spPr>
          <a:xfrm>
            <a:off x="7181725" y="2837329"/>
            <a:ext cx="4512988" cy="3317938"/>
          </a:xfrm>
        </p:spPr>
        <p:txBody>
          <a:bodyPr anchor="t">
            <a:normAutofit fontScale="92500" lnSpcReduction="10000"/>
          </a:bodyPr>
          <a:lstStyle/>
          <a:p>
            <a:pPr>
              <a:lnSpc>
                <a:spcPct val="90000"/>
              </a:lnSpc>
            </a:pPr>
            <a:r>
              <a:rPr lang="en-US" sz="1300">
                <a:solidFill>
                  <a:srgbClr val="FFFFFF"/>
                </a:solidFill>
              </a:rPr>
              <a:t>Compose allows you to:</a:t>
            </a:r>
          </a:p>
          <a:p>
            <a:pPr lvl="1">
              <a:lnSpc>
                <a:spcPct val="90000"/>
              </a:lnSpc>
            </a:pPr>
            <a:r>
              <a:rPr lang="en-US" sz="1300">
                <a:solidFill>
                  <a:srgbClr val="FFFFFF"/>
                </a:solidFill>
              </a:rPr>
              <a:t>Create multiple isolated environments on a single host</a:t>
            </a:r>
          </a:p>
          <a:p>
            <a:pPr lvl="1">
              <a:lnSpc>
                <a:spcPct val="90000"/>
              </a:lnSpc>
            </a:pPr>
            <a:r>
              <a:rPr lang="en-US" sz="1300">
                <a:solidFill>
                  <a:srgbClr val="FFFFFF"/>
                </a:solidFill>
              </a:rPr>
              <a:t>Preserve volume data when creating containers</a:t>
            </a:r>
          </a:p>
          <a:p>
            <a:pPr lvl="1">
              <a:lnSpc>
                <a:spcPct val="90000"/>
              </a:lnSpc>
            </a:pPr>
            <a:r>
              <a:rPr lang="en-US" sz="1300">
                <a:solidFill>
                  <a:srgbClr val="FFFFFF"/>
                </a:solidFill>
              </a:rPr>
              <a:t>Re-create containers that have been updated</a:t>
            </a:r>
          </a:p>
          <a:p>
            <a:pPr lvl="1">
              <a:lnSpc>
                <a:spcPct val="90000"/>
              </a:lnSpc>
            </a:pPr>
            <a:r>
              <a:rPr lang="en-US" sz="1300">
                <a:solidFill>
                  <a:srgbClr val="FFFFFF"/>
                </a:solidFill>
              </a:rPr>
              <a:t>Use variables and move compositions between environments</a:t>
            </a:r>
          </a:p>
          <a:p>
            <a:pPr>
              <a:lnSpc>
                <a:spcPct val="90000"/>
              </a:lnSpc>
            </a:pPr>
            <a:r>
              <a:rPr lang="en-US" sz="1300">
                <a:solidFill>
                  <a:srgbClr val="FFFFFF"/>
                </a:solidFill>
              </a:rPr>
              <a:t>What are the real benefits?</a:t>
            </a:r>
          </a:p>
          <a:p>
            <a:pPr lvl="1">
              <a:lnSpc>
                <a:spcPct val="90000"/>
              </a:lnSpc>
            </a:pPr>
            <a:r>
              <a:rPr lang="en-US" sz="1300">
                <a:solidFill>
                  <a:srgbClr val="FFFFFF"/>
                </a:solidFill>
              </a:rPr>
              <a:t>Create isolated environments in code and checked-in</a:t>
            </a:r>
          </a:p>
          <a:p>
            <a:pPr lvl="1">
              <a:lnSpc>
                <a:spcPct val="90000"/>
              </a:lnSpc>
            </a:pPr>
            <a:r>
              <a:rPr lang="en-US" sz="1300">
                <a:solidFill>
                  <a:srgbClr val="FFFFFF"/>
                </a:solidFill>
              </a:rPr>
              <a:t>Enables zero-installation (with exception to Docker) of any software</a:t>
            </a:r>
          </a:p>
          <a:p>
            <a:pPr lvl="1">
              <a:lnSpc>
                <a:spcPct val="90000"/>
              </a:lnSpc>
            </a:pPr>
            <a:r>
              <a:rPr lang="en-US" sz="1300">
                <a:solidFill>
                  <a:srgbClr val="FFFFFF"/>
                </a:solidFill>
              </a:rPr>
              <a:t>Extremely low barrier to entry to for recreating environments</a:t>
            </a:r>
          </a:p>
          <a:p>
            <a:pPr>
              <a:lnSpc>
                <a:spcPct val="90000"/>
              </a:lnSpc>
            </a:pPr>
            <a:endParaRPr lang="en-US" sz="1300">
              <a:solidFill>
                <a:srgbClr val="FFFFFF"/>
              </a:solidFill>
            </a:endParaRPr>
          </a:p>
        </p:txBody>
      </p:sp>
    </p:spTree>
    <p:extLst>
      <p:ext uri="{BB962C8B-B14F-4D97-AF65-F5344CB8AC3E}">
        <p14:creationId xmlns:p14="http://schemas.microsoft.com/office/powerpoint/2010/main" val="2372654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364</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Building .NET Applications with</vt:lpstr>
      <vt:lpstr>PowerPoint Presentation</vt:lpstr>
      <vt:lpstr>Chris Berthold : Your presenter</vt:lpstr>
      <vt:lpstr>Agenda</vt:lpstr>
      <vt:lpstr>Ground Rules</vt:lpstr>
      <vt:lpstr>Brain Exercise</vt:lpstr>
      <vt:lpstr>Brain Exercise</vt:lpstr>
      <vt:lpstr>What is Docker Compose?</vt:lpstr>
      <vt:lpstr>Why use Docker Compose?</vt:lpstr>
      <vt:lpstr>Demo #1 Docker Compose</vt:lpstr>
      <vt:lpstr>Demo #2 Compose and .NET</vt:lpstr>
      <vt:lpstr>Demo #2 Extended Solve a Cloud problem with all of it</vt:lpstr>
      <vt:lpstr>Demo #2 Extended Solve a Cloud problem with all of it</vt:lpstr>
      <vt:lpstr>Questions and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.NET Applications with</dc:title>
  <dc:creator>Chris Berthold</dc:creator>
  <cp:lastModifiedBy>Chris Berthold</cp:lastModifiedBy>
  <cp:revision>1</cp:revision>
  <dcterms:created xsi:type="dcterms:W3CDTF">2020-01-09T05:31:59Z</dcterms:created>
  <dcterms:modified xsi:type="dcterms:W3CDTF">2020-01-09T05:32:29Z</dcterms:modified>
</cp:coreProperties>
</file>