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20" r:id="rId3"/>
    <p:sldId id="311" r:id="rId4"/>
    <p:sldId id="310" r:id="rId5"/>
    <p:sldId id="312" r:id="rId6"/>
    <p:sldId id="314" r:id="rId7"/>
    <p:sldId id="330" r:id="rId8"/>
    <p:sldId id="321" r:id="rId9"/>
    <p:sldId id="333" r:id="rId10"/>
    <p:sldId id="323" r:id="rId11"/>
    <p:sldId id="322" r:id="rId12"/>
    <p:sldId id="324" r:id="rId13"/>
    <p:sldId id="327" r:id="rId14"/>
    <p:sldId id="329" r:id="rId15"/>
    <p:sldId id="331" r:id="rId16"/>
    <p:sldId id="325" r:id="rId17"/>
    <p:sldId id="332" r:id="rId18"/>
    <p:sldId id="328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-612" y="-3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A9F15-DEDF-4B22-AD59-FE38CC80FFF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4C06-A717-436B-B014-DC43D138C082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3C30B05B-E55F-4200-9BDF-8FC64FAC9E18}" type="parTrans" cxnId="{BFD5A6A9-EBFD-40F8-A922-A49A09E5EADD}">
      <dgm:prSet/>
      <dgm:spPr/>
      <dgm:t>
        <a:bodyPr/>
        <a:lstStyle/>
        <a:p>
          <a:endParaRPr lang="en-US"/>
        </a:p>
      </dgm:t>
    </dgm:pt>
    <dgm:pt modelId="{DE704763-60C6-4039-A69A-34B13C02ACA4}" type="sibTrans" cxnId="{BFD5A6A9-EBFD-40F8-A922-A49A09E5EADD}">
      <dgm:prSet/>
      <dgm:spPr/>
      <dgm:t>
        <a:bodyPr/>
        <a:lstStyle/>
        <a:p>
          <a:endParaRPr lang="en-US"/>
        </a:p>
      </dgm:t>
    </dgm:pt>
    <dgm:pt modelId="{3818E697-179F-4E51-A82C-AF20A15C16C9}">
      <dgm:prSet phldrT="[Text]"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5DE4D43A-66B0-4E9A-884E-12A260D224FC}" type="parTrans" cxnId="{F0DECB5A-E37F-4ECC-9C22-2CCA20A3CB5F}">
      <dgm:prSet/>
      <dgm:spPr/>
      <dgm:t>
        <a:bodyPr/>
        <a:lstStyle/>
        <a:p>
          <a:endParaRPr lang="en-US"/>
        </a:p>
      </dgm:t>
    </dgm:pt>
    <dgm:pt modelId="{F0F1B733-11C0-4685-B23E-375A2FA0B94C}" type="sibTrans" cxnId="{F0DECB5A-E37F-4ECC-9C22-2CCA20A3CB5F}">
      <dgm:prSet/>
      <dgm:spPr/>
      <dgm:t>
        <a:bodyPr/>
        <a:lstStyle/>
        <a:p>
          <a:endParaRPr lang="en-US"/>
        </a:p>
      </dgm:t>
    </dgm:pt>
    <dgm:pt modelId="{A07412E4-9126-47D8-8E2E-A5D7F9EBE6C5}">
      <dgm:prSet phldrT="[Text]"/>
      <dgm:spPr/>
      <dgm:t>
        <a:bodyPr/>
        <a:lstStyle/>
        <a:p>
          <a:r>
            <a:rPr lang="en-US" dirty="0"/>
            <a:t>Build environment variables</a:t>
          </a:r>
        </a:p>
      </dgm:t>
    </dgm:pt>
    <dgm:pt modelId="{0A8826FF-AE42-414C-98F2-6984FF6DFFC9}" type="parTrans" cxnId="{87E07489-B726-46A9-BF46-DF23F1BCDC31}">
      <dgm:prSet/>
      <dgm:spPr/>
      <dgm:t>
        <a:bodyPr/>
        <a:lstStyle/>
        <a:p>
          <a:endParaRPr lang="en-US"/>
        </a:p>
      </dgm:t>
    </dgm:pt>
    <dgm:pt modelId="{1BDF8BD1-CA2E-408C-A62E-9344DC7D30CD}" type="sibTrans" cxnId="{87E07489-B726-46A9-BF46-DF23F1BCDC31}">
      <dgm:prSet/>
      <dgm:spPr/>
      <dgm:t>
        <a:bodyPr/>
        <a:lstStyle/>
        <a:p>
          <a:endParaRPr lang="en-US"/>
        </a:p>
      </dgm:t>
    </dgm:pt>
    <dgm:pt modelId="{1D1A95BA-D324-4E20-B13A-08D750036B15}">
      <dgm:prSet phldrT="[Text]"/>
      <dgm:spPr/>
      <dgm:t>
        <a:bodyPr/>
        <a:lstStyle/>
        <a:p>
          <a:r>
            <a:rPr lang="en-US" dirty="0"/>
            <a:t>Ship</a:t>
          </a:r>
        </a:p>
      </dgm:t>
    </dgm:pt>
    <dgm:pt modelId="{7957C811-D17D-4C5F-A9D6-3FE8DB9C3D2F}" type="parTrans" cxnId="{EDFEBD7B-2AC0-4ACE-83B2-609D3A8C2D2A}">
      <dgm:prSet/>
      <dgm:spPr/>
      <dgm:t>
        <a:bodyPr/>
        <a:lstStyle/>
        <a:p>
          <a:endParaRPr lang="en-US"/>
        </a:p>
      </dgm:t>
    </dgm:pt>
    <dgm:pt modelId="{1D4F282E-FAC9-4FAA-B418-953B0B3E1A3E}" type="sibTrans" cxnId="{EDFEBD7B-2AC0-4ACE-83B2-609D3A8C2D2A}">
      <dgm:prSet/>
      <dgm:spPr/>
      <dgm:t>
        <a:bodyPr/>
        <a:lstStyle/>
        <a:p>
          <a:endParaRPr lang="en-US"/>
        </a:p>
      </dgm:t>
    </dgm:pt>
    <dgm:pt modelId="{EA8ABD81-C06E-4216-A29E-E8A01966DF4E}">
      <dgm:prSet phldrT="[Text]"/>
      <dgm:spPr/>
      <dgm:t>
        <a:bodyPr/>
        <a:lstStyle/>
        <a:p>
          <a:r>
            <a:rPr lang="en-US" dirty="0"/>
            <a:t>Push Image to Docker Repository</a:t>
          </a:r>
        </a:p>
      </dgm:t>
    </dgm:pt>
    <dgm:pt modelId="{17083CF7-EFFE-4E18-A33C-D76CEE5A35C1}" type="parTrans" cxnId="{19D75A04-6112-42F3-9610-7D53D22F2144}">
      <dgm:prSet/>
      <dgm:spPr/>
      <dgm:t>
        <a:bodyPr/>
        <a:lstStyle/>
        <a:p>
          <a:endParaRPr lang="en-US"/>
        </a:p>
      </dgm:t>
    </dgm:pt>
    <dgm:pt modelId="{28D34F78-EF70-4251-900A-2A2C4AC93942}" type="sibTrans" cxnId="{19D75A04-6112-42F3-9610-7D53D22F2144}">
      <dgm:prSet/>
      <dgm:spPr/>
      <dgm:t>
        <a:bodyPr/>
        <a:lstStyle/>
        <a:p>
          <a:endParaRPr lang="en-US"/>
        </a:p>
      </dgm:t>
    </dgm:pt>
    <dgm:pt modelId="{1A27B967-0906-4411-9773-F2BA7E6E0722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F77D5DCA-B36E-4DA2-9AEE-E94485596DDA}" type="parTrans" cxnId="{13D134A6-AEF4-4204-9BAD-6E8C2C38129B}">
      <dgm:prSet/>
      <dgm:spPr/>
      <dgm:t>
        <a:bodyPr/>
        <a:lstStyle/>
        <a:p>
          <a:endParaRPr lang="en-US"/>
        </a:p>
      </dgm:t>
    </dgm:pt>
    <dgm:pt modelId="{1EC4C175-3C46-488D-8A57-87A281A1C8D0}" type="sibTrans" cxnId="{13D134A6-AEF4-4204-9BAD-6E8C2C38129B}">
      <dgm:prSet/>
      <dgm:spPr/>
      <dgm:t>
        <a:bodyPr/>
        <a:lstStyle/>
        <a:p>
          <a:endParaRPr lang="en-US"/>
        </a:p>
      </dgm:t>
    </dgm:pt>
    <dgm:pt modelId="{37805E5D-BD19-44B1-93C1-6B1179D907D5}">
      <dgm:prSet phldrT="[Text]"/>
      <dgm:spPr/>
      <dgm:t>
        <a:bodyPr/>
        <a:lstStyle/>
        <a:p>
          <a:r>
            <a:rPr lang="en-US" dirty="0"/>
            <a:t>Runtime environment variables</a:t>
          </a:r>
        </a:p>
      </dgm:t>
    </dgm:pt>
    <dgm:pt modelId="{DAC7E97E-C1A5-47DD-AF17-EDE6D35B0EAD}" type="parTrans" cxnId="{EC79E73A-7A94-4519-ADCE-3BA920EBE43F}">
      <dgm:prSet/>
      <dgm:spPr/>
      <dgm:t>
        <a:bodyPr/>
        <a:lstStyle/>
        <a:p>
          <a:endParaRPr lang="en-US"/>
        </a:p>
      </dgm:t>
    </dgm:pt>
    <dgm:pt modelId="{47FEDCEA-CE59-40B8-AC1F-BC807CE9DCF4}" type="sibTrans" cxnId="{EC79E73A-7A94-4519-ADCE-3BA920EBE43F}">
      <dgm:prSet/>
      <dgm:spPr/>
      <dgm:t>
        <a:bodyPr/>
        <a:lstStyle/>
        <a:p>
          <a:endParaRPr lang="en-US"/>
        </a:p>
      </dgm:t>
    </dgm:pt>
    <dgm:pt modelId="{1CA79742-4B47-4E9B-B268-685817DBCD62}">
      <dgm:prSet phldrT="[Text]"/>
      <dgm:spPr/>
      <dgm:t>
        <a:bodyPr/>
        <a:lstStyle/>
        <a:p>
          <a:r>
            <a:rPr lang="en-US" dirty="0"/>
            <a:t>EXPOSE Ports out</a:t>
          </a:r>
        </a:p>
      </dgm:t>
    </dgm:pt>
    <dgm:pt modelId="{F95DDD56-3DB5-4C6D-82AA-3B29AA0D0E89}" type="parTrans" cxnId="{FB1EFB76-9F40-4D2C-994A-911A8E531327}">
      <dgm:prSet/>
      <dgm:spPr/>
      <dgm:t>
        <a:bodyPr/>
        <a:lstStyle/>
        <a:p>
          <a:endParaRPr lang="en-US"/>
        </a:p>
      </dgm:t>
    </dgm:pt>
    <dgm:pt modelId="{432ACDD1-801B-4A18-8972-C2918180D632}" type="sibTrans" cxnId="{FB1EFB76-9F40-4D2C-994A-911A8E531327}">
      <dgm:prSet/>
      <dgm:spPr/>
      <dgm:t>
        <a:bodyPr/>
        <a:lstStyle/>
        <a:p>
          <a:endParaRPr lang="en-US"/>
        </a:p>
      </dgm:t>
    </dgm:pt>
    <dgm:pt modelId="{5C15645A-93AB-440F-AAE9-86A960780C2A}">
      <dgm:prSet phldrT="[Text]"/>
      <dgm:spPr/>
      <dgm:t>
        <a:bodyPr/>
        <a:lstStyle/>
        <a:p>
          <a:r>
            <a:rPr lang="en-US" dirty="0"/>
            <a:t>Source code</a:t>
          </a:r>
        </a:p>
      </dgm:t>
    </dgm:pt>
    <dgm:pt modelId="{541173E9-650C-4DB5-A14D-B84A00B7CCF9}" type="parTrans" cxnId="{AD21B921-6F4F-421E-9B58-49507297882F}">
      <dgm:prSet/>
      <dgm:spPr/>
      <dgm:t>
        <a:bodyPr/>
        <a:lstStyle/>
        <a:p>
          <a:endParaRPr lang="en-US"/>
        </a:p>
      </dgm:t>
    </dgm:pt>
    <dgm:pt modelId="{35A7AA73-4CF0-4078-8AD1-602FA06A0DAD}" type="sibTrans" cxnId="{AD21B921-6F4F-421E-9B58-49507297882F}">
      <dgm:prSet/>
      <dgm:spPr/>
      <dgm:t>
        <a:bodyPr/>
        <a:lstStyle/>
        <a:p>
          <a:endParaRPr lang="en-US"/>
        </a:p>
      </dgm:t>
    </dgm:pt>
    <dgm:pt modelId="{E21648DB-B953-4EBC-8D8B-8EE81ECA6C72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2780B0BF-4117-42B0-8C89-9EF7A98FB3D5}" type="parTrans" cxnId="{A9BBECDD-4830-4A77-91EC-F06ACEFFEE86}">
      <dgm:prSet/>
      <dgm:spPr/>
      <dgm:t>
        <a:bodyPr/>
        <a:lstStyle/>
        <a:p>
          <a:endParaRPr lang="en-US"/>
        </a:p>
      </dgm:t>
    </dgm:pt>
    <dgm:pt modelId="{0C08F821-5544-4F3D-8E1D-B3429C119609}" type="sibTrans" cxnId="{A9BBECDD-4830-4A77-91EC-F06ACEFFEE86}">
      <dgm:prSet/>
      <dgm:spPr/>
      <dgm:t>
        <a:bodyPr/>
        <a:lstStyle/>
        <a:p>
          <a:endParaRPr lang="en-US"/>
        </a:p>
      </dgm:t>
    </dgm:pt>
    <dgm:pt modelId="{98193DFA-93A3-4BED-BC4D-3A87CAFA5D00}">
      <dgm:prSet phldrT="[Text]"/>
      <dgm:spPr/>
      <dgm:t>
        <a:bodyPr/>
        <a:lstStyle/>
        <a:p>
          <a:r>
            <a:rPr lang="en-US" dirty="0"/>
            <a:t>Persistent VOLUME</a:t>
          </a:r>
        </a:p>
      </dgm:t>
    </dgm:pt>
    <dgm:pt modelId="{B99CC57A-89E7-473C-A92E-88CC0AE8B4C7}" type="parTrans" cxnId="{54686620-D569-4E2A-9927-CF12347D173F}">
      <dgm:prSet/>
      <dgm:spPr/>
      <dgm:t>
        <a:bodyPr/>
        <a:lstStyle/>
        <a:p>
          <a:endParaRPr lang="en-US"/>
        </a:p>
      </dgm:t>
    </dgm:pt>
    <dgm:pt modelId="{4FF6FD5B-0178-48E2-A6C8-A2DCF8692DE7}" type="sibTrans" cxnId="{54686620-D569-4E2A-9927-CF12347D173F}">
      <dgm:prSet/>
      <dgm:spPr/>
      <dgm:t>
        <a:bodyPr/>
        <a:lstStyle/>
        <a:p>
          <a:endParaRPr lang="en-US"/>
        </a:p>
      </dgm:t>
    </dgm:pt>
    <dgm:pt modelId="{BB6FA949-0321-4F8D-A7EA-0B3AB1CE22AF}" type="pres">
      <dgm:prSet presAssocID="{FE6A9F15-DEDF-4B22-AD59-FE38CC80FFFD}" presName="linearFlow" presStyleCnt="0">
        <dgm:presLayoutVars>
          <dgm:dir/>
          <dgm:animLvl val="lvl"/>
          <dgm:resizeHandles val="exact"/>
        </dgm:presLayoutVars>
      </dgm:prSet>
      <dgm:spPr/>
    </dgm:pt>
    <dgm:pt modelId="{BA29376D-087F-46A7-AB2E-AAA57BD9647B}" type="pres">
      <dgm:prSet presAssocID="{B5774C06-A717-436B-B014-DC43D138C082}" presName="composite" presStyleCnt="0"/>
      <dgm:spPr/>
    </dgm:pt>
    <dgm:pt modelId="{68F2AB8E-33CC-4492-8668-2051F457921B}" type="pres">
      <dgm:prSet presAssocID="{B5774C06-A717-436B-B014-DC43D138C08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4B38617-B1A5-44B2-A1DE-2BC64DC665D8}" type="pres">
      <dgm:prSet presAssocID="{B5774C06-A717-436B-B014-DC43D138C082}" presName="descendantText" presStyleLbl="alignAcc1" presStyleIdx="0" presStyleCnt="3">
        <dgm:presLayoutVars>
          <dgm:bulletEnabled val="1"/>
        </dgm:presLayoutVars>
      </dgm:prSet>
      <dgm:spPr/>
    </dgm:pt>
    <dgm:pt modelId="{177E5C0E-1D4D-4195-8ECD-23E892B58026}" type="pres">
      <dgm:prSet presAssocID="{DE704763-60C6-4039-A69A-34B13C02ACA4}" presName="sp" presStyleCnt="0"/>
      <dgm:spPr/>
    </dgm:pt>
    <dgm:pt modelId="{1D7DBEFA-46C5-483A-982D-6E5DBC05D8F6}" type="pres">
      <dgm:prSet presAssocID="{1D1A95BA-D324-4E20-B13A-08D750036B15}" presName="composite" presStyleCnt="0"/>
      <dgm:spPr/>
    </dgm:pt>
    <dgm:pt modelId="{9C200771-D2F7-4043-A8FA-943EFEA63A84}" type="pres">
      <dgm:prSet presAssocID="{1D1A95BA-D324-4E20-B13A-08D750036B1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9261468-1C8D-4D4A-8F0A-4DA820A076CF}" type="pres">
      <dgm:prSet presAssocID="{1D1A95BA-D324-4E20-B13A-08D750036B15}" presName="descendantText" presStyleLbl="alignAcc1" presStyleIdx="1" presStyleCnt="3">
        <dgm:presLayoutVars>
          <dgm:bulletEnabled val="1"/>
        </dgm:presLayoutVars>
      </dgm:prSet>
      <dgm:spPr/>
    </dgm:pt>
    <dgm:pt modelId="{7BAC9B11-5C3D-42FC-B989-DD2CBEA4CEEB}" type="pres">
      <dgm:prSet presAssocID="{1D4F282E-FAC9-4FAA-B418-953B0B3E1A3E}" presName="sp" presStyleCnt="0"/>
      <dgm:spPr/>
    </dgm:pt>
    <dgm:pt modelId="{A31AA26A-36A9-4964-AF1D-3BDE4984F82A}" type="pres">
      <dgm:prSet presAssocID="{1A27B967-0906-4411-9773-F2BA7E6E0722}" presName="composite" presStyleCnt="0"/>
      <dgm:spPr/>
    </dgm:pt>
    <dgm:pt modelId="{95F6D0F6-94AF-4C51-A4CC-F6DDE6847361}" type="pres">
      <dgm:prSet presAssocID="{1A27B967-0906-4411-9773-F2BA7E6E072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1158BB4-F005-4641-8E6C-3EAE5431997D}" type="pres">
      <dgm:prSet presAssocID="{1A27B967-0906-4411-9773-F2BA7E6E072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9D75A04-6112-42F3-9610-7D53D22F2144}" srcId="{1D1A95BA-D324-4E20-B13A-08D750036B15}" destId="{EA8ABD81-C06E-4216-A29E-E8A01966DF4E}" srcOrd="0" destOrd="0" parTransId="{17083CF7-EFFE-4E18-A33C-D76CEE5A35C1}" sibTransId="{28D34F78-EF70-4251-900A-2A2C4AC93942}"/>
    <dgm:cxn modelId="{89D5E507-8C9F-4D3C-B04A-3D1FD7CA91AE}" type="presOf" srcId="{5C15645A-93AB-440F-AAE9-86A960780C2A}" destId="{04B38617-B1A5-44B2-A1DE-2BC64DC665D8}" srcOrd="0" destOrd="2" presId="urn:microsoft.com/office/officeart/2005/8/layout/chevron2"/>
    <dgm:cxn modelId="{54686620-D569-4E2A-9927-CF12347D173F}" srcId="{1A27B967-0906-4411-9773-F2BA7E6E0722}" destId="{98193DFA-93A3-4BED-BC4D-3A87CAFA5D00}" srcOrd="2" destOrd="0" parTransId="{B99CC57A-89E7-473C-A92E-88CC0AE8B4C7}" sibTransId="{4FF6FD5B-0178-48E2-A6C8-A2DCF8692DE7}"/>
    <dgm:cxn modelId="{AD21B921-6F4F-421E-9B58-49507297882F}" srcId="{B5774C06-A717-436B-B014-DC43D138C082}" destId="{5C15645A-93AB-440F-AAE9-86A960780C2A}" srcOrd="2" destOrd="0" parTransId="{541173E9-650C-4DB5-A14D-B84A00B7CCF9}" sibTransId="{35A7AA73-4CF0-4078-8AD1-602FA06A0DAD}"/>
    <dgm:cxn modelId="{7240D031-296C-4441-99A8-D5F8B7FE8CC2}" type="presOf" srcId="{FE6A9F15-DEDF-4B22-AD59-FE38CC80FFFD}" destId="{BB6FA949-0321-4F8D-A7EA-0B3AB1CE22AF}" srcOrd="0" destOrd="0" presId="urn:microsoft.com/office/officeart/2005/8/layout/chevron2"/>
    <dgm:cxn modelId="{08424133-35BB-4F49-80C8-1E0879F10FEE}" type="presOf" srcId="{A07412E4-9126-47D8-8E2E-A5D7F9EBE6C5}" destId="{04B38617-B1A5-44B2-A1DE-2BC64DC665D8}" srcOrd="0" destOrd="1" presId="urn:microsoft.com/office/officeart/2005/8/layout/chevron2"/>
    <dgm:cxn modelId="{784D9039-6469-4DBB-99CF-2D0C8DBDD07D}" type="presOf" srcId="{1D1A95BA-D324-4E20-B13A-08D750036B15}" destId="{9C200771-D2F7-4043-A8FA-943EFEA63A84}" srcOrd="0" destOrd="0" presId="urn:microsoft.com/office/officeart/2005/8/layout/chevron2"/>
    <dgm:cxn modelId="{EC79E73A-7A94-4519-ADCE-3BA920EBE43F}" srcId="{1A27B967-0906-4411-9773-F2BA7E6E0722}" destId="{37805E5D-BD19-44B1-93C1-6B1179D907D5}" srcOrd="0" destOrd="0" parTransId="{DAC7E97E-C1A5-47DD-AF17-EDE6D35B0EAD}" sibTransId="{47FEDCEA-CE59-40B8-AC1F-BC807CE9DCF4}"/>
    <dgm:cxn modelId="{82F52968-285B-4DED-813A-0D08330E8DF5}" type="presOf" srcId="{1CA79742-4B47-4E9B-B268-685817DBCD62}" destId="{51158BB4-F005-4641-8E6C-3EAE5431997D}" srcOrd="0" destOrd="1" presId="urn:microsoft.com/office/officeart/2005/8/layout/chevron2"/>
    <dgm:cxn modelId="{672DF569-41A9-4E48-AC76-DEAE9E7A0008}" type="presOf" srcId="{98193DFA-93A3-4BED-BC4D-3A87CAFA5D00}" destId="{51158BB4-F005-4641-8E6C-3EAE5431997D}" srcOrd="0" destOrd="2" presId="urn:microsoft.com/office/officeart/2005/8/layout/chevron2"/>
    <dgm:cxn modelId="{FB1EFB76-9F40-4D2C-994A-911A8E531327}" srcId="{1A27B967-0906-4411-9773-F2BA7E6E0722}" destId="{1CA79742-4B47-4E9B-B268-685817DBCD62}" srcOrd="1" destOrd="0" parTransId="{F95DDD56-3DB5-4C6D-82AA-3B29AA0D0E89}" sibTransId="{432ACDD1-801B-4A18-8972-C2918180D632}"/>
    <dgm:cxn modelId="{9E705A79-BD7F-4948-9789-B7DB128E860C}" type="presOf" srcId="{37805E5D-BD19-44B1-93C1-6B1179D907D5}" destId="{51158BB4-F005-4641-8E6C-3EAE5431997D}" srcOrd="0" destOrd="0" presId="urn:microsoft.com/office/officeart/2005/8/layout/chevron2"/>
    <dgm:cxn modelId="{F0DECB5A-E37F-4ECC-9C22-2CCA20A3CB5F}" srcId="{B5774C06-A717-436B-B014-DC43D138C082}" destId="{3818E697-179F-4E51-A82C-AF20A15C16C9}" srcOrd="0" destOrd="0" parTransId="{5DE4D43A-66B0-4E9A-884E-12A260D224FC}" sibTransId="{F0F1B733-11C0-4685-B23E-375A2FA0B94C}"/>
    <dgm:cxn modelId="{EDFEBD7B-2AC0-4ACE-83B2-609D3A8C2D2A}" srcId="{FE6A9F15-DEDF-4B22-AD59-FE38CC80FFFD}" destId="{1D1A95BA-D324-4E20-B13A-08D750036B15}" srcOrd="1" destOrd="0" parTransId="{7957C811-D17D-4C5F-A9D6-3FE8DB9C3D2F}" sibTransId="{1D4F282E-FAC9-4FAA-B418-953B0B3E1A3E}"/>
    <dgm:cxn modelId="{87E07489-B726-46A9-BF46-DF23F1BCDC31}" srcId="{B5774C06-A717-436B-B014-DC43D138C082}" destId="{A07412E4-9126-47D8-8E2E-A5D7F9EBE6C5}" srcOrd="1" destOrd="0" parTransId="{0A8826FF-AE42-414C-98F2-6984FF6DFFC9}" sibTransId="{1BDF8BD1-CA2E-408C-A62E-9344DC7D30CD}"/>
    <dgm:cxn modelId="{914F4798-CD5A-4A92-87BD-A2A592EEBB6E}" type="presOf" srcId="{1A27B967-0906-4411-9773-F2BA7E6E0722}" destId="{95F6D0F6-94AF-4C51-A4CC-F6DDE6847361}" srcOrd="0" destOrd="0" presId="urn:microsoft.com/office/officeart/2005/8/layout/chevron2"/>
    <dgm:cxn modelId="{266F659A-ADC0-4C75-BA35-6673F46D6275}" type="presOf" srcId="{E21648DB-B953-4EBC-8D8B-8EE81ECA6C72}" destId="{51158BB4-F005-4641-8E6C-3EAE5431997D}" srcOrd="0" destOrd="3" presId="urn:microsoft.com/office/officeart/2005/8/layout/chevron2"/>
    <dgm:cxn modelId="{13D134A6-AEF4-4204-9BAD-6E8C2C38129B}" srcId="{FE6A9F15-DEDF-4B22-AD59-FE38CC80FFFD}" destId="{1A27B967-0906-4411-9773-F2BA7E6E0722}" srcOrd="2" destOrd="0" parTransId="{F77D5DCA-B36E-4DA2-9AEE-E94485596DDA}" sibTransId="{1EC4C175-3C46-488D-8A57-87A281A1C8D0}"/>
    <dgm:cxn modelId="{BFD5A6A9-EBFD-40F8-A922-A49A09E5EADD}" srcId="{FE6A9F15-DEDF-4B22-AD59-FE38CC80FFFD}" destId="{B5774C06-A717-436B-B014-DC43D138C082}" srcOrd="0" destOrd="0" parTransId="{3C30B05B-E55F-4200-9BDF-8FC64FAC9E18}" sibTransId="{DE704763-60C6-4039-A69A-34B13C02ACA4}"/>
    <dgm:cxn modelId="{83E45DAB-C811-48A0-ADBA-D57DC2F38A4A}" type="presOf" srcId="{3818E697-179F-4E51-A82C-AF20A15C16C9}" destId="{04B38617-B1A5-44B2-A1DE-2BC64DC665D8}" srcOrd="0" destOrd="0" presId="urn:microsoft.com/office/officeart/2005/8/layout/chevron2"/>
    <dgm:cxn modelId="{7A52FFD1-62F8-4CED-999A-DA4F4A42958A}" type="presOf" srcId="{B5774C06-A717-436B-B014-DC43D138C082}" destId="{68F2AB8E-33CC-4492-8668-2051F457921B}" srcOrd="0" destOrd="0" presId="urn:microsoft.com/office/officeart/2005/8/layout/chevron2"/>
    <dgm:cxn modelId="{A9BBECDD-4830-4A77-91EC-F06ACEFFEE86}" srcId="{1A27B967-0906-4411-9773-F2BA7E6E0722}" destId="{E21648DB-B953-4EBC-8D8B-8EE81ECA6C72}" srcOrd="3" destOrd="0" parTransId="{2780B0BF-4117-42B0-8C89-9EF7A98FB3D5}" sibTransId="{0C08F821-5544-4F3D-8E1D-B3429C119609}"/>
    <dgm:cxn modelId="{5C1657E3-7CF2-4DD7-A84E-EA1B2660BE76}" type="presOf" srcId="{EA8ABD81-C06E-4216-A29E-E8A01966DF4E}" destId="{E9261468-1C8D-4D4A-8F0A-4DA820A076CF}" srcOrd="0" destOrd="0" presId="urn:microsoft.com/office/officeart/2005/8/layout/chevron2"/>
    <dgm:cxn modelId="{0318EA18-917E-4377-96BC-538B9E5288ED}" type="presParOf" srcId="{BB6FA949-0321-4F8D-A7EA-0B3AB1CE22AF}" destId="{BA29376D-087F-46A7-AB2E-AAA57BD9647B}" srcOrd="0" destOrd="0" presId="urn:microsoft.com/office/officeart/2005/8/layout/chevron2"/>
    <dgm:cxn modelId="{236C40C0-658C-4157-ADAE-C90C2E6CECA7}" type="presParOf" srcId="{BA29376D-087F-46A7-AB2E-AAA57BD9647B}" destId="{68F2AB8E-33CC-4492-8668-2051F457921B}" srcOrd="0" destOrd="0" presId="urn:microsoft.com/office/officeart/2005/8/layout/chevron2"/>
    <dgm:cxn modelId="{8CA6ED93-2012-4EAC-AA5D-3CF31C7291FB}" type="presParOf" srcId="{BA29376D-087F-46A7-AB2E-AAA57BD9647B}" destId="{04B38617-B1A5-44B2-A1DE-2BC64DC665D8}" srcOrd="1" destOrd="0" presId="urn:microsoft.com/office/officeart/2005/8/layout/chevron2"/>
    <dgm:cxn modelId="{FC21231F-243B-4A1B-9D09-5F858CF96555}" type="presParOf" srcId="{BB6FA949-0321-4F8D-A7EA-0B3AB1CE22AF}" destId="{177E5C0E-1D4D-4195-8ECD-23E892B58026}" srcOrd="1" destOrd="0" presId="urn:microsoft.com/office/officeart/2005/8/layout/chevron2"/>
    <dgm:cxn modelId="{7A3777B7-5452-4F8C-94FA-273ABA922F69}" type="presParOf" srcId="{BB6FA949-0321-4F8D-A7EA-0B3AB1CE22AF}" destId="{1D7DBEFA-46C5-483A-982D-6E5DBC05D8F6}" srcOrd="2" destOrd="0" presId="urn:microsoft.com/office/officeart/2005/8/layout/chevron2"/>
    <dgm:cxn modelId="{0CE141C1-7778-4F60-A358-B12BA74F9015}" type="presParOf" srcId="{1D7DBEFA-46C5-483A-982D-6E5DBC05D8F6}" destId="{9C200771-D2F7-4043-A8FA-943EFEA63A84}" srcOrd="0" destOrd="0" presId="urn:microsoft.com/office/officeart/2005/8/layout/chevron2"/>
    <dgm:cxn modelId="{F48980A2-5045-4D1B-8EDC-FA6B91AD2149}" type="presParOf" srcId="{1D7DBEFA-46C5-483A-982D-6E5DBC05D8F6}" destId="{E9261468-1C8D-4D4A-8F0A-4DA820A076CF}" srcOrd="1" destOrd="0" presId="urn:microsoft.com/office/officeart/2005/8/layout/chevron2"/>
    <dgm:cxn modelId="{A7D435EF-0547-4122-84A1-E057B78F5B6C}" type="presParOf" srcId="{BB6FA949-0321-4F8D-A7EA-0B3AB1CE22AF}" destId="{7BAC9B11-5C3D-42FC-B989-DD2CBEA4CEEB}" srcOrd="3" destOrd="0" presId="urn:microsoft.com/office/officeart/2005/8/layout/chevron2"/>
    <dgm:cxn modelId="{FE9637C8-08CE-45FE-9F97-07DD148A982C}" type="presParOf" srcId="{BB6FA949-0321-4F8D-A7EA-0B3AB1CE22AF}" destId="{A31AA26A-36A9-4964-AF1D-3BDE4984F82A}" srcOrd="4" destOrd="0" presId="urn:microsoft.com/office/officeart/2005/8/layout/chevron2"/>
    <dgm:cxn modelId="{109B775E-E047-443B-8F43-96055AB33CD8}" type="presParOf" srcId="{A31AA26A-36A9-4964-AF1D-3BDE4984F82A}" destId="{95F6D0F6-94AF-4C51-A4CC-F6DDE6847361}" srcOrd="0" destOrd="0" presId="urn:microsoft.com/office/officeart/2005/8/layout/chevron2"/>
    <dgm:cxn modelId="{5EABC3E7-2328-457A-8911-4132F4CCA07D}" type="presParOf" srcId="{A31AA26A-36A9-4964-AF1D-3BDE4984F82A}" destId="{51158BB4-F005-4641-8E6C-3EAE543199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2AB8E-33CC-4492-8668-2051F457921B}">
      <dsp:nvSpPr>
        <dsp:cNvPr id="0" name=""/>
        <dsp:cNvSpPr/>
      </dsp:nvSpPr>
      <dsp:spPr>
        <a:xfrm rot="5400000">
          <a:off x="-291348" y="293378"/>
          <a:ext cx="1942320" cy="1359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Build</a:t>
          </a:r>
        </a:p>
      </dsp:txBody>
      <dsp:txXfrm rot="-5400000">
        <a:off x="0" y="681842"/>
        <a:ext cx="1359624" cy="582696"/>
      </dsp:txXfrm>
    </dsp:sp>
    <dsp:sp modelId="{04B38617-B1A5-44B2-A1DE-2BC64DC665D8}">
      <dsp:nvSpPr>
        <dsp:cNvPr id="0" name=""/>
        <dsp:cNvSpPr/>
      </dsp:nvSpPr>
      <dsp:spPr>
        <a:xfrm rot="5400000">
          <a:off x="4115810" y="-2754156"/>
          <a:ext cx="1262508" cy="677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Dockerfile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 environment variables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Source code</a:t>
          </a:r>
        </a:p>
      </dsp:txBody>
      <dsp:txXfrm rot="-5400000">
        <a:off x="1359625" y="63660"/>
        <a:ext cx="6713249" cy="1139246"/>
      </dsp:txXfrm>
    </dsp:sp>
    <dsp:sp modelId="{9C200771-D2F7-4043-A8FA-943EFEA63A84}">
      <dsp:nvSpPr>
        <dsp:cNvPr id="0" name=""/>
        <dsp:cNvSpPr/>
      </dsp:nvSpPr>
      <dsp:spPr>
        <a:xfrm rot="5400000">
          <a:off x="-291348" y="2044757"/>
          <a:ext cx="1942320" cy="1359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Ship</a:t>
          </a:r>
        </a:p>
      </dsp:txBody>
      <dsp:txXfrm rot="-5400000">
        <a:off x="0" y="2433221"/>
        <a:ext cx="1359624" cy="582696"/>
      </dsp:txXfrm>
    </dsp:sp>
    <dsp:sp modelId="{E9261468-1C8D-4D4A-8F0A-4DA820A076CF}">
      <dsp:nvSpPr>
        <dsp:cNvPr id="0" name=""/>
        <dsp:cNvSpPr/>
      </dsp:nvSpPr>
      <dsp:spPr>
        <a:xfrm rot="5400000">
          <a:off x="4115810" y="-1002776"/>
          <a:ext cx="1262508" cy="677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Push Image to Docker Repository</a:t>
          </a:r>
        </a:p>
      </dsp:txBody>
      <dsp:txXfrm rot="-5400000">
        <a:off x="1359625" y="1815040"/>
        <a:ext cx="6713249" cy="1139246"/>
      </dsp:txXfrm>
    </dsp:sp>
    <dsp:sp modelId="{95F6D0F6-94AF-4C51-A4CC-F6DDE6847361}">
      <dsp:nvSpPr>
        <dsp:cNvPr id="0" name=""/>
        <dsp:cNvSpPr/>
      </dsp:nvSpPr>
      <dsp:spPr>
        <a:xfrm rot="5400000">
          <a:off x="-291348" y="3796136"/>
          <a:ext cx="1942320" cy="1359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Run</a:t>
          </a:r>
        </a:p>
      </dsp:txBody>
      <dsp:txXfrm rot="-5400000">
        <a:off x="0" y="4184600"/>
        <a:ext cx="1359624" cy="582696"/>
      </dsp:txXfrm>
    </dsp:sp>
    <dsp:sp modelId="{51158BB4-F005-4641-8E6C-3EAE5431997D}">
      <dsp:nvSpPr>
        <dsp:cNvPr id="0" name=""/>
        <dsp:cNvSpPr/>
      </dsp:nvSpPr>
      <dsp:spPr>
        <a:xfrm rot="5400000">
          <a:off x="4115810" y="748602"/>
          <a:ext cx="1262508" cy="67748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Runtime environment variables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EXPOSE Ports out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Persistent VOLUME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RUN</a:t>
          </a:r>
        </a:p>
      </dsp:txBody>
      <dsp:txXfrm rot="-5400000">
        <a:off x="1359625" y="3566419"/>
        <a:ext cx="6713249" cy="1139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sargent/docker-cheat-sheet" TargetMode="External"/><Relationship Id="rId2" Type="http://schemas.openxmlformats.org/officeDocument/2006/relationships/hyperlink" Target="https://nickjanetakis.com/blog/tag/docker-tips-tricks-and-tutorial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cberthold/present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in Docker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/>
          <a:lstStyle/>
          <a:p>
            <a:r>
              <a:rPr lang="it-IT" dirty="0"/>
              <a:t>Learn to think in docker and output success</a:t>
            </a:r>
          </a:p>
        </p:txBody>
      </p:sp>
      <p:pic>
        <p:nvPicPr>
          <p:cNvPr id="1028" name="Picture 4" descr="Image result for docker">
            <a:extLst>
              <a:ext uri="{FF2B5EF4-FFF2-40B4-BE49-F238E27FC236}">
                <a16:creationId xmlns:a16="http://schemas.microsoft.com/office/drawing/2014/main" id="{70C857C7-FA27-4BE3-9CF0-4C7E4A39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54" y="814345"/>
            <a:ext cx="25622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ink brain">
            <a:extLst>
              <a:ext uri="{FF2B5EF4-FFF2-40B4-BE49-F238E27FC236}">
                <a16:creationId xmlns:a16="http://schemas.microsoft.com/office/drawing/2014/main" id="{C42D8999-3103-4163-8085-49722379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8" y="1652278"/>
            <a:ext cx="1905001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uccess">
            <a:extLst>
              <a:ext uri="{FF2B5EF4-FFF2-40B4-BE49-F238E27FC236}">
                <a16:creationId xmlns:a16="http://schemas.microsoft.com/office/drawing/2014/main" id="{0D604581-3698-4DBC-B9DB-F9995EF03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19074"/>
            <a:ext cx="3233841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D43300E-3FE7-4EDA-A0C2-CFD50ED1779F}"/>
              </a:ext>
            </a:extLst>
          </p:cNvPr>
          <p:cNvSpPr/>
          <p:nvPr/>
        </p:nvSpPr>
        <p:spPr>
          <a:xfrm rot="21174853">
            <a:off x="2638537" y="1762920"/>
            <a:ext cx="802293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1C5F6B-2E4C-4C28-AEA1-21BFCFFF6FAD}"/>
              </a:ext>
            </a:extLst>
          </p:cNvPr>
          <p:cNvSpPr/>
          <p:nvPr/>
        </p:nvSpPr>
        <p:spPr>
          <a:xfrm rot="21174853">
            <a:off x="6869140" y="1190875"/>
            <a:ext cx="802293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time!!!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008EC5-FD83-4A4F-8356-7A7144B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Docker</a:t>
            </a:r>
          </a:p>
        </p:txBody>
      </p:sp>
    </p:spTree>
    <p:extLst>
      <p:ext uri="{BB962C8B-B14F-4D97-AF65-F5344CB8AC3E}">
        <p14:creationId xmlns:p14="http://schemas.microsoft.com/office/powerpoint/2010/main" val="6852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to a Good Docker Image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Environment Variables IN </a:t>
            </a:r>
          </a:p>
          <a:p>
            <a:pPr lvl="1"/>
            <a:r>
              <a:rPr lang="en-US" dirty="0"/>
              <a:t>build configuration – changes what builds or runs during build</a:t>
            </a:r>
          </a:p>
          <a:p>
            <a:pPr lvl="1"/>
            <a:r>
              <a:rPr lang="en-US" dirty="0"/>
              <a:t>runtime configuration – changes how the application runs</a:t>
            </a:r>
          </a:p>
          <a:p>
            <a:r>
              <a:rPr lang="en-US" i="1" dirty="0"/>
              <a:t>docker build </a:t>
            </a:r>
            <a:r>
              <a:rPr lang="en-US" dirty="0"/>
              <a:t>-&gt; image</a:t>
            </a:r>
          </a:p>
          <a:p>
            <a:pPr lvl="1"/>
            <a:r>
              <a:rPr lang="en-US" dirty="0"/>
              <a:t>Immutable unit of deployment</a:t>
            </a:r>
          </a:p>
          <a:p>
            <a:r>
              <a:rPr lang="en-US" i="1" dirty="0"/>
              <a:t>docker run</a:t>
            </a:r>
            <a:r>
              <a:rPr lang="en-US" dirty="0"/>
              <a:t>  image -&gt; Ports  and /or Process OUT</a:t>
            </a:r>
          </a:p>
          <a:p>
            <a:pPr lvl="1"/>
            <a:r>
              <a:rPr lang="en-US" dirty="0"/>
              <a:t>Port mapping and environment variables added for runtime</a:t>
            </a:r>
          </a:p>
          <a:p>
            <a:r>
              <a:rPr lang="en-US" dirty="0"/>
              <a:t>These are SOLID principles for building images</a:t>
            </a:r>
          </a:p>
          <a:p>
            <a:r>
              <a:rPr lang="en-US" dirty="0"/>
              <a:t>Environments IN -&gt; Running Process -&gt; Ports OUT</a:t>
            </a:r>
          </a:p>
        </p:txBody>
      </p:sp>
    </p:spTree>
    <p:extLst>
      <p:ext uri="{BB962C8B-B14F-4D97-AF65-F5344CB8AC3E}">
        <p14:creationId xmlns:p14="http://schemas.microsoft.com/office/powerpoint/2010/main" val="223444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time!!!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008EC5-FD83-4A4F-8356-7A7144B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</p:spTree>
    <p:extLst>
      <p:ext uri="{BB962C8B-B14F-4D97-AF65-F5344CB8AC3E}">
        <p14:creationId xmlns:p14="http://schemas.microsoft.com/office/powerpoint/2010/main" val="26086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time!!!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008EC5-FD83-4A4F-8356-7A7144B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Services</a:t>
            </a:r>
          </a:p>
        </p:txBody>
      </p:sp>
    </p:spTree>
    <p:extLst>
      <p:ext uri="{BB962C8B-B14F-4D97-AF65-F5344CB8AC3E}">
        <p14:creationId xmlns:p14="http://schemas.microsoft.com/office/powerpoint/2010/main" val="41861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Docker Solves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19601"/>
          </a:xfrm>
        </p:spPr>
        <p:txBody>
          <a:bodyPr>
            <a:normAutofit/>
          </a:bodyPr>
          <a:lstStyle/>
          <a:p>
            <a:r>
              <a:rPr lang="en-US" dirty="0"/>
              <a:t>Works on my machine!</a:t>
            </a:r>
          </a:p>
          <a:p>
            <a:pPr lvl="1"/>
            <a:r>
              <a:rPr lang="en-US" dirty="0"/>
              <a:t>Running from Docker reduces variables to only being differences in configuration and database state</a:t>
            </a:r>
          </a:p>
          <a:p>
            <a:r>
              <a:rPr lang="en-US" dirty="0"/>
              <a:t>I can’t run one of those!</a:t>
            </a:r>
          </a:p>
          <a:p>
            <a:pPr lvl="1"/>
            <a:r>
              <a:rPr lang="en-US" dirty="0"/>
              <a:t>Allows running services that are typically hard to run on your own</a:t>
            </a:r>
          </a:p>
          <a:p>
            <a:r>
              <a:rPr lang="en-US" dirty="0"/>
              <a:t>Do I have all of the same dependencies?</a:t>
            </a:r>
          </a:p>
          <a:p>
            <a:pPr lvl="1"/>
            <a:r>
              <a:rPr lang="en-US" dirty="0"/>
              <a:t>Containers derive their security from the container plus installed dependencies</a:t>
            </a:r>
          </a:p>
          <a:p>
            <a:pPr lvl="1"/>
            <a:endParaRPr lang="en-US" dirty="0"/>
          </a:p>
          <a:p>
            <a:r>
              <a:rPr lang="en-US" dirty="0"/>
              <a:t>I want to try 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1C70-7B9F-4D53-8351-27EA3D9C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Tricks to use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36C7-79B9-4847-81B1-DE47FF30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a single problem at a time</a:t>
            </a:r>
          </a:p>
          <a:p>
            <a:pPr lvl="1"/>
            <a:r>
              <a:rPr lang="en-US" dirty="0"/>
              <a:t>I want to build my application in a container</a:t>
            </a:r>
          </a:p>
          <a:p>
            <a:pPr lvl="1"/>
            <a:r>
              <a:rPr lang="en-US" dirty="0"/>
              <a:t>I then want to deploy my application</a:t>
            </a:r>
          </a:p>
          <a:p>
            <a:pPr lvl="1"/>
            <a:r>
              <a:rPr lang="en-US" dirty="0"/>
              <a:t>I then want to add environment variables for multiple environments</a:t>
            </a:r>
          </a:p>
          <a:p>
            <a:r>
              <a:rPr lang="en-US" dirty="0"/>
              <a:t>It’s ok not to use Docker for everything</a:t>
            </a:r>
          </a:p>
          <a:p>
            <a:pPr lvl="1"/>
            <a:r>
              <a:rPr lang="en-US" dirty="0"/>
              <a:t>It can solve a lot of problems but solving all problems with Docker can be challenging without experience</a:t>
            </a:r>
          </a:p>
          <a:p>
            <a:r>
              <a:rPr lang="en-US" dirty="0"/>
              <a:t>Pay attention to your build size</a:t>
            </a:r>
          </a:p>
          <a:p>
            <a:pPr lvl="1"/>
            <a:r>
              <a:rPr lang="en-US" dirty="0"/>
              <a:t>Each command increases the number of incremental images</a:t>
            </a:r>
          </a:p>
          <a:p>
            <a:pPr lvl="1"/>
            <a:r>
              <a:rPr lang="en-US" dirty="0"/>
              <a:t>Build things that change less frequently first</a:t>
            </a:r>
          </a:p>
        </p:txBody>
      </p:sp>
    </p:spTree>
    <p:extLst>
      <p:ext uri="{BB962C8B-B14F-4D97-AF65-F5344CB8AC3E}">
        <p14:creationId xmlns:p14="http://schemas.microsoft.com/office/powerpoint/2010/main" val="42157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9560" y="304800"/>
            <a:ext cx="9144001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Future</a:t>
            </a:r>
            <a:br>
              <a:rPr lang="en-US" dirty="0"/>
            </a:br>
            <a:r>
              <a:rPr lang="en-US" dirty="0"/>
              <a:t> IS Here</a:t>
            </a:r>
          </a:p>
        </p:txBody>
      </p:sp>
      <p:pic>
        <p:nvPicPr>
          <p:cNvPr id="4098" name="Picture 2" descr="Kubernetes cluster">
            <a:extLst>
              <a:ext uri="{FF2B5EF4-FFF2-40B4-BE49-F238E27FC236}">
                <a16:creationId xmlns:a16="http://schemas.microsoft.com/office/drawing/2014/main" id="{BC58B0DA-7991-4CF0-8DBF-4208487F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78" y="202883"/>
            <a:ext cx="8929687" cy="65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4CC0-4EC2-4057-945E-C4E05CCA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F9A0-F276-47C5-975F-BBB0CDDC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tips</a:t>
            </a:r>
          </a:p>
          <a:p>
            <a:pPr lvl="1"/>
            <a:r>
              <a:rPr lang="en-US" dirty="0">
                <a:hlinkClick r:id="rId2"/>
              </a:rPr>
              <a:t>https://nickjanetakis.com/blog/tag/docker-tips-tricks-and-tutorials</a:t>
            </a:r>
            <a:endParaRPr lang="en-US" dirty="0"/>
          </a:p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3"/>
              </a:rPr>
              <a:t>https://github.com/wsargent/docker-cheat-sheet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/>
          <a:lstStyle/>
          <a:p>
            <a:r>
              <a:rPr lang="en-US" dirty="0"/>
              <a:t>MMMMMMM Beer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008EC5-FD83-4A4F-8356-7A7144B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146" name="Picture 2" descr="Image result for homer beer">
            <a:extLst>
              <a:ext uri="{FF2B5EF4-FFF2-40B4-BE49-F238E27FC236}">
                <a16:creationId xmlns:a16="http://schemas.microsoft.com/office/drawing/2014/main" id="{606CEEF2-3A25-405B-9472-0FF710BE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60" y="228600"/>
            <a:ext cx="6904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Berthold : Fearless Live Presenter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 20 years of development experience developing software and doing DevOps/network administration</a:t>
            </a:r>
          </a:p>
          <a:p>
            <a:r>
              <a:rPr lang="en-US" dirty="0"/>
              <a:t>10 years of business development in a manufacturing setting</a:t>
            </a:r>
          </a:p>
          <a:p>
            <a:r>
              <a:rPr lang="en-US" dirty="0"/>
              <a:t>6 years of development as software consultant</a:t>
            </a:r>
          </a:p>
          <a:p>
            <a:r>
              <a:rPr lang="en-US" dirty="0"/>
              <a:t>5 years with the awesome Product Development Team for </a:t>
            </a:r>
            <a:r>
              <a:rPr lang="en-US" dirty="0" err="1"/>
              <a:t>Flightdocs</a:t>
            </a:r>
            <a:endParaRPr lang="en-US" dirty="0"/>
          </a:p>
          <a:p>
            <a:r>
              <a:rPr lang="en-US" dirty="0"/>
              <a:t>Private pilot</a:t>
            </a:r>
          </a:p>
          <a:p>
            <a:r>
              <a:rPr lang="en-US" dirty="0"/>
              <a:t>Enjoys software architecture, simplifying software design and practical performance in applications, and engaging others in software architecture</a:t>
            </a:r>
          </a:p>
          <a:p>
            <a:r>
              <a:rPr lang="en-US" dirty="0">
                <a:hlinkClick r:id="rId2"/>
              </a:rPr>
              <a:t>http://github.com/cberthold/presentations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0388" y="228600"/>
            <a:ext cx="9220202" cy="762000"/>
          </a:xfrm>
        </p:spPr>
        <p:txBody>
          <a:bodyPr/>
          <a:lstStyle/>
          <a:p>
            <a:r>
              <a:rPr lang="en-US" dirty="0"/>
              <a:t>The Rise of Docker</a:t>
            </a:r>
          </a:p>
        </p:txBody>
      </p:sp>
      <p:pic>
        <p:nvPicPr>
          <p:cNvPr id="2052" name="Picture 4" descr="https://datadog-prod.imgix.net/img/docker-2018-1-final.png?ch=Width&amp;fit=max&amp;fm=png&amp;auto=format&amp;lossless=1">
            <a:extLst>
              <a:ext uri="{FF2B5EF4-FFF2-40B4-BE49-F238E27FC236}">
                <a16:creationId xmlns:a16="http://schemas.microsoft.com/office/drawing/2014/main" id="{D4CAC7BB-9BD1-42D5-ABB6-34D321A0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990600"/>
            <a:ext cx="9220202" cy="57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403FAC-1BFC-4ACC-9851-1838BC9A3D6A}"/>
              </a:ext>
            </a:extLst>
          </p:cNvPr>
          <p:cNvSpPr/>
          <p:nvPr/>
        </p:nvSpPr>
        <p:spPr>
          <a:xfrm>
            <a:off x="6094412" y="544265"/>
            <a:ext cx="4655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https://www.datadoghq.com/docker-adoption/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Building Units of Computation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19601"/>
          </a:xfrm>
        </p:spPr>
        <p:txBody>
          <a:bodyPr>
            <a:normAutofit fontScale="92500"/>
          </a:bodyPr>
          <a:lstStyle/>
          <a:p>
            <a:r>
              <a:rPr lang="en-US" dirty="0"/>
              <a:t>1995 – The internet takes rise on the Physical Machine</a:t>
            </a:r>
          </a:p>
          <a:p>
            <a:pPr lvl="1"/>
            <a:r>
              <a:rPr lang="en-US" dirty="0"/>
              <a:t>Weeks or Months to acquire and days to deploy an application</a:t>
            </a:r>
          </a:p>
          <a:p>
            <a:r>
              <a:rPr lang="en-US" dirty="0"/>
              <a:t>2000 – x86 Virtualization on VMWare</a:t>
            </a:r>
          </a:p>
          <a:p>
            <a:pPr lvl="1"/>
            <a:r>
              <a:rPr lang="en-US" dirty="0"/>
              <a:t>Days to build new Image and hours to deploy</a:t>
            </a:r>
          </a:p>
          <a:p>
            <a:r>
              <a:rPr lang="en-US" dirty="0"/>
              <a:t>2003 – Xen and Virtual PC</a:t>
            </a:r>
          </a:p>
          <a:p>
            <a:r>
              <a:rPr lang="en-US" dirty="0"/>
              <a:t>2006-2008 – Open Source/Free VMWare, Virtual PC, Virtual Box, Hyper-V</a:t>
            </a:r>
          </a:p>
          <a:p>
            <a:r>
              <a:rPr lang="en-US" dirty="0"/>
              <a:t>2014 – Docker starts</a:t>
            </a:r>
          </a:p>
          <a:p>
            <a:r>
              <a:rPr lang="en-US" dirty="0"/>
              <a:t>2015 – Everyone wants to use Docker</a:t>
            </a:r>
          </a:p>
          <a:p>
            <a:pPr lvl="1"/>
            <a:r>
              <a:rPr lang="en-US" dirty="0"/>
              <a:t>Minutes to build an image and seconds to deploy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202883"/>
            <a:ext cx="9144001" cy="990600"/>
          </a:xfrm>
        </p:spPr>
        <p:txBody>
          <a:bodyPr/>
          <a:lstStyle/>
          <a:p>
            <a:r>
              <a:rPr lang="en-US" dirty="0"/>
              <a:t>Comparing Virtualization and Containers</a:t>
            </a:r>
          </a:p>
        </p:txBody>
      </p:sp>
      <p:pic>
        <p:nvPicPr>
          <p:cNvPr id="3074" name="Picture 2" descr="Image result for comparison physical virtual container">
            <a:extLst>
              <a:ext uri="{FF2B5EF4-FFF2-40B4-BE49-F238E27FC236}">
                <a16:creationId xmlns:a16="http://schemas.microsoft.com/office/drawing/2014/main" id="{CDC5A7E4-C8D4-4059-AEC8-DF8C8BCB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65" y="1386840"/>
            <a:ext cx="9815894" cy="525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 UP!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008EC5-FD83-4A4F-8356-7A7144B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959E-0445-41ED-8B46-5526C79F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304800"/>
            <a:ext cx="9144001" cy="838200"/>
          </a:xfrm>
        </p:spPr>
        <p:txBody>
          <a:bodyPr/>
          <a:lstStyle/>
          <a:p>
            <a:r>
              <a:rPr lang="en-US" dirty="0"/>
              <a:t>Docker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4251EE-CF10-4901-BE0C-1D05C6D28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19403"/>
              </p:ext>
            </p:extLst>
          </p:nvPr>
        </p:nvGraphicFramePr>
        <p:xfrm>
          <a:off x="1537856" y="1384656"/>
          <a:ext cx="8134505" cy="5449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9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time!!!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008EC5-FD83-4A4F-8356-7A7144B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our First </a:t>
            </a:r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EFC1-97BF-4E77-8E23-1FDD77A9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that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3CFE-361B-457F-85B3-0A72D0CD6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 we </a:t>
            </a:r>
            <a:r>
              <a:rPr lang="en-US"/>
              <a:t>can build CI/CD</a:t>
            </a:r>
          </a:p>
        </p:txBody>
      </p:sp>
    </p:spTree>
    <p:extLst>
      <p:ext uri="{BB962C8B-B14F-4D97-AF65-F5344CB8AC3E}">
        <p14:creationId xmlns:p14="http://schemas.microsoft.com/office/powerpoint/2010/main" val="27339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184</TotalTime>
  <Words>511</Words>
  <Application>Microsoft Office PowerPoint</Application>
  <PresentationFormat>Custom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Digital Blue Tunnel 16x9</vt:lpstr>
      <vt:lpstr>Thinking in Docker</vt:lpstr>
      <vt:lpstr>Chris Berthold : Fearless Live Presenter</vt:lpstr>
      <vt:lpstr>The Rise of Docker</vt:lpstr>
      <vt:lpstr>The Evolution of Building Units of Computation</vt:lpstr>
      <vt:lpstr>Comparing Virtualization and Containers</vt:lpstr>
      <vt:lpstr>Let’s try a simple example</vt:lpstr>
      <vt:lpstr>Docker Workflow</vt:lpstr>
      <vt:lpstr>Let’s Build our First Dockerfile</vt:lpstr>
      <vt:lpstr>Ship that Container</vt:lpstr>
      <vt:lpstr>Debugging Docker</vt:lpstr>
      <vt:lpstr>Components to a Good Docker Image</vt:lpstr>
      <vt:lpstr>Working with files</vt:lpstr>
      <vt:lpstr>Composing Services</vt:lpstr>
      <vt:lpstr>Problems Docker Solves</vt:lpstr>
      <vt:lpstr>Tips &amp; Tricks to use Docker</vt:lpstr>
      <vt:lpstr>The Future  IS Here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in Docker</dc:title>
  <dc:creator>Chris Berthold</dc:creator>
  <cp:lastModifiedBy>Chris Berthold</cp:lastModifiedBy>
  <cp:revision>13</cp:revision>
  <dcterms:created xsi:type="dcterms:W3CDTF">2018-10-10T22:59:04Z</dcterms:created>
  <dcterms:modified xsi:type="dcterms:W3CDTF">2018-10-31T05:39:44Z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