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1" r:id="rId4"/>
    <p:sldId id="269" r:id="rId5"/>
    <p:sldId id="276" r:id="rId6"/>
    <p:sldId id="277" r:id="rId7"/>
    <p:sldId id="275" r:id="rId8"/>
    <p:sldId id="278" r:id="rId9"/>
    <p:sldId id="28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29"/>
    <p:restoredTop sz="94643"/>
  </p:normalViewPr>
  <p:slideViewPr>
    <p:cSldViewPr snapToGrid="0" snapToObjects="1">
      <p:cViewPr>
        <p:scale>
          <a:sx n="131" d="100"/>
          <a:sy n="131" d="100"/>
        </p:scale>
        <p:origin x="48" y="-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CEC1DA-A16E-5C49-BD4C-BBE84BF8C13C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C33FB-3D3C-AA42-A1C6-55B3A6758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58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C33FB-3D3C-AA42-A1C6-55B3A675804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90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problem with this process?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C33FB-3D3C-AA42-A1C6-55B3A675804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53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C33FB-3D3C-AA42-A1C6-55B3A675804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43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cberthold/presentation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17414"/>
            <a:ext cx="7766936" cy="1646302"/>
          </a:xfrm>
        </p:spPr>
        <p:txBody>
          <a:bodyPr/>
          <a:lstStyle/>
          <a:p>
            <a:r>
              <a:rPr lang="en-US" dirty="0"/>
              <a:t>Building Event Driven Cloud Architectures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3233801"/>
            <a:ext cx="7766936" cy="1096899"/>
          </a:xfrm>
        </p:spPr>
        <p:txBody>
          <a:bodyPr/>
          <a:lstStyle/>
          <a:p>
            <a:r>
              <a:rPr lang="en-US" dirty="0"/>
              <a:t>Learn software techniques to improve scalability in cloud systems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08" y="4100904"/>
            <a:ext cx="81280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253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Chris Berthold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 20 years of experience in engineering scalable solutions and architecture </a:t>
            </a:r>
          </a:p>
          <a:p>
            <a:r>
              <a:rPr lang="en-US" dirty="0"/>
              <a:t>Currently working as a Lead Cloud Solutions Designer at the recently gone public, Jackson National Life Insurance NYSE: JXN</a:t>
            </a:r>
          </a:p>
          <a:p>
            <a:r>
              <a:rPr lang="en-US" dirty="0"/>
              <a:t>Enjoys software architecture, simplifying software design and practical performance in cloud applications</a:t>
            </a:r>
          </a:p>
          <a:p>
            <a:r>
              <a:rPr lang="en-US" dirty="0"/>
              <a:t>Currently learning to play electric guitar</a:t>
            </a:r>
          </a:p>
          <a:p>
            <a:r>
              <a:rPr lang="en-US" dirty="0"/>
              <a:t>Private pilot</a:t>
            </a:r>
          </a:p>
          <a:p>
            <a:r>
              <a:rPr lang="en-US" dirty="0">
                <a:hlinkClick r:id="rId2"/>
              </a:rPr>
              <a:t>http://github.com/cberthold/presentations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17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an event?</a:t>
            </a:r>
          </a:p>
          <a:p>
            <a:r>
              <a:rPr lang="en-US" dirty="0"/>
              <a:t>Why event driven architectures?</a:t>
            </a:r>
          </a:p>
          <a:p>
            <a:r>
              <a:rPr lang="en-US" dirty="0"/>
              <a:t>Event Driven Architecture Pattern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Example Brokers</a:t>
            </a:r>
          </a:p>
          <a:p>
            <a:r>
              <a:rPr lang="en-US" dirty="0"/>
              <a:t>Q&amp;A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334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Event?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98494"/>
            <a:ext cx="6348768" cy="5211855"/>
          </a:xfrm>
        </p:spPr>
        <p:txBody>
          <a:bodyPr>
            <a:normAutofit/>
          </a:bodyPr>
          <a:lstStyle/>
          <a:p>
            <a:r>
              <a:rPr lang="en-US" dirty="0" err="1"/>
              <a:t>e·vent</a:t>
            </a:r>
            <a:r>
              <a:rPr lang="en-US" dirty="0"/>
              <a:t>     </a:t>
            </a:r>
            <a:r>
              <a:rPr lang="en-US" dirty="0" err="1"/>
              <a:t>əˈvent</a:t>
            </a:r>
            <a:r>
              <a:rPr lang="en-US" dirty="0"/>
              <a:t>/  -   </a:t>
            </a:r>
            <a:r>
              <a:rPr lang="en-US" i="1" dirty="0"/>
              <a:t>noun</a:t>
            </a:r>
            <a:endParaRPr lang="en-US" dirty="0"/>
          </a:p>
          <a:p>
            <a:pPr lvl="1"/>
            <a:r>
              <a:rPr lang="en-US" dirty="0"/>
              <a:t>a thing that happens, especially one of importance.</a:t>
            </a:r>
          </a:p>
          <a:p>
            <a:r>
              <a:rPr lang="en-US" dirty="0"/>
              <a:t>Immutable</a:t>
            </a:r>
          </a:p>
          <a:p>
            <a:pPr marL="457200" lvl="1" indent="0">
              <a:buNone/>
            </a:pPr>
            <a:r>
              <a:rPr lang="en-US" i="1" dirty="0"/>
              <a:t>Information does not change</a:t>
            </a:r>
          </a:p>
          <a:p>
            <a:r>
              <a:rPr lang="en-US" dirty="0"/>
              <a:t>Events are temporal – past tense</a:t>
            </a:r>
          </a:p>
          <a:p>
            <a:pPr marL="457200" lvl="1" indent="0">
              <a:buNone/>
            </a:pPr>
            <a:r>
              <a:rPr lang="en-US" i="1" dirty="0" err="1"/>
              <a:t>CircusAttended</a:t>
            </a:r>
            <a:r>
              <a:rPr lang="en-US" i="1" dirty="0"/>
              <a:t>, </a:t>
            </a:r>
            <a:r>
              <a:rPr lang="en-US" i="1" dirty="0" err="1"/>
              <a:t>OrderCompleted</a:t>
            </a:r>
            <a:endParaRPr lang="en-US" i="1" dirty="0"/>
          </a:p>
          <a:p>
            <a:r>
              <a:rPr lang="en-US" dirty="0"/>
              <a:t>Events can be recorded and replayed to determine outcomes</a:t>
            </a:r>
          </a:p>
          <a:p>
            <a:pPr marL="457200" lvl="1" indent="0">
              <a:buNone/>
            </a:pPr>
            <a:r>
              <a:rPr lang="en-US" dirty="0" err="1"/>
              <a:t>OrderCompleted</a:t>
            </a:r>
            <a:r>
              <a:rPr lang="en-US" dirty="0"/>
              <a:t> { Num: 1, Amt: 40.00 }</a:t>
            </a:r>
          </a:p>
          <a:p>
            <a:pPr marL="457200" lvl="1" indent="0">
              <a:buNone/>
            </a:pPr>
            <a:r>
              <a:rPr lang="en-US" dirty="0" err="1"/>
              <a:t>OrderCompleted</a:t>
            </a:r>
            <a:r>
              <a:rPr lang="en-US" dirty="0"/>
              <a:t> { Num: 2, Amt: 17.00 }</a:t>
            </a:r>
          </a:p>
          <a:p>
            <a:pPr marL="457200" lvl="1" indent="0">
              <a:buNone/>
            </a:pPr>
            <a:r>
              <a:rPr lang="en-US" dirty="0"/>
              <a:t>Outcome - Order Count: 2, Total of Orders: 57.00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6102" y="247650"/>
            <a:ext cx="4495800" cy="63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56988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event driven architectures? </a:t>
            </a:r>
            <a:br>
              <a:rPr lang="en-US" dirty="0"/>
            </a:b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C5B2B4-633F-4F6D-A55A-8CA526430C8C}"/>
              </a:ext>
            </a:extLst>
          </p:cNvPr>
          <p:cNvSpPr/>
          <p:nvPr/>
        </p:nvSpPr>
        <p:spPr>
          <a:xfrm>
            <a:off x="390890" y="1641569"/>
            <a:ext cx="2381596" cy="1409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Shopping Cart</a:t>
            </a:r>
          </a:p>
          <a:p>
            <a:pPr algn="ctr"/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/>
              <a:t>Add items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A3BF9B-6478-4966-B6AE-36E3F2610F6E}"/>
              </a:ext>
            </a:extLst>
          </p:cNvPr>
          <p:cNvCxnSpPr>
            <a:cxnSpLocks/>
          </p:cNvCxnSpPr>
          <p:nvPr/>
        </p:nvCxnSpPr>
        <p:spPr>
          <a:xfrm>
            <a:off x="3067430" y="2415328"/>
            <a:ext cx="3424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374BD83-B42F-44D4-A557-72A2098B9B5F}"/>
              </a:ext>
            </a:extLst>
          </p:cNvPr>
          <p:cNvSpPr/>
          <p:nvPr/>
        </p:nvSpPr>
        <p:spPr>
          <a:xfrm>
            <a:off x="3641648" y="1641569"/>
            <a:ext cx="2381596" cy="1456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Place Order</a:t>
            </a:r>
          </a:p>
          <a:p>
            <a:pPr algn="ctr"/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Total Items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Validate Inventory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Charge Credit Card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DD1D70-5D06-43DF-AB6D-FC467B5CB6DD}"/>
              </a:ext>
            </a:extLst>
          </p:cNvPr>
          <p:cNvSpPr/>
          <p:nvPr/>
        </p:nvSpPr>
        <p:spPr>
          <a:xfrm>
            <a:off x="6892406" y="1641569"/>
            <a:ext cx="2381596" cy="1456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To Order Success Screen</a:t>
            </a:r>
          </a:p>
          <a:p>
            <a:pPr algn="ctr"/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Give order number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2399817-E22C-48FD-B879-1C4F45FB4E9E}"/>
              </a:ext>
            </a:extLst>
          </p:cNvPr>
          <p:cNvCxnSpPr>
            <a:cxnSpLocks/>
          </p:cNvCxnSpPr>
          <p:nvPr/>
        </p:nvCxnSpPr>
        <p:spPr>
          <a:xfrm>
            <a:off x="6283616" y="2455402"/>
            <a:ext cx="3424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1259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event driven architectures? </a:t>
            </a:r>
            <a:br>
              <a:rPr lang="en-US" dirty="0"/>
            </a:b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C5B2B4-633F-4F6D-A55A-8CA526430C8C}"/>
              </a:ext>
            </a:extLst>
          </p:cNvPr>
          <p:cNvSpPr/>
          <p:nvPr/>
        </p:nvSpPr>
        <p:spPr>
          <a:xfrm>
            <a:off x="390890" y="1641569"/>
            <a:ext cx="2381596" cy="1409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Shopping Cart</a:t>
            </a:r>
          </a:p>
          <a:p>
            <a:pPr algn="ctr"/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/>
              <a:t>Add items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A3BF9B-6478-4966-B6AE-36E3F2610F6E}"/>
              </a:ext>
            </a:extLst>
          </p:cNvPr>
          <p:cNvCxnSpPr>
            <a:cxnSpLocks/>
          </p:cNvCxnSpPr>
          <p:nvPr/>
        </p:nvCxnSpPr>
        <p:spPr>
          <a:xfrm>
            <a:off x="3067430" y="2415328"/>
            <a:ext cx="3424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374BD83-B42F-44D4-A557-72A2098B9B5F}"/>
              </a:ext>
            </a:extLst>
          </p:cNvPr>
          <p:cNvSpPr/>
          <p:nvPr/>
        </p:nvSpPr>
        <p:spPr>
          <a:xfrm>
            <a:off x="3641648" y="1641569"/>
            <a:ext cx="2381596" cy="1456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Place Order</a:t>
            </a:r>
          </a:p>
          <a:p>
            <a:pPr algn="ctr"/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Total Items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DD1D70-5D06-43DF-AB6D-FC467B5CB6DD}"/>
              </a:ext>
            </a:extLst>
          </p:cNvPr>
          <p:cNvSpPr/>
          <p:nvPr/>
        </p:nvSpPr>
        <p:spPr>
          <a:xfrm>
            <a:off x="3641648" y="3593113"/>
            <a:ext cx="2381596" cy="1456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To Order Success Screen</a:t>
            </a:r>
          </a:p>
          <a:p>
            <a:pPr algn="ctr"/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Give order number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2399817-E22C-48FD-B879-1C4F45FB4E9E}"/>
              </a:ext>
            </a:extLst>
          </p:cNvPr>
          <p:cNvCxnSpPr>
            <a:cxnSpLocks/>
          </p:cNvCxnSpPr>
          <p:nvPr/>
        </p:nvCxnSpPr>
        <p:spPr>
          <a:xfrm flipV="1">
            <a:off x="6283616" y="2455402"/>
            <a:ext cx="6087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C6FA513-3D31-4647-A28E-6270A77309DF}"/>
              </a:ext>
            </a:extLst>
          </p:cNvPr>
          <p:cNvSpPr/>
          <p:nvPr/>
        </p:nvSpPr>
        <p:spPr>
          <a:xfrm>
            <a:off x="7236709" y="1593697"/>
            <a:ext cx="2381596" cy="14568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 Order</a:t>
            </a:r>
          </a:p>
          <a:p>
            <a:pPr algn="ctr"/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Validate Inventory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Charge Credit Card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C0E72C-56E3-409E-BC23-5EE6B52F30B0}"/>
              </a:ext>
            </a:extLst>
          </p:cNvPr>
          <p:cNvSpPr/>
          <p:nvPr/>
        </p:nvSpPr>
        <p:spPr>
          <a:xfrm>
            <a:off x="7236709" y="3596756"/>
            <a:ext cx="2381596" cy="145688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Credit Card Denied</a:t>
            </a:r>
          </a:p>
          <a:p>
            <a:pPr algn="ctr"/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Send customer email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6537798-E6AC-4FE3-9865-072B6FF2947A}"/>
              </a:ext>
            </a:extLst>
          </p:cNvPr>
          <p:cNvCxnSpPr>
            <a:cxnSpLocks/>
          </p:cNvCxnSpPr>
          <p:nvPr/>
        </p:nvCxnSpPr>
        <p:spPr>
          <a:xfrm>
            <a:off x="8427507" y="3197975"/>
            <a:ext cx="0" cy="324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BF58C79-B641-4D75-8709-DCD20ADEA8F5}"/>
              </a:ext>
            </a:extLst>
          </p:cNvPr>
          <p:cNvCxnSpPr>
            <a:cxnSpLocks/>
          </p:cNvCxnSpPr>
          <p:nvPr/>
        </p:nvCxnSpPr>
        <p:spPr>
          <a:xfrm>
            <a:off x="4814807" y="3197975"/>
            <a:ext cx="0" cy="324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111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Driven Architecture Pattern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6B383A-BB4B-4C6E-AEC0-3E6F95CFDB26}"/>
              </a:ext>
            </a:extLst>
          </p:cNvPr>
          <p:cNvSpPr/>
          <p:nvPr/>
        </p:nvSpPr>
        <p:spPr>
          <a:xfrm>
            <a:off x="483258" y="1823141"/>
            <a:ext cx="2293107" cy="743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E16460-EA80-445B-981C-DEDF8A65DFC3}"/>
              </a:ext>
            </a:extLst>
          </p:cNvPr>
          <p:cNvSpPr/>
          <p:nvPr/>
        </p:nvSpPr>
        <p:spPr>
          <a:xfrm>
            <a:off x="3672998" y="2155710"/>
            <a:ext cx="2293107" cy="743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Broker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06A05D-9EF7-4468-8C00-D92F0F3AA845}"/>
              </a:ext>
            </a:extLst>
          </p:cNvPr>
          <p:cNvSpPr/>
          <p:nvPr/>
        </p:nvSpPr>
        <p:spPr>
          <a:xfrm>
            <a:off x="635658" y="1975541"/>
            <a:ext cx="2293107" cy="743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92AC9C-5F37-4752-A61A-08AF4E58A1CA}"/>
              </a:ext>
            </a:extLst>
          </p:cNvPr>
          <p:cNvSpPr/>
          <p:nvPr/>
        </p:nvSpPr>
        <p:spPr>
          <a:xfrm>
            <a:off x="788058" y="2127941"/>
            <a:ext cx="2293107" cy="743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4D69A-7689-4B2C-BBCC-090E31665930}"/>
              </a:ext>
            </a:extLst>
          </p:cNvPr>
          <p:cNvSpPr/>
          <p:nvPr/>
        </p:nvSpPr>
        <p:spPr>
          <a:xfrm>
            <a:off x="6557938" y="1890260"/>
            <a:ext cx="2293107" cy="743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5D47AA-FA68-49BD-914A-E84E9281290F}"/>
              </a:ext>
            </a:extLst>
          </p:cNvPr>
          <p:cNvSpPr/>
          <p:nvPr/>
        </p:nvSpPr>
        <p:spPr>
          <a:xfrm>
            <a:off x="6710338" y="2042660"/>
            <a:ext cx="2293107" cy="743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90884A-8A5A-4E9C-9C07-496A0D926F51}"/>
              </a:ext>
            </a:extLst>
          </p:cNvPr>
          <p:cNvSpPr/>
          <p:nvPr/>
        </p:nvSpPr>
        <p:spPr>
          <a:xfrm>
            <a:off x="6862738" y="2195060"/>
            <a:ext cx="2293107" cy="743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1A5EE90-065E-4525-969D-50767608E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124859"/>
            <a:ext cx="6309513" cy="3485490"/>
          </a:xfrm>
        </p:spPr>
        <p:txBody>
          <a:bodyPr>
            <a:normAutofit/>
          </a:bodyPr>
          <a:lstStyle/>
          <a:p>
            <a:r>
              <a:rPr lang="en-US" dirty="0"/>
              <a:t>Publish and Subscribe</a:t>
            </a:r>
          </a:p>
          <a:p>
            <a:r>
              <a:rPr lang="en-US" dirty="0"/>
              <a:t>Producer – system that creates events/messages</a:t>
            </a:r>
          </a:p>
          <a:p>
            <a:r>
              <a:rPr lang="en-US" dirty="0"/>
              <a:t>Broker – system that queues messages for consumption by one or more consumers</a:t>
            </a:r>
          </a:p>
          <a:p>
            <a:r>
              <a:rPr lang="en-US" dirty="0"/>
              <a:t>Consumer</a:t>
            </a:r>
          </a:p>
          <a:p>
            <a:pPr lvl="1"/>
            <a:r>
              <a:rPr lang="en-US" dirty="0"/>
              <a:t>Pull – consumes messages from broker</a:t>
            </a:r>
          </a:p>
          <a:p>
            <a:pPr lvl="1"/>
            <a:r>
              <a:rPr lang="en-US" dirty="0"/>
              <a:t>Push – broker pushes messages to consumer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1194C48-AAB4-4AA1-967A-518D816285C7}"/>
              </a:ext>
            </a:extLst>
          </p:cNvPr>
          <p:cNvCxnSpPr/>
          <p:nvPr/>
        </p:nvCxnSpPr>
        <p:spPr>
          <a:xfrm>
            <a:off x="3184006" y="2466330"/>
            <a:ext cx="378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8470E2A-2ED5-4EC9-9784-7641C8DA8AE4}"/>
              </a:ext>
            </a:extLst>
          </p:cNvPr>
          <p:cNvCxnSpPr/>
          <p:nvPr/>
        </p:nvCxnSpPr>
        <p:spPr>
          <a:xfrm>
            <a:off x="6096000" y="2466330"/>
            <a:ext cx="378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05549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79CFF-3BC1-40F1-9CE4-D86E5452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622F5-8C80-4EED-9588-CCE1745DEC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484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DD698-6301-4111-84E4-616F25291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Brokers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8D1BE-0070-4DE2-BFFC-E7167C487B1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Azure</a:t>
            </a:r>
          </a:p>
          <a:p>
            <a:pPr lvl="1"/>
            <a:r>
              <a:rPr lang="en-US" dirty="0"/>
              <a:t>Event Grid</a:t>
            </a:r>
          </a:p>
          <a:p>
            <a:pPr lvl="1"/>
            <a:r>
              <a:rPr lang="en-US" dirty="0"/>
              <a:t>Event Hub</a:t>
            </a:r>
          </a:p>
          <a:p>
            <a:pPr lvl="1"/>
            <a:r>
              <a:rPr lang="en-US" dirty="0"/>
              <a:t>Service Bus</a:t>
            </a:r>
          </a:p>
          <a:p>
            <a:pPr lvl="1"/>
            <a:r>
              <a:rPr lang="en-US" dirty="0"/>
              <a:t>Storage Account Change Events</a:t>
            </a:r>
          </a:p>
          <a:p>
            <a:pPr lvl="1"/>
            <a:r>
              <a:rPr lang="en-US" dirty="0" err="1"/>
              <a:t>CosmosDB</a:t>
            </a:r>
            <a:r>
              <a:rPr lang="en-US" dirty="0"/>
              <a:t> Change Feed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552A17-1D2C-4D1D-8695-F1BD98EC071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Open Source</a:t>
            </a:r>
          </a:p>
          <a:p>
            <a:pPr lvl="1"/>
            <a:r>
              <a:rPr lang="en-US" dirty="0"/>
              <a:t>RabbitMQ</a:t>
            </a:r>
          </a:p>
          <a:p>
            <a:pPr lvl="1"/>
            <a:r>
              <a:rPr lang="en-US" dirty="0"/>
              <a:t>Kafka</a:t>
            </a:r>
          </a:p>
          <a:p>
            <a:pPr lvl="1"/>
            <a:r>
              <a:rPr lang="en-US" dirty="0"/>
              <a:t>K8s KEDA</a:t>
            </a:r>
          </a:p>
          <a:p>
            <a:r>
              <a:rPr lang="en-US" dirty="0"/>
              <a:t>AWS</a:t>
            </a:r>
          </a:p>
          <a:p>
            <a:pPr lvl="1"/>
            <a:r>
              <a:rPr lang="en-US" dirty="0"/>
              <a:t>SQS</a:t>
            </a:r>
          </a:p>
          <a:p>
            <a:pPr lvl="1"/>
            <a:r>
              <a:rPr lang="en-US" dirty="0" err="1"/>
              <a:t>AmazonMQ</a:t>
            </a:r>
            <a:endParaRPr lang="en-US" dirty="0"/>
          </a:p>
          <a:p>
            <a:pPr lvl="1"/>
            <a:r>
              <a:rPr lang="en-US" dirty="0" err="1"/>
              <a:t>AmazonMSK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8859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33144</TotalTime>
  <Words>329</Words>
  <Application>Microsoft Office PowerPoint</Application>
  <PresentationFormat>Widescreen</PresentationFormat>
  <Paragraphs>90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Facet</vt:lpstr>
      <vt:lpstr>Building Event Driven Cloud Architectures</vt:lpstr>
      <vt:lpstr>Chris Berthold</vt:lpstr>
      <vt:lpstr>Agenda</vt:lpstr>
      <vt:lpstr>What is an Event?</vt:lpstr>
      <vt:lpstr>Why event driven architectures?  </vt:lpstr>
      <vt:lpstr>Why event driven architectures?  </vt:lpstr>
      <vt:lpstr>Event Driven Architecture Pattern</vt:lpstr>
      <vt:lpstr>DEMO</vt:lpstr>
      <vt:lpstr>Example Brokers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Scalability: Building Cloud Software</dc:title>
  <dc:creator>Chris Berthold</dc:creator>
  <cp:lastModifiedBy>Chris Berthold</cp:lastModifiedBy>
  <cp:revision>56</cp:revision>
  <dcterms:created xsi:type="dcterms:W3CDTF">2016-02-04T01:33:29Z</dcterms:created>
  <dcterms:modified xsi:type="dcterms:W3CDTF">2021-11-04T02:46:03Z</dcterms:modified>
</cp:coreProperties>
</file>