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448" r:id="rId5"/>
    <p:sldId id="2462" r:id="rId6"/>
    <p:sldId id="259" r:id="rId7"/>
    <p:sldId id="2468" r:id="rId8"/>
    <p:sldId id="2463" r:id="rId9"/>
    <p:sldId id="2464" r:id="rId10"/>
    <p:sldId id="2451" r:id="rId11"/>
    <p:sldId id="2465" r:id="rId12"/>
    <p:sldId id="2466" r:id="rId13"/>
    <p:sldId id="2467" r:id="rId14"/>
    <p:sldId id="2456" r:id="rId15"/>
    <p:sldId id="243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033" autoAdjust="0"/>
  </p:normalViewPr>
  <p:slideViewPr>
    <p:cSldViewPr snapToGrid="0">
      <p:cViewPr>
        <p:scale>
          <a:sx n="94" d="100"/>
          <a:sy n="94" d="100"/>
        </p:scale>
        <p:origin x="51" y="513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3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4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9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35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microsoft/DurableFunctionsMonitor" TargetMode="External"/><Relationship Id="rId5" Type="http://schemas.openxmlformats.org/officeDocument/2006/relationships/hyperlink" Target="https://learn.microsoft.com/en-us/azure/azure-functions/durable/durable-functions-overview?tabs=in-process%2Cnodejs-v3%2Cv1-model&amp;pivots=csharp" TargetMode="External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24739E4-4B6B-9661-F54B-341654158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468758"/>
            <a:ext cx="12192000" cy="33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durable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01.11.2024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Presented to </a:t>
            </a:r>
            <a:r>
              <a:rPr lang="en-US" dirty="0" err="1"/>
              <a:t>swfl</a:t>
            </a:r>
            <a:r>
              <a:rPr lang="en-US" dirty="0"/>
              <a:t> </a:t>
            </a:r>
            <a:r>
              <a:rPr lang="en-US"/>
              <a:t>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D51FC426-3431-2E5B-DA9B-8B7F83F8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300" y="1150517"/>
            <a:ext cx="5897218" cy="8842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LONG RUNNING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36CCE-2BC6-106A-0987-EB308801D680}"/>
              </a:ext>
            </a:extLst>
          </p:cNvPr>
          <p:cNvSpPr txBox="1"/>
          <p:nvPr/>
        </p:nvSpPr>
        <p:spPr>
          <a:xfrm>
            <a:off x="5534935" y="1851875"/>
            <a:ext cx="387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WAITING FOR EVENTS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1C3990-3C33-560D-2452-938D972309C9}"/>
              </a:ext>
            </a:extLst>
          </p:cNvPr>
          <p:cNvSpPr/>
          <p:nvPr/>
        </p:nvSpPr>
        <p:spPr>
          <a:xfrm>
            <a:off x="5750560" y="2508544"/>
            <a:ext cx="1884680" cy="11033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Places Pizza 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49F67E-4A72-5F8B-4AE8-843EB013926F}"/>
              </a:ext>
            </a:extLst>
          </p:cNvPr>
          <p:cNvSpPr/>
          <p:nvPr/>
        </p:nvSpPr>
        <p:spPr>
          <a:xfrm>
            <a:off x="6893560" y="4112793"/>
            <a:ext cx="1676400" cy="743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Order to Store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F83B1-055A-0B65-042C-0331D6026500}"/>
              </a:ext>
            </a:extLst>
          </p:cNvPr>
          <p:cNvSpPr/>
          <p:nvPr/>
        </p:nvSpPr>
        <p:spPr>
          <a:xfrm>
            <a:off x="6893560" y="5076622"/>
            <a:ext cx="1676400" cy="743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Pizza Made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0BB5-B2DF-C6C4-3CFB-6E3F88ABDDC7}"/>
              </a:ext>
            </a:extLst>
          </p:cNvPr>
          <p:cNvSpPr/>
          <p:nvPr/>
        </p:nvSpPr>
        <p:spPr>
          <a:xfrm>
            <a:off x="6893560" y="6042647"/>
            <a:ext cx="1676400" cy="743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Customer Notification</a:t>
            </a:r>
          </a:p>
        </p:txBody>
      </p:sp>
      <p:pic>
        <p:nvPicPr>
          <p:cNvPr id="15" name="Graphic 14" descr="Chef male with solid fill">
            <a:extLst>
              <a:ext uri="{FF2B5EF4-FFF2-40B4-BE49-F238E27FC236}">
                <a16:creationId xmlns:a16="http://schemas.microsoft.com/office/drawing/2014/main" id="{0194B278-EB30-F77E-1B2A-DA636A67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0869" y="4025825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E33CF6-ABA1-8FC9-EE11-5638374C57BA}"/>
              </a:ext>
            </a:extLst>
          </p:cNvPr>
          <p:cNvSpPr txBox="1"/>
          <p:nvPr/>
        </p:nvSpPr>
        <p:spPr>
          <a:xfrm>
            <a:off x="9098280" y="5395813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Clicks Pizza Made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829843A-C1B0-C94B-2B10-66771B0E3BF7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6356851" y="3947928"/>
            <a:ext cx="872758" cy="2006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83FE70-17C6-1923-337B-2B974BCEE92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569960" y="4017333"/>
            <a:ext cx="2268109" cy="46730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F64836B-EE0F-1D61-50B6-FC8F737566CD}"/>
              </a:ext>
            </a:extLst>
          </p:cNvPr>
          <p:cNvCxnSpPr>
            <a:cxnSpLocks/>
            <a:stCxn id="15" idx="2"/>
            <a:endCxn id="11" idx="3"/>
          </p:cNvCxnSpPr>
          <p:nvPr/>
        </p:nvCxnSpPr>
        <p:spPr>
          <a:xfrm rot="5400000">
            <a:off x="9449895" y="4060291"/>
            <a:ext cx="508241" cy="226810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4FF0B41-E6A1-60C4-1142-FCD0F3D00159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7620591" y="5931478"/>
            <a:ext cx="222338" cy="127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C151CC-5187-8977-9CB8-17EF7EE1997A}"/>
              </a:ext>
            </a:extLst>
          </p:cNvPr>
          <p:cNvSpPr txBox="1"/>
          <p:nvPr/>
        </p:nvSpPr>
        <p:spPr>
          <a:xfrm>
            <a:off x="8620760" y="4517696"/>
            <a:ext cx="121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Pizza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80BBE74-00D8-5EDD-0AAB-2FAD4E07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3985328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61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USE DURABLE FUNCTIONS TO AUTOMATE COMPLEX INTEGRATIONS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USE EVENTS TO MODEL ASYNCHRONOUS PROCESSES AND HUMAN INTERACTIONS</a:t>
            </a:r>
            <a:r>
              <a:rPr lang="en-US" dirty="0">
                <a:cs typeface="Biome Light" panose="020B03030302040208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pc="300" dirty="0">
                <a:cs typeface="Biome Light" panose="020B0303030204020804" pitchFamily="34" charset="0"/>
              </a:rPr>
              <a:t>GREAT RESOURCES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  <a:hlinkClick r:id="rId5"/>
              </a:rPr>
              <a:t>https://learn.microsoft.com/en-us/azure/azure-functions/durable/durable-functions-overview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  <a:hlinkClick r:id="rId6"/>
              </a:rPr>
              <a:t>https://github.com/microsoft/DurableFunctionsMonitor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CHRIS BERTHOLD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@chrisberthold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cberthold@technodotnet.com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05A14EBE-2D12-74D2-9AA2-95B52A35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59114" y="2321211"/>
            <a:ext cx="4114800" cy="37988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>
                <a:solidFill>
                  <a:schemeClr val="bg1"/>
                </a:solidFill>
              </a:rPr>
              <a:t>BUILD YOUR FIRST ORCHESTRATION</a:t>
            </a:r>
          </a:p>
          <a:p>
            <a:r>
              <a:rPr lang="en-US" dirty="0"/>
              <a:t>FAN OUT/FAN IN PATTERN</a:t>
            </a:r>
          </a:p>
          <a:p>
            <a:r>
              <a:rPr lang="en-US" dirty="0"/>
              <a:t>RUNNING LONG WITH EVENTS</a:t>
            </a:r>
          </a:p>
          <a:p>
            <a:r>
              <a:rPr lang="en-US" dirty="0"/>
              <a:t>CLOSING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114" y="595758"/>
            <a:ext cx="4846320" cy="143594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D51FC426-3431-2E5B-DA9B-8B7F83F8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300" y="1150517"/>
            <a:ext cx="5897218" cy="8842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0" y="2860577"/>
            <a:ext cx="4646246" cy="315922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Biome Light" panose="020B0303030204020804" pitchFamily="34" charset="0"/>
              </a:rPr>
              <a:t>Over 25 years of experience in engineering scalable solutions and architecture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Biome Light" panose="020B0303030204020804" pitchFamily="34" charset="0"/>
              </a:rPr>
              <a:t>Currently a Lead Cloud Solutions Designer at Jackson National Life Insurance NYSE: JXN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Biome Light" panose="020B0303030204020804" pitchFamily="34" charset="0"/>
              </a:rPr>
              <a:t>Enjoys software architecture, simplifying software design and practical performance in cloud applications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Biome Light" panose="020B0303030204020804" pitchFamily="34" charset="0"/>
              </a:rPr>
              <a:t>Currently learning Technical Diving Decompression Procedures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Biome Light" panose="020B0303030204020804" pitchFamily="34" charset="0"/>
              </a:rPr>
              <a:t>Private pilot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Biome Light" panose="020B0303030204020804" pitchFamily="34" charset="0"/>
              </a:rPr>
              <a:t>https://github.com/cberthold/presentations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cs typeface="Biome Light" panose="020B03030302040208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36CCE-2BC6-106A-0987-EB308801D680}"/>
              </a:ext>
            </a:extLst>
          </p:cNvPr>
          <p:cNvSpPr txBox="1"/>
          <p:nvPr/>
        </p:nvSpPr>
        <p:spPr>
          <a:xfrm>
            <a:off x="5534935" y="1851875"/>
            <a:ext cx="387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1B44A3B-60E5-9348-1DC7-5B270472E9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ay be an image of 1 person">
            <a:extLst>
              <a:ext uri="{FF2B5EF4-FFF2-40B4-BE49-F238E27FC236}">
                <a16:creationId xmlns:a16="http://schemas.microsoft.com/office/drawing/2014/main" id="{46441CED-8308-F8A5-6B99-3D474A740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0"/>
          <a:stretch/>
        </p:blipFill>
        <p:spPr bwMode="auto">
          <a:xfrm>
            <a:off x="-2" y="-210549"/>
            <a:ext cx="5491482" cy="705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D51FC426-3431-2E5B-DA9B-8B7F83F8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300" y="1150517"/>
            <a:ext cx="5897218" cy="8842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0" y="2972337"/>
            <a:ext cx="4646246" cy="315922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Biome Light" panose="020B0303030204020804" pitchFamily="34" charset="0"/>
              </a:rPr>
              <a:t>Durable Functions is an extension of Azure Functions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Biome Light" panose="020B0303030204020804" pitchFamily="34" charset="0"/>
              </a:rPr>
              <a:t>Allows writing Stateful Workflows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Orchestrations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Activities for I/O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Extension manages state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Multiple Languages</a:t>
            </a:r>
            <a:r>
              <a:rPr lang="en-US" dirty="0">
                <a:cs typeface="Biome Light" panose="020B0303030204020804" pitchFamily="34" charset="0"/>
              </a:rPr>
              <a:t> (C#, Java, Python, JS, TS, PS)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Biome Light" panose="020B0303030204020804" pitchFamily="34" charset="0"/>
              </a:rPr>
              <a:t>More control and easier to test than low-code solutions (Logic Apps)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36CCE-2BC6-106A-0987-EB308801D680}"/>
              </a:ext>
            </a:extLst>
          </p:cNvPr>
          <p:cNvSpPr txBox="1"/>
          <p:nvPr/>
        </p:nvSpPr>
        <p:spPr>
          <a:xfrm>
            <a:off x="5534935" y="1851875"/>
            <a:ext cx="387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A DURABLE FUNCTION?</a:t>
            </a:r>
          </a:p>
        </p:txBody>
      </p:sp>
    </p:spTree>
    <p:extLst>
      <p:ext uri="{BB962C8B-B14F-4D97-AF65-F5344CB8AC3E}">
        <p14:creationId xmlns:p14="http://schemas.microsoft.com/office/powerpoint/2010/main" val="230432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D51FC426-3431-2E5B-DA9B-8B7F83F8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300" y="1150517"/>
            <a:ext cx="5897218" cy="8842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0" y="2840257"/>
            <a:ext cx="4646246" cy="31592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Biome Light" panose="020B0303030204020804" pitchFamily="34" charset="0"/>
              </a:rPr>
              <a:t>DETERMINISTIC FUNCTION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cs typeface="Biome Light" panose="020B0303030204020804" pitchFamily="34" charset="0"/>
              </a:rPr>
              <a:t>Always returns the result if given the same inputs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Biome Light" panose="020B0303030204020804" pitchFamily="34" charset="0"/>
              </a:rPr>
              <a:t>ORCHESTRATION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Orchestrates execution of other durable functions – WHAT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Biome Light" panose="020B0303030204020804" pitchFamily="34" charset="0"/>
              </a:rPr>
              <a:t>ACTIVITY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Biome Light" panose="020B0303030204020804" pitchFamily="34" charset="0"/>
              </a:rPr>
              <a:t>Executes logic and I/O (API, Storage) - HOW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36CCE-2BC6-106A-0987-EB308801D680}"/>
              </a:ext>
            </a:extLst>
          </p:cNvPr>
          <p:cNvSpPr txBox="1"/>
          <p:nvPr/>
        </p:nvSpPr>
        <p:spPr>
          <a:xfrm>
            <a:off x="5534935" y="1851875"/>
            <a:ext cx="387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GLOSSARY</a:t>
            </a:r>
          </a:p>
        </p:txBody>
      </p:sp>
    </p:spTree>
    <p:extLst>
      <p:ext uri="{BB962C8B-B14F-4D97-AF65-F5344CB8AC3E}">
        <p14:creationId xmlns:p14="http://schemas.microsoft.com/office/powerpoint/2010/main" val="123235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D51FC426-3431-2E5B-DA9B-8B7F83F8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300" y="1150517"/>
            <a:ext cx="5897218" cy="8842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36CCE-2BC6-106A-0987-EB308801D680}"/>
              </a:ext>
            </a:extLst>
          </p:cNvPr>
          <p:cNvSpPr txBox="1"/>
          <p:nvPr/>
        </p:nvSpPr>
        <p:spPr>
          <a:xfrm>
            <a:off x="5534935" y="1851875"/>
            <a:ext cx="387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Orchestration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1C3990-3C33-560D-2452-938D972309C9}"/>
              </a:ext>
            </a:extLst>
          </p:cNvPr>
          <p:cNvSpPr/>
          <p:nvPr/>
        </p:nvSpPr>
        <p:spPr>
          <a:xfrm>
            <a:off x="5750560" y="2508544"/>
            <a:ext cx="1884680" cy="11033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Places Pizza 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49F67E-4A72-5F8B-4AE8-843EB013926F}"/>
              </a:ext>
            </a:extLst>
          </p:cNvPr>
          <p:cNvSpPr/>
          <p:nvPr/>
        </p:nvSpPr>
        <p:spPr>
          <a:xfrm>
            <a:off x="6893560" y="4112793"/>
            <a:ext cx="1676400" cy="743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Order to Store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F83B1-055A-0B65-042C-0331D6026500}"/>
              </a:ext>
            </a:extLst>
          </p:cNvPr>
          <p:cNvSpPr/>
          <p:nvPr/>
        </p:nvSpPr>
        <p:spPr>
          <a:xfrm>
            <a:off x="6893560" y="5076622"/>
            <a:ext cx="1676400" cy="743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Pizza Made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0BB5-B2DF-C6C4-3CFB-6E3F88ABDDC7}"/>
              </a:ext>
            </a:extLst>
          </p:cNvPr>
          <p:cNvSpPr/>
          <p:nvPr/>
        </p:nvSpPr>
        <p:spPr>
          <a:xfrm>
            <a:off x="6893560" y="6042647"/>
            <a:ext cx="1676400" cy="743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Customer Notification</a:t>
            </a:r>
          </a:p>
        </p:txBody>
      </p:sp>
      <p:pic>
        <p:nvPicPr>
          <p:cNvPr id="15" name="Graphic 14" descr="Chef male with solid fill">
            <a:extLst>
              <a:ext uri="{FF2B5EF4-FFF2-40B4-BE49-F238E27FC236}">
                <a16:creationId xmlns:a16="http://schemas.microsoft.com/office/drawing/2014/main" id="{0194B278-EB30-F77E-1B2A-DA636A67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0869" y="4025825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E33CF6-ABA1-8FC9-EE11-5638374C57BA}"/>
              </a:ext>
            </a:extLst>
          </p:cNvPr>
          <p:cNvSpPr txBox="1"/>
          <p:nvPr/>
        </p:nvSpPr>
        <p:spPr>
          <a:xfrm>
            <a:off x="9098280" y="5395813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Clicks Pizza Made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829843A-C1B0-C94B-2B10-66771B0E3BF7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6356851" y="3947928"/>
            <a:ext cx="872758" cy="2006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83FE70-17C6-1923-337B-2B974BCEE92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569960" y="4017333"/>
            <a:ext cx="2268109" cy="46730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F64836B-EE0F-1D61-50B6-FC8F737566CD}"/>
              </a:ext>
            </a:extLst>
          </p:cNvPr>
          <p:cNvCxnSpPr>
            <a:cxnSpLocks/>
            <a:stCxn id="15" idx="2"/>
            <a:endCxn id="11" idx="3"/>
          </p:cNvCxnSpPr>
          <p:nvPr/>
        </p:nvCxnSpPr>
        <p:spPr>
          <a:xfrm rot="5400000">
            <a:off x="9449895" y="4060291"/>
            <a:ext cx="508241" cy="226810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4FF0B41-E6A1-60C4-1142-FCD0F3D00159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7620591" y="5931478"/>
            <a:ext cx="222338" cy="127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C151CC-5187-8977-9CB8-17EF7EE1997A}"/>
              </a:ext>
            </a:extLst>
          </p:cNvPr>
          <p:cNvSpPr txBox="1"/>
          <p:nvPr/>
        </p:nvSpPr>
        <p:spPr>
          <a:xfrm>
            <a:off x="8620760" y="4517696"/>
            <a:ext cx="121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Pizza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34E186-7519-9F79-7839-F2EC906B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3985328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48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4188B036-918C-171B-7998-5C2188B0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035" y="2024690"/>
            <a:ext cx="6299200" cy="3731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BUILDING </a:t>
            </a:r>
            <a:br>
              <a:rPr lang="en-US" dirty="0"/>
            </a:br>
            <a:r>
              <a:rPr lang="en-US" dirty="0"/>
              <a:t>YOUR FIRST ORCHESTRATION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4188B036-918C-171B-7998-5C2188B0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035" y="1760530"/>
            <a:ext cx="6299200" cy="37315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CHAINING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72E2DF-24F3-01A9-93B1-DB16589BB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840" y="4602349"/>
            <a:ext cx="6924040" cy="121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4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4188B036-918C-171B-7998-5C2188B0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200"/>
            <a:ext cx="15196735" cy="42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035" y="1760530"/>
            <a:ext cx="6299200" cy="3731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FAN OUT/FAN IN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pic>
        <p:nvPicPr>
          <p:cNvPr id="8194" name="Picture 2" descr="A diagram of the fan out/fan pattern">
            <a:extLst>
              <a:ext uri="{FF2B5EF4-FFF2-40B4-BE49-F238E27FC236}">
                <a16:creationId xmlns:a16="http://schemas.microsoft.com/office/drawing/2014/main" id="{918FF539-AA14-884E-44ED-48ED3C352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398" y="4017113"/>
            <a:ext cx="54959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54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101</TotalTime>
  <Words>312</Words>
  <Application>Microsoft Office PowerPoint</Application>
  <PresentationFormat>Widescreen</PresentationFormat>
  <Paragraphs>82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Biome Light</vt:lpstr>
      <vt:lpstr>Calibri</vt:lpstr>
      <vt:lpstr>Calibri Light</vt:lpstr>
      <vt:lpstr>Wingdings</vt:lpstr>
      <vt:lpstr>Office Theme</vt:lpstr>
      <vt:lpstr>Introduction to durable functions</vt:lpstr>
      <vt:lpstr>Agenda</vt:lpstr>
      <vt:lpstr>INTRODUCTION</vt:lpstr>
      <vt:lpstr>INTRODUCTION</vt:lpstr>
      <vt:lpstr>INTRODUCTION</vt:lpstr>
      <vt:lpstr>INTRODUCTION</vt:lpstr>
      <vt:lpstr>BUILDING  YOUR FIRST ORCHESTRATION</vt:lpstr>
      <vt:lpstr>FUNCTION CHAINING   </vt:lpstr>
      <vt:lpstr>FAN OUT/FAN IN  </vt:lpstr>
      <vt:lpstr>LONG RUNNING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durable functions</dc:title>
  <dc:creator>Chris Berthold</dc:creator>
  <cp:lastModifiedBy>Chris Berthold</cp:lastModifiedBy>
  <cp:revision>2</cp:revision>
  <dcterms:created xsi:type="dcterms:W3CDTF">2024-01-09T03:47:53Z</dcterms:created>
  <dcterms:modified xsi:type="dcterms:W3CDTF">2024-01-09T05:29:01Z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