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7" r:id="rId4"/>
    <p:sldId id="258" r:id="rId5"/>
    <p:sldId id="259" r:id="rId6"/>
    <p:sldId id="260" r:id="rId7"/>
    <p:sldId id="261" r:id="rId8"/>
    <p:sldId id="263" r:id="rId9"/>
    <p:sldId id="262" r:id="rId10"/>
    <p:sldId id="264" r:id="rId11"/>
    <p:sldId id="265" r:id="rId12"/>
    <p:sldId id="268" r:id="rId13"/>
    <p:sldId id="267" r:id="rId14"/>
    <p:sldId id="269" r:id="rId15"/>
    <p:sldId id="270" r:id="rId16"/>
    <p:sldId id="272" r:id="rId17"/>
    <p:sldId id="273" r:id="rId18"/>
    <p:sldId id="271" r:id="rId19"/>
    <p:sldId id="274" r:id="rId20"/>
    <p:sldId id="266" r:id="rId21"/>
    <p:sldId id="278" r:id="rId22"/>
    <p:sldId id="275" r:id="rId23"/>
    <p:sldId id="276" r:id="rId24"/>
    <p:sldId id="27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mazon.com/gp/product/0136291554?ie=UTF8&amp;tag=martinfowlerc-20&amp;linkCode=as2&amp;camp=1789&amp;creative=9325&amp;creativeASIN=0136291554" TargetMode="External"/><Relationship Id="rId2" Type="http://schemas.openxmlformats.org/officeDocument/2006/relationships/hyperlink" Target="https://martinfowler.com/bliki/CommandQuerySeparation.html" TargetMode="Externa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7" Type="http://schemas.openxmlformats.org/officeDocument/2006/relationships/image" Target="../media/image3.gif"/><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hyperlink" Target="https://en.wikipedia.org/wiki/Aggregate_function" TargetMode="External"/><Relationship Id="rId5" Type="http://schemas.openxmlformats.org/officeDocument/2006/relationships/hyperlink" Target="https://en.wikipedia.org/wiki/Join_(SQL)" TargetMode="External"/><Relationship Id="rId4" Type="http://schemas.openxmlformats.org/officeDocument/2006/relationships/hyperlink" Target="https://en.wikipedia.org/wiki/Query_(databas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Distributed_computing" TargetMode="External"/><Relationship Id="rId2" Type="http://schemas.openxmlformats.org/officeDocument/2006/relationships/hyperlink" Target="https://en.wikipedia.org/wiki/Consistency_model" TargetMode="Externa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hyperlink" Target="https://en.wikipedia.org/wiki/High_availabil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eynickc/awesome-ddd" TargetMode="External"/><Relationship Id="rId2" Type="http://schemas.openxmlformats.org/officeDocument/2006/relationships/hyperlink" Target="https://leanpub.com/esversioning/read" TargetMode="External"/><Relationship Id="rId1" Type="http://schemas.openxmlformats.org/officeDocument/2006/relationships/slideLayout" Target="../slideLayouts/slideLayout2.xml"/><Relationship Id="rId5" Type="http://schemas.openxmlformats.org/officeDocument/2006/relationships/hyperlink" Target="https://www.amazon.com/Patterns-Principles-Practices-Domain-Driven-Design/dp/1118714709/" TargetMode="External"/><Relationship Id="rId4" Type="http://schemas.openxmlformats.org/officeDocument/2006/relationships/hyperlink" Target="https://github.com/leandrocp/awesome-cqrs-event-sourcin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cberthold/present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5779-F615-487D-85CA-14BD5CB96AFF}"/>
              </a:ext>
            </a:extLst>
          </p:cNvPr>
          <p:cNvSpPr>
            <a:spLocks noGrp="1"/>
          </p:cNvSpPr>
          <p:nvPr>
            <p:ph type="ctrTitle"/>
          </p:nvPr>
        </p:nvSpPr>
        <p:spPr/>
        <p:txBody>
          <a:bodyPr/>
          <a:lstStyle/>
          <a:p>
            <a:r>
              <a:rPr lang="en-US" dirty="0"/>
              <a:t>Introduction to CQRS and Event Sourcing</a:t>
            </a:r>
          </a:p>
        </p:txBody>
      </p:sp>
      <p:sp>
        <p:nvSpPr>
          <p:cNvPr id="3" name="Subtitle 2">
            <a:extLst>
              <a:ext uri="{FF2B5EF4-FFF2-40B4-BE49-F238E27FC236}">
                <a16:creationId xmlns:a16="http://schemas.microsoft.com/office/drawing/2014/main" id="{83BF3F6A-4BBA-48E9-BC14-69B53027FD6B}"/>
              </a:ext>
            </a:extLst>
          </p:cNvPr>
          <p:cNvSpPr>
            <a:spLocks noGrp="1"/>
          </p:cNvSpPr>
          <p:nvPr>
            <p:ph type="subTitle" idx="1"/>
          </p:nvPr>
        </p:nvSpPr>
        <p:spPr/>
        <p:txBody>
          <a:bodyPr/>
          <a:lstStyle/>
          <a:p>
            <a:r>
              <a:rPr lang="en-US" dirty="0"/>
              <a:t>A guided tour to building event driven architectures on log structures</a:t>
            </a:r>
          </a:p>
        </p:txBody>
      </p:sp>
      <p:sp>
        <p:nvSpPr>
          <p:cNvPr id="4" name="Rectangle 3">
            <a:extLst>
              <a:ext uri="{FF2B5EF4-FFF2-40B4-BE49-F238E27FC236}">
                <a16:creationId xmlns:a16="http://schemas.microsoft.com/office/drawing/2014/main" id="{B14DED40-E3B3-44CE-8137-863A5DEA17C3}"/>
              </a:ext>
            </a:extLst>
          </p:cNvPr>
          <p:cNvSpPr/>
          <p:nvPr/>
        </p:nvSpPr>
        <p:spPr>
          <a:xfrm>
            <a:off x="647697" y="5612630"/>
            <a:ext cx="3142592" cy="923330"/>
          </a:xfrm>
          <a:prstGeom prst="rect">
            <a:avLst/>
          </a:prstGeom>
        </p:spPr>
        <p:txBody>
          <a:bodyPr wrap="none">
            <a:spAutoFit/>
          </a:bodyPr>
          <a:lstStyle/>
          <a:p>
            <a:r>
              <a:rPr lang="en-US" dirty="0"/>
              <a:t>Presented By: Chris Berthold</a:t>
            </a:r>
            <a:br>
              <a:rPr lang="en-US" dirty="0"/>
            </a:br>
            <a:r>
              <a:rPr lang="en-US" dirty="0"/>
              <a:t>github.com/cberthold</a:t>
            </a:r>
          </a:p>
          <a:p>
            <a:r>
              <a:rPr lang="en-US" dirty="0"/>
              <a:t>twitter.com/chrisberthold </a:t>
            </a:r>
          </a:p>
        </p:txBody>
      </p:sp>
    </p:spTree>
    <p:extLst>
      <p:ext uri="{BB962C8B-B14F-4D97-AF65-F5344CB8AC3E}">
        <p14:creationId xmlns:p14="http://schemas.microsoft.com/office/powerpoint/2010/main" val="290500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6" name="TextBox 5">
            <a:extLst>
              <a:ext uri="{FF2B5EF4-FFF2-40B4-BE49-F238E27FC236}">
                <a16:creationId xmlns:a16="http://schemas.microsoft.com/office/drawing/2014/main" id="{24A0F1E3-3BAB-459E-A939-75ADAEBFFF0B}"/>
              </a:ext>
            </a:extLst>
          </p:cNvPr>
          <p:cNvSpPr txBox="1"/>
          <p:nvPr/>
        </p:nvSpPr>
        <p:spPr>
          <a:xfrm>
            <a:off x="1040523" y="1255281"/>
            <a:ext cx="2993897" cy="369332"/>
          </a:xfrm>
          <a:prstGeom prst="rect">
            <a:avLst/>
          </a:prstGeom>
          <a:noFill/>
        </p:spPr>
        <p:txBody>
          <a:bodyPr wrap="none" rtlCol="0">
            <a:spAutoFit/>
          </a:bodyPr>
          <a:lstStyle/>
          <a:p>
            <a:r>
              <a:rPr lang="en-US" dirty="0">
                <a:solidFill>
                  <a:srgbClr val="0070C0"/>
                </a:solidFill>
              </a:rPr>
              <a:t>You ordered the operations</a:t>
            </a:r>
          </a:p>
        </p:txBody>
      </p:sp>
      <p:sp>
        <p:nvSpPr>
          <p:cNvPr id="7" name="TextBox 6">
            <a:extLst>
              <a:ext uri="{FF2B5EF4-FFF2-40B4-BE49-F238E27FC236}">
                <a16:creationId xmlns:a16="http://schemas.microsoft.com/office/drawing/2014/main" id="{804E18B7-B5CC-4899-920B-8BD640D5EFBC}"/>
              </a:ext>
            </a:extLst>
          </p:cNvPr>
          <p:cNvSpPr txBox="1"/>
          <p:nvPr/>
        </p:nvSpPr>
        <p:spPr>
          <a:xfrm>
            <a:off x="2537472" y="4188709"/>
            <a:ext cx="5403210" cy="369332"/>
          </a:xfrm>
          <a:prstGeom prst="rect">
            <a:avLst/>
          </a:prstGeom>
          <a:noFill/>
        </p:spPr>
        <p:txBody>
          <a:bodyPr wrap="none" rtlCol="0">
            <a:spAutoFit/>
          </a:bodyPr>
          <a:lstStyle/>
          <a:p>
            <a:r>
              <a:rPr lang="en-US" dirty="0">
                <a:solidFill>
                  <a:srgbClr val="0070C0"/>
                </a:solidFill>
              </a:rPr>
              <a:t>You mapped a sequence of operations to functions</a:t>
            </a:r>
          </a:p>
        </p:txBody>
      </p:sp>
      <p:sp>
        <p:nvSpPr>
          <p:cNvPr id="8" name="Arrow: Down 7">
            <a:extLst>
              <a:ext uri="{FF2B5EF4-FFF2-40B4-BE49-F238E27FC236}">
                <a16:creationId xmlns:a16="http://schemas.microsoft.com/office/drawing/2014/main" id="{002F6678-4573-4CA6-BE25-80AB933009A7}"/>
              </a:ext>
            </a:extLst>
          </p:cNvPr>
          <p:cNvSpPr/>
          <p:nvPr/>
        </p:nvSpPr>
        <p:spPr>
          <a:xfrm>
            <a:off x="1121558" y="1605572"/>
            <a:ext cx="26580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3AFCFB2F-D8A0-4723-B730-CB80A41C788E}"/>
              </a:ext>
            </a:extLst>
          </p:cNvPr>
          <p:cNvSpPr/>
          <p:nvPr/>
        </p:nvSpPr>
        <p:spPr>
          <a:xfrm rot="5400000">
            <a:off x="2095650" y="4059734"/>
            <a:ext cx="26580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BCC61C-1AC1-4AFB-8556-459FC0ABEF02}"/>
              </a:ext>
            </a:extLst>
          </p:cNvPr>
          <p:cNvSpPr txBox="1"/>
          <p:nvPr/>
        </p:nvSpPr>
        <p:spPr>
          <a:xfrm>
            <a:off x="987837" y="5884939"/>
            <a:ext cx="6386748" cy="369332"/>
          </a:xfrm>
          <a:prstGeom prst="rect">
            <a:avLst/>
          </a:prstGeom>
          <a:noFill/>
        </p:spPr>
        <p:txBody>
          <a:bodyPr wrap="none" rtlCol="0">
            <a:spAutoFit/>
          </a:bodyPr>
          <a:lstStyle/>
          <a:p>
            <a:r>
              <a:rPr lang="en-US" dirty="0">
                <a:solidFill>
                  <a:srgbClr val="0070C0"/>
                </a:solidFill>
              </a:rPr>
              <a:t>The simplest of data structures was used to do so – An array</a:t>
            </a:r>
          </a:p>
        </p:txBody>
      </p:sp>
      <p:sp>
        <p:nvSpPr>
          <p:cNvPr id="11" name="Arrow: Down 10">
            <a:extLst>
              <a:ext uri="{FF2B5EF4-FFF2-40B4-BE49-F238E27FC236}">
                <a16:creationId xmlns:a16="http://schemas.microsoft.com/office/drawing/2014/main" id="{6093255E-DA08-4146-947A-1330CB3CB728}"/>
              </a:ext>
            </a:extLst>
          </p:cNvPr>
          <p:cNvSpPr/>
          <p:nvPr/>
        </p:nvSpPr>
        <p:spPr>
          <a:xfrm rot="10800000">
            <a:off x="1121558" y="5152011"/>
            <a:ext cx="26580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572C08E7-DA8B-475D-B4B0-73E687126C73}"/>
              </a:ext>
            </a:extLst>
          </p:cNvPr>
          <p:cNvCxnSpPr>
            <a:cxnSpLocks/>
          </p:cNvCxnSpPr>
          <p:nvPr/>
        </p:nvCxnSpPr>
        <p:spPr>
          <a:xfrm rot="10800000">
            <a:off x="1919636" y="3535416"/>
            <a:ext cx="601223" cy="290356"/>
          </a:xfrm>
          <a:prstGeom prst="bentConnector3">
            <a:avLst>
              <a:gd name="adj1" fmla="val -15103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40EB945-3BF8-4DE1-B932-64E3B0933F58}"/>
              </a:ext>
            </a:extLst>
          </p:cNvPr>
          <p:cNvSpPr txBox="1"/>
          <p:nvPr/>
        </p:nvSpPr>
        <p:spPr>
          <a:xfrm>
            <a:off x="1971376" y="2576081"/>
            <a:ext cx="1551318" cy="923330"/>
          </a:xfrm>
          <a:prstGeom prst="rect">
            <a:avLst/>
          </a:prstGeom>
          <a:noFill/>
        </p:spPr>
        <p:txBody>
          <a:bodyPr wrap="square" rtlCol="0">
            <a:spAutoFit/>
          </a:bodyPr>
          <a:lstStyle/>
          <a:p>
            <a:r>
              <a:rPr lang="en-US" dirty="0">
                <a:solidFill>
                  <a:srgbClr val="0070C0"/>
                </a:solidFill>
              </a:rPr>
              <a:t>Stored state</a:t>
            </a:r>
          </a:p>
          <a:p>
            <a:r>
              <a:rPr lang="en-US" dirty="0">
                <a:solidFill>
                  <a:srgbClr val="0070C0"/>
                </a:solidFill>
              </a:rPr>
              <a:t>Between</a:t>
            </a:r>
          </a:p>
          <a:p>
            <a:r>
              <a:rPr lang="en-US" dirty="0">
                <a:solidFill>
                  <a:srgbClr val="0070C0"/>
                </a:solidFill>
              </a:rPr>
              <a:t>operations</a:t>
            </a:r>
          </a:p>
        </p:txBody>
      </p:sp>
    </p:spTree>
    <p:extLst>
      <p:ext uri="{BB962C8B-B14F-4D97-AF65-F5344CB8AC3E}">
        <p14:creationId xmlns:p14="http://schemas.microsoft.com/office/powerpoint/2010/main" val="266880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BE46-BE27-489C-B084-D4EE0BC8B138}"/>
              </a:ext>
            </a:extLst>
          </p:cNvPr>
          <p:cNvSpPr>
            <a:spLocks noGrp="1"/>
          </p:cNvSpPr>
          <p:nvPr>
            <p:ph type="title"/>
          </p:nvPr>
        </p:nvSpPr>
        <p:spPr/>
        <p:txBody>
          <a:bodyPr/>
          <a:lstStyle/>
          <a:p>
            <a:r>
              <a:rPr lang="en-US" dirty="0"/>
              <a:t>Our Application – A simple bank</a:t>
            </a:r>
          </a:p>
        </p:txBody>
      </p:sp>
      <p:pic>
        <p:nvPicPr>
          <p:cNvPr id="1028" name="Picture 4" descr="Check Register Sample">
            <a:extLst>
              <a:ext uri="{FF2B5EF4-FFF2-40B4-BE49-F238E27FC236}">
                <a16:creationId xmlns:a16="http://schemas.microsoft.com/office/drawing/2014/main" id="{6F3F3B96-9043-4F46-8FFF-1DC36FC8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268" y="3189288"/>
            <a:ext cx="6667500" cy="34766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25DB31CD-1F61-479F-8FCC-384C9C2128E5}"/>
              </a:ext>
            </a:extLst>
          </p:cNvPr>
          <p:cNvSpPr>
            <a:spLocks noGrp="1"/>
          </p:cNvSpPr>
          <p:nvPr>
            <p:ph idx="1"/>
          </p:nvPr>
        </p:nvSpPr>
        <p:spPr>
          <a:xfrm>
            <a:off x="677334" y="1362489"/>
            <a:ext cx="4525287" cy="1675001"/>
          </a:xfrm>
        </p:spPr>
        <p:txBody>
          <a:bodyPr/>
          <a:lstStyle/>
          <a:p>
            <a:r>
              <a:rPr lang="en-US" dirty="0"/>
              <a:t>Deposits – add money</a:t>
            </a:r>
          </a:p>
          <a:p>
            <a:r>
              <a:rPr lang="en-US" dirty="0"/>
              <a:t>Withdrawals – remove money</a:t>
            </a:r>
          </a:p>
          <a:p>
            <a:r>
              <a:rPr lang="en-US" dirty="0"/>
              <a:t>Balance – add it together</a:t>
            </a:r>
          </a:p>
          <a:p>
            <a:r>
              <a:rPr lang="en-US" dirty="0"/>
              <a:t>List transactions</a:t>
            </a:r>
          </a:p>
          <a:p>
            <a:endParaRPr lang="en-US" dirty="0"/>
          </a:p>
        </p:txBody>
      </p:sp>
      <p:sp>
        <p:nvSpPr>
          <p:cNvPr id="9" name="Content Placeholder 2">
            <a:extLst>
              <a:ext uri="{FF2B5EF4-FFF2-40B4-BE49-F238E27FC236}">
                <a16:creationId xmlns:a16="http://schemas.microsoft.com/office/drawing/2014/main" id="{951ACCC8-2272-4FAA-8CC5-360E9D7338D9}"/>
              </a:ext>
            </a:extLst>
          </p:cNvPr>
          <p:cNvSpPr txBox="1">
            <a:spLocks/>
          </p:cNvSpPr>
          <p:nvPr/>
        </p:nvSpPr>
        <p:spPr>
          <a:xfrm>
            <a:off x="5074703" y="1609482"/>
            <a:ext cx="4525287" cy="10738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Currently CRUD</a:t>
            </a:r>
          </a:p>
          <a:p>
            <a:r>
              <a:rPr lang="en-US" dirty="0"/>
              <a:t>Migrate to Event Sourcing</a:t>
            </a:r>
          </a:p>
          <a:p>
            <a:endParaRPr lang="en-US" dirty="0"/>
          </a:p>
        </p:txBody>
      </p:sp>
    </p:spTree>
    <p:extLst>
      <p:ext uri="{BB962C8B-B14F-4D97-AF65-F5344CB8AC3E}">
        <p14:creationId xmlns:p14="http://schemas.microsoft.com/office/powerpoint/2010/main" val="199707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a:bodyPr>
          <a:lstStyle/>
          <a:p>
            <a:r>
              <a:rPr lang="en-US" dirty="0"/>
              <a:t>CQS – Command Query Separation</a:t>
            </a:r>
            <a:br>
              <a:rPr lang="en-US" dirty="0"/>
            </a:br>
            <a:r>
              <a:rPr lang="en-US" sz="1800" dirty="0">
                <a:hlinkClick r:id="rId2"/>
              </a:rPr>
              <a:t>https://martinfowler.com/bliki/CommandQuerySeparation.html</a:t>
            </a:r>
            <a:endParaRPr lang="en-US" sz="1800" dirty="0"/>
          </a:p>
        </p:txBody>
      </p:sp>
      <p:sp>
        <p:nvSpPr>
          <p:cNvPr id="3" name="Content Placeholder 2">
            <a:extLst>
              <a:ext uri="{FF2B5EF4-FFF2-40B4-BE49-F238E27FC236}">
                <a16:creationId xmlns:a16="http://schemas.microsoft.com/office/drawing/2014/main" id="{BAD33AA8-78A8-4975-96F0-5EAAFC48E4AF}"/>
              </a:ext>
            </a:extLst>
          </p:cNvPr>
          <p:cNvSpPr>
            <a:spLocks noGrp="1"/>
          </p:cNvSpPr>
          <p:nvPr>
            <p:ph idx="1"/>
          </p:nvPr>
        </p:nvSpPr>
        <p:spPr>
          <a:xfrm>
            <a:off x="677333" y="4877559"/>
            <a:ext cx="8596668" cy="1497011"/>
          </a:xfrm>
        </p:spPr>
        <p:txBody>
          <a:bodyPr/>
          <a:lstStyle/>
          <a:p>
            <a:r>
              <a:rPr lang="en-US" dirty="0"/>
              <a:t>Queries - Reads are bi-directional, tend to be simple, and different per UI (mobile, web, </a:t>
            </a:r>
            <a:r>
              <a:rPr lang="en-US" dirty="0" err="1"/>
              <a:t>etc</a:t>
            </a:r>
            <a:r>
              <a:rPr lang="en-US" dirty="0"/>
              <a:t>)</a:t>
            </a:r>
          </a:p>
          <a:p>
            <a:r>
              <a:rPr lang="en-US" dirty="0"/>
              <a:t>Writes – usually always complex and domain doesn’t always match what UI expects</a:t>
            </a:r>
          </a:p>
          <a:p>
            <a:endParaRPr lang="en-US" dirty="0"/>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391311" y="1915281"/>
            <a:ext cx="9168713" cy="2646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633"/>
                </a:solidFill>
                <a:effectLst/>
                <a:latin typeface="Open Sans"/>
              </a:rPr>
              <a:t>The term 'command query separation' was coined by Bertrand Meyer in his book "</a:t>
            </a:r>
            <a:r>
              <a:rPr kumimoji="0" lang="en-US" altLang="en-US" sz="2000" b="0" i="0" u="none" strike="noStrike" cap="none" normalizeH="0" baseline="0" dirty="0">
                <a:ln>
                  <a:noFill/>
                </a:ln>
                <a:solidFill>
                  <a:srgbClr val="94388E"/>
                </a:solidFill>
                <a:effectLst/>
                <a:latin typeface="Open Sans"/>
                <a:hlinkClick r:id="rId3"/>
              </a:rPr>
              <a:t>Object Oriented Software Construction</a:t>
            </a:r>
            <a:r>
              <a:rPr kumimoji="0" lang="en-US" altLang="en-US" sz="2000" b="0" i="0" u="none" strike="noStrike" cap="none" normalizeH="0" baseline="0" dirty="0">
                <a:ln>
                  <a:noFill/>
                </a:ln>
                <a:solidFill>
                  <a:srgbClr val="303633"/>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633"/>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633"/>
                </a:solidFill>
                <a:effectLst/>
                <a:latin typeface="Open Sans"/>
              </a:rPr>
              <a:t>The fundamental idea is that we should divide an object's methods into two sharply separated categories: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03633"/>
                </a:solidFill>
                <a:effectLst/>
                <a:latin typeface="Open Sans"/>
              </a:rPr>
              <a:t>Queries</a:t>
            </a:r>
            <a:r>
              <a:rPr kumimoji="0" lang="en-US" altLang="en-US" sz="2000" b="0" i="0" u="none" strike="noStrike" cap="none" normalizeH="0" baseline="0" dirty="0">
                <a:ln>
                  <a:noFill/>
                </a:ln>
                <a:solidFill>
                  <a:srgbClr val="303633"/>
                </a:solidFill>
                <a:effectLst/>
                <a:latin typeface="Open Sans"/>
              </a:rPr>
              <a:t>: Return a result and do not change the observable state of the system (are free of side effects).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03633"/>
                </a:solidFill>
                <a:effectLst/>
                <a:latin typeface="Open Sans"/>
              </a:rPr>
              <a:t>Commands</a:t>
            </a:r>
            <a:r>
              <a:rPr kumimoji="0" lang="en-US" altLang="en-US" sz="2000" b="0" i="0" u="none" strike="noStrike" cap="none" normalizeH="0" baseline="0" dirty="0">
                <a:ln>
                  <a:noFill/>
                </a:ln>
                <a:solidFill>
                  <a:srgbClr val="303633"/>
                </a:solidFill>
                <a:effectLst/>
                <a:latin typeface="Open Sans"/>
              </a:rPr>
              <a:t>: Change the state of a system but do not return a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875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491C-22A7-4984-BA13-28C8282EBBC6}"/>
              </a:ext>
            </a:extLst>
          </p:cNvPr>
          <p:cNvSpPr>
            <a:spLocks noGrp="1"/>
          </p:cNvSpPr>
          <p:nvPr>
            <p:ph type="title"/>
          </p:nvPr>
        </p:nvSpPr>
        <p:spPr>
          <a:xfrm>
            <a:off x="677334" y="6088448"/>
            <a:ext cx="8596668" cy="1320800"/>
          </a:xfrm>
        </p:spPr>
        <p:txBody>
          <a:bodyPr/>
          <a:lstStyle/>
          <a:p>
            <a:r>
              <a:rPr lang="en-US" dirty="0"/>
              <a:t>Target Architecture</a:t>
            </a:r>
          </a:p>
        </p:txBody>
      </p:sp>
      <p:sp>
        <p:nvSpPr>
          <p:cNvPr id="4" name="AutoShape 2" descr="https://danielwestheide.com/talks/flatmap2013/slides/images/cqrs_based_architecture.svg">
            <a:extLst>
              <a:ext uri="{FF2B5EF4-FFF2-40B4-BE49-F238E27FC236}">
                <a16:creationId xmlns:a16="http://schemas.microsoft.com/office/drawing/2014/main" id="{4910F820-933B-41EA-9C3E-D47D96BB2264}"/>
              </a:ext>
            </a:extLst>
          </p:cNvPr>
          <p:cNvSpPr>
            <a:spLocks noChangeAspect="1" noChangeArrowheads="1"/>
          </p:cNvSpPr>
          <p:nvPr/>
        </p:nvSpPr>
        <p:spPr bwMode="auto">
          <a:xfrm>
            <a:off x="5943599" y="3276599"/>
            <a:ext cx="3472249" cy="34722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Graphic 6">
            <a:extLst>
              <a:ext uri="{FF2B5EF4-FFF2-40B4-BE49-F238E27FC236}">
                <a16:creationId xmlns:a16="http://schemas.microsoft.com/office/drawing/2014/main" id="{256E6A98-F8E1-46AE-BEED-A30537D448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434" y="70580"/>
            <a:ext cx="8908568" cy="6288902"/>
          </a:xfrm>
          <a:prstGeom prst="rect">
            <a:avLst/>
          </a:prstGeom>
        </p:spPr>
      </p:pic>
      <p:sp>
        <p:nvSpPr>
          <p:cNvPr id="8" name="Rectangle 7">
            <a:extLst>
              <a:ext uri="{FF2B5EF4-FFF2-40B4-BE49-F238E27FC236}">
                <a16:creationId xmlns:a16="http://schemas.microsoft.com/office/drawing/2014/main" id="{FC3FC1EE-2393-4691-AC94-11919006E1D4}"/>
              </a:ext>
            </a:extLst>
          </p:cNvPr>
          <p:cNvSpPr/>
          <p:nvPr/>
        </p:nvSpPr>
        <p:spPr>
          <a:xfrm>
            <a:off x="365433" y="70580"/>
            <a:ext cx="4676123" cy="601786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200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E544-9959-4FF7-91AD-0F3064F1EB34}"/>
              </a:ext>
            </a:extLst>
          </p:cNvPr>
          <p:cNvSpPr>
            <a:spLocks noGrp="1"/>
          </p:cNvSpPr>
          <p:nvPr>
            <p:ph type="title"/>
          </p:nvPr>
        </p:nvSpPr>
        <p:spPr/>
        <p:txBody>
          <a:bodyPr/>
          <a:lstStyle/>
          <a:p>
            <a:r>
              <a:rPr lang="en-US" dirty="0"/>
              <a:t>Let’s see the application</a:t>
            </a:r>
          </a:p>
        </p:txBody>
      </p:sp>
      <p:sp>
        <p:nvSpPr>
          <p:cNvPr id="3" name="Content Placeholder 2">
            <a:extLst>
              <a:ext uri="{FF2B5EF4-FFF2-40B4-BE49-F238E27FC236}">
                <a16:creationId xmlns:a16="http://schemas.microsoft.com/office/drawing/2014/main" id="{ABD52977-2FAF-455C-8BF8-99111388611E}"/>
              </a:ext>
            </a:extLst>
          </p:cNvPr>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200683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fontScale="90000"/>
          </a:bodyPr>
          <a:lstStyle/>
          <a:p>
            <a:r>
              <a:rPr lang="en-US" dirty="0"/>
              <a:t>CQRS – Command Query Responsibility Segregation</a:t>
            </a:r>
            <a:br>
              <a:rPr lang="en-US" dirty="0"/>
            </a:br>
            <a:r>
              <a:rPr lang="en-US" sz="1600" dirty="0"/>
              <a:t>https://docs.microsoft.com/en-us/azure/architecture/patterns/cqrs</a:t>
            </a:r>
            <a:endParaRPr lang="en-US" sz="1600" b="1" dirty="0"/>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391311" y="2546223"/>
            <a:ext cx="916871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dirty="0"/>
              <a:t>Command and Query Responsibility Segregation (CQRS) is a pattern that segregates the operations that read data (queries) from the operations that update data (commands) by using separate interfaces. This means that the data models used for querying and updates are different. The models and data can then be isolated although that's not an absolute requirement.</a:t>
            </a: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14F1E97E-ACAC-481A-876F-42F1AA3EF2C2}"/>
              </a:ext>
            </a:extLst>
          </p:cNvPr>
          <p:cNvSpPr>
            <a:spLocks noGrp="1"/>
          </p:cNvSpPr>
          <p:nvPr>
            <p:ph idx="1"/>
          </p:nvPr>
        </p:nvSpPr>
        <p:spPr>
          <a:xfrm>
            <a:off x="677333" y="4418523"/>
            <a:ext cx="8596668" cy="1770629"/>
          </a:xfrm>
        </p:spPr>
        <p:txBody>
          <a:bodyPr/>
          <a:lstStyle/>
          <a:p>
            <a:r>
              <a:rPr lang="en-US" dirty="0"/>
              <a:t>Making two objects when there used to be only one</a:t>
            </a:r>
          </a:p>
        </p:txBody>
      </p:sp>
    </p:spTree>
    <p:extLst>
      <p:ext uri="{BB962C8B-B14F-4D97-AF65-F5344CB8AC3E}">
        <p14:creationId xmlns:p14="http://schemas.microsoft.com/office/powerpoint/2010/main" val="2364215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a:bodyPr>
          <a:lstStyle/>
          <a:p>
            <a:r>
              <a:rPr lang="en-US" dirty="0"/>
              <a:t>Materialized view</a:t>
            </a:r>
            <a:br>
              <a:rPr lang="en-US" dirty="0"/>
            </a:br>
            <a:r>
              <a:rPr lang="en-US" sz="1800" b="1" dirty="0"/>
              <a:t>https://en.wikipedia.org/wiki/Materialized_view</a:t>
            </a:r>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391311" y="1992227"/>
            <a:ext cx="916871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In </a:t>
            </a:r>
            <a:r>
              <a:rPr lang="en-US" dirty="0">
                <a:hlinkClick r:id="rId2" tooltip="Computing"/>
              </a:rPr>
              <a:t>computing</a:t>
            </a:r>
            <a:r>
              <a:rPr lang="en-US" dirty="0"/>
              <a:t>, a </a:t>
            </a:r>
            <a:r>
              <a:rPr lang="en-US" b="1" dirty="0"/>
              <a:t>materialized view</a:t>
            </a:r>
            <a:r>
              <a:rPr lang="en-US" dirty="0"/>
              <a:t> is a </a:t>
            </a:r>
            <a:r>
              <a:rPr lang="en-US" dirty="0">
                <a:hlinkClick r:id="rId3" tooltip="Database"/>
              </a:rPr>
              <a:t>database</a:t>
            </a:r>
            <a:r>
              <a:rPr lang="en-US" dirty="0"/>
              <a:t> object that contains the results of a </a:t>
            </a:r>
            <a:r>
              <a:rPr lang="en-US" dirty="0">
                <a:hlinkClick r:id="rId4" tooltip="Query (databases)"/>
              </a:rPr>
              <a:t>query</a:t>
            </a:r>
            <a:r>
              <a:rPr lang="en-US" dirty="0"/>
              <a:t>. For example, it may be a local copy of data located remotely, or may be a subset of the rows and/or columns of a table or </a:t>
            </a:r>
            <a:r>
              <a:rPr lang="en-US" dirty="0">
                <a:hlinkClick r:id="rId5" tooltip="Join (SQL)"/>
              </a:rPr>
              <a:t>join</a:t>
            </a:r>
            <a:r>
              <a:rPr lang="en-US" dirty="0"/>
              <a:t> result, or may be a summary using an </a:t>
            </a:r>
            <a:r>
              <a:rPr lang="en-US" dirty="0">
                <a:hlinkClick r:id="rId6" tooltip="Aggregate function"/>
              </a:rPr>
              <a:t>aggregate function</a:t>
            </a:r>
            <a:r>
              <a:rPr lang="en-US" dirty="0"/>
              <a:t>.</a:t>
            </a:r>
          </a:p>
          <a:p>
            <a:endParaRPr lang="en-US" dirty="0"/>
          </a:p>
          <a:p>
            <a:pPr marL="285750" indent="-285750">
              <a:buFont typeface="Arial" panose="020B0604020202020204" pitchFamily="34" charset="0"/>
              <a:buChar char="•"/>
            </a:pPr>
            <a:r>
              <a:rPr lang="en-US" dirty="0"/>
              <a:t>Could be Indexed View in SQL Server</a:t>
            </a:r>
          </a:p>
          <a:p>
            <a:pPr marL="285750" indent="-285750">
              <a:buFont typeface="Arial" panose="020B0604020202020204" pitchFamily="34" charset="0"/>
              <a:buChar char="•"/>
            </a:pPr>
            <a:r>
              <a:rPr lang="en-US" dirty="0"/>
              <a:t>Precalculated view – might also be in document </a:t>
            </a:r>
            <a:r>
              <a:rPr lang="en-US" dirty="0" err="1"/>
              <a:t>db</a:t>
            </a:r>
            <a:r>
              <a:rPr lang="en-US" dirty="0"/>
              <a:t> or other storage mechanism</a:t>
            </a:r>
          </a:p>
          <a:p>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51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a:bodyPr>
          <a:lstStyle/>
          <a:p>
            <a:r>
              <a:rPr lang="en-US" dirty="0"/>
              <a:t>Eventual Consistency</a:t>
            </a:r>
            <a:br>
              <a:rPr lang="en-US" dirty="0"/>
            </a:br>
            <a:r>
              <a:rPr lang="en-US" sz="1800" b="1" dirty="0"/>
              <a:t>https://en.wikipedia.org/wiki/Materialized_view</a:t>
            </a:r>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551949" y="2068900"/>
            <a:ext cx="9168713"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b="1" dirty="0"/>
              <a:t>Eventual consistency</a:t>
            </a:r>
            <a:r>
              <a:rPr lang="en-US" dirty="0"/>
              <a:t> is a </a:t>
            </a:r>
            <a:r>
              <a:rPr lang="en-US" dirty="0">
                <a:hlinkClick r:id="rId2" tooltip="Consistency model"/>
              </a:rPr>
              <a:t>consistency model</a:t>
            </a:r>
            <a:r>
              <a:rPr lang="en-US" dirty="0"/>
              <a:t> used in </a:t>
            </a:r>
            <a:r>
              <a:rPr lang="en-US" dirty="0">
                <a:hlinkClick r:id="rId3" tooltip="Distributed computing"/>
              </a:rPr>
              <a:t>distributed computing</a:t>
            </a:r>
            <a:r>
              <a:rPr lang="en-US" dirty="0"/>
              <a:t> to achieve </a:t>
            </a:r>
            <a:r>
              <a:rPr lang="en-US" dirty="0">
                <a:hlinkClick r:id="rId4" tooltip="High availability"/>
              </a:rPr>
              <a:t>high availability</a:t>
            </a:r>
            <a:r>
              <a:rPr lang="en-US" dirty="0"/>
              <a:t> that informally guarantees that, if no new updates are made to a given data item, eventually all accesses to that item will return the last updated value.</a:t>
            </a:r>
          </a:p>
          <a:p>
            <a:endParaRPr lang="en-US" dirty="0"/>
          </a:p>
          <a:p>
            <a:pPr marL="285750" indent="-285750">
              <a:buFont typeface="Arial" panose="020B0604020202020204" pitchFamily="34" charset="0"/>
              <a:buChar char="•"/>
            </a:pPr>
            <a:r>
              <a:rPr lang="en-US" dirty="0"/>
              <a:t>Tend to see this in event driven architectures</a:t>
            </a:r>
          </a:p>
          <a:p>
            <a:pPr marL="285750" indent="-285750">
              <a:buFont typeface="Arial" panose="020B0604020202020204" pitchFamily="34" charset="0"/>
              <a:buChar char="•"/>
            </a:pPr>
            <a:r>
              <a:rPr lang="en-US" dirty="0"/>
              <a:t>Events are read when available to update read data structures</a:t>
            </a:r>
          </a:p>
          <a:p>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179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E544-9959-4FF7-91AD-0F3064F1EB34}"/>
              </a:ext>
            </a:extLst>
          </p:cNvPr>
          <p:cNvSpPr>
            <a:spLocks noGrp="1"/>
          </p:cNvSpPr>
          <p:nvPr>
            <p:ph type="title"/>
          </p:nvPr>
        </p:nvSpPr>
        <p:spPr/>
        <p:txBody>
          <a:bodyPr/>
          <a:lstStyle/>
          <a:p>
            <a:r>
              <a:rPr lang="en-US" dirty="0"/>
              <a:t>Let’s code</a:t>
            </a:r>
          </a:p>
        </p:txBody>
      </p:sp>
      <p:sp>
        <p:nvSpPr>
          <p:cNvPr id="3" name="Content Placeholder 2">
            <a:extLst>
              <a:ext uri="{FF2B5EF4-FFF2-40B4-BE49-F238E27FC236}">
                <a16:creationId xmlns:a16="http://schemas.microsoft.com/office/drawing/2014/main" id="{ABD52977-2FAF-455C-8BF8-99111388611E}"/>
              </a:ext>
            </a:extLst>
          </p:cNvPr>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3602470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a:bodyPr>
          <a:lstStyle/>
          <a:p>
            <a:r>
              <a:rPr lang="en-US" dirty="0"/>
              <a:t>Event Sourcing</a:t>
            </a:r>
            <a:br>
              <a:rPr lang="en-US" dirty="0"/>
            </a:br>
            <a:r>
              <a:rPr lang="en-US" sz="1600" dirty="0"/>
              <a:t>https://docs.microsoft.com/en-us/azure/architecture/patterns/cqrs</a:t>
            </a:r>
            <a:endParaRPr lang="en-US" sz="1600" b="1" dirty="0"/>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391311" y="1818661"/>
            <a:ext cx="916871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dirty="0"/>
              <a:t>Event sourcing involves modeling the state changes made by applications as an immutable sequence or “log” of events. </a:t>
            </a: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00358FDD-55BF-4813-B142-941B60323A6F}"/>
              </a:ext>
            </a:extLst>
          </p:cNvPr>
          <p:cNvGraphicFramePr>
            <a:graphicFrameLocks noGrp="1"/>
          </p:cNvGraphicFramePr>
          <p:nvPr>
            <p:extLst>
              <p:ext uri="{D42A27DB-BD31-4B8C-83A1-F6EECF244321}">
                <p14:modId xmlns:p14="http://schemas.microsoft.com/office/powerpoint/2010/main" val="803717725"/>
              </p:ext>
            </p:extLst>
          </p:nvPr>
        </p:nvGraphicFramePr>
        <p:xfrm>
          <a:off x="491538" y="2591439"/>
          <a:ext cx="10975533" cy="3977640"/>
        </p:xfrm>
        <a:graphic>
          <a:graphicData uri="http://schemas.openxmlformats.org/drawingml/2006/table">
            <a:tbl>
              <a:tblPr firstRow="1" bandRow="1">
                <a:tableStyleId>{5C22544A-7EE6-4342-B048-85BDC9FD1C3A}</a:tableStyleId>
              </a:tblPr>
              <a:tblGrid>
                <a:gridCol w="1201699">
                  <a:extLst>
                    <a:ext uri="{9D8B030D-6E8A-4147-A177-3AD203B41FA5}">
                      <a16:colId xmlns:a16="http://schemas.microsoft.com/office/drawing/2014/main" val="3576199195"/>
                    </a:ext>
                  </a:extLst>
                </a:gridCol>
                <a:gridCol w="1809559">
                  <a:extLst>
                    <a:ext uri="{9D8B030D-6E8A-4147-A177-3AD203B41FA5}">
                      <a16:colId xmlns:a16="http://schemas.microsoft.com/office/drawing/2014/main" val="750809684"/>
                    </a:ext>
                  </a:extLst>
                </a:gridCol>
                <a:gridCol w="1159659">
                  <a:extLst>
                    <a:ext uri="{9D8B030D-6E8A-4147-A177-3AD203B41FA5}">
                      <a16:colId xmlns:a16="http://schemas.microsoft.com/office/drawing/2014/main" val="2140438756"/>
                    </a:ext>
                  </a:extLst>
                </a:gridCol>
                <a:gridCol w="2234727">
                  <a:extLst>
                    <a:ext uri="{9D8B030D-6E8A-4147-A177-3AD203B41FA5}">
                      <a16:colId xmlns:a16="http://schemas.microsoft.com/office/drawing/2014/main" val="4100463193"/>
                    </a:ext>
                  </a:extLst>
                </a:gridCol>
                <a:gridCol w="4569889">
                  <a:extLst>
                    <a:ext uri="{9D8B030D-6E8A-4147-A177-3AD203B41FA5}">
                      <a16:colId xmlns:a16="http://schemas.microsoft.com/office/drawing/2014/main" val="2876443325"/>
                    </a:ext>
                  </a:extLst>
                </a:gridCol>
              </a:tblGrid>
              <a:tr h="370840">
                <a:tc>
                  <a:txBody>
                    <a:bodyPr/>
                    <a:lstStyle/>
                    <a:p>
                      <a:r>
                        <a:rPr lang="en-US" dirty="0"/>
                        <a:t>Sequence</a:t>
                      </a:r>
                    </a:p>
                  </a:txBody>
                  <a:tcPr/>
                </a:tc>
                <a:tc>
                  <a:txBody>
                    <a:bodyPr/>
                    <a:lstStyle/>
                    <a:p>
                      <a:r>
                        <a:rPr lang="en-US" dirty="0" err="1"/>
                        <a:t>AggregateId</a:t>
                      </a:r>
                      <a:endParaRPr lang="en-US" dirty="0"/>
                    </a:p>
                  </a:txBody>
                  <a:tcPr/>
                </a:tc>
                <a:tc>
                  <a:txBody>
                    <a:bodyPr/>
                    <a:lstStyle/>
                    <a:p>
                      <a:r>
                        <a:rPr lang="en-US" dirty="0"/>
                        <a:t>Version</a:t>
                      </a:r>
                    </a:p>
                  </a:txBody>
                  <a:tcPr/>
                </a:tc>
                <a:tc>
                  <a:txBody>
                    <a:bodyPr/>
                    <a:lstStyle/>
                    <a:p>
                      <a:r>
                        <a:rPr lang="en-US" dirty="0"/>
                        <a:t>Event Type</a:t>
                      </a:r>
                    </a:p>
                  </a:txBody>
                  <a:tcPr/>
                </a:tc>
                <a:tc>
                  <a:txBody>
                    <a:bodyPr/>
                    <a:lstStyle/>
                    <a:p>
                      <a:r>
                        <a:rPr lang="en-US" dirty="0"/>
                        <a:t>Data</a:t>
                      </a:r>
                    </a:p>
                  </a:txBody>
                  <a:tcPr/>
                </a:tc>
                <a:extLst>
                  <a:ext uri="{0D108BD9-81ED-4DB2-BD59-A6C34878D82A}">
                    <a16:rowId xmlns:a16="http://schemas.microsoft.com/office/drawing/2014/main" val="1160207813"/>
                  </a:ext>
                </a:extLst>
              </a:tr>
              <a:tr h="370840">
                <a:tc>
                  <a:txBody>
                    <a:bodyPr/>
                    <a:lstStyle/>
                    <a:p>
                      <a:r>
                        <a:rPr lang="en-US" dirty="0"/>
                        <a:t>9</a:t>
                      </a:r>
                    </a:p>
                  </a:txBody>
                  <a:tcPr/>
                </a:tc>
                <a:tc>
                  <a:txBody>
                    <a:bodyPr/>
                    <a:lstStyle/>
                    <a:p>
                      <a:r>
                        <a:rPr lang="en-US" dirty="0"/>
                        <a:t>Acct#1</a:t>
                      </a:r>
                    </a:p>
                  </a:txBody>
                  <a:tcPr/>
                </a:tc>
                <a:tc>
                  <a:txBody>
                    <a:bodyPr/>
                    <a:lstStyle/>
                    <a:p>
                      <a:r>
                        <a:rPr lang="en-US" dirty="0"/>
                        <a:t>4</a:t>
                      </a:r>
                    </a:p>
                  </a:txBody>
                  <a:tcPr/>
                </a:tc>
                <a:tc>
                  <a:txBody>
                    <a:bodyPr/>
                    <a:lstStyle/>
                    <a:p>
                      <a:r>
                        <a:rPr lang="en-US" dirty="0" err="1"/>
                        <a:t>AccountClosed</a:t>
                      </a:r>
                      <a:endParaRPr lang="en-US" dirty="0"/>
                    </a:p>
                  </a:txBody>
                  <a:tcPr/>
                </a:tc>
                <a:tc>
                  <a:txBody>
                    <a:bodyPr/>
                    <a:lstStyle/>
                    <a:p>
                      <a:r>
                        <a:rPr lang="en-US" dirty="0"/>
                        <a:t>{ Date: ‘4/3/2018’ }</a:t>
                      </a:r>
                    </a:p>
                  </a:txBody>
                  <a:tcPr/>
                </a:tc>
                <a:extLst>
                  <a:ext uri="{0D108BD9-81ED-4DB2-BD59-A6C34878D82A}">
                    <a16:rowId xmlns:a16="http://schemas.microsoft.com/office/drawing/2014/main" val="2225661150"/>
                  </a:ext>
                </a:extLst>
              </a:tr>
              <a:tr h="370840">
                <a:tc>
                  <a:txBody>
                    <a:bodyPr/>
                    <a:lstStyle/>
                    <a:p>
                      <a:r>
                        <a:rPr lang="en-US" dirty="0"/>
                        <a:t>8</a:t>
                      </a:r>
                    </a:p>
                  </a:txBody>
                  <a:tcPr/>
                </a:tc>
                <a:tc>
                  <a:txBody>
                    <a:bodyPr/>
                    <a:lstStyle/>
                    <a:p>
                      <a:r>
                        <a:rPr lang="en-US" dirty="0"/>
                        <a:t>Acct#2</a:t>
                      </a:r>
                    </a:p>
                  </a:txBody>
                  <a:tcPr/>
                </a:tc>
                <a:tc>
                  <a:txBody>
                    <a:bodyPr/>
                    <a:lstStyle/>
                    <a:p>
                      <a:r>
                        <a:rPr lang="en-US" dirty="0"/>
                        <a:t>5</a:t>
                      </a:r>
                    </a:p>
                  </a:txBody>
                  <a:tcPr/>
                </a:tc>
                <a:tc>
                  <a:txBody>
                    <a:bodyPr/>
                    <a:lstStyle/>
                    <a:p>
                      <a:r>
                        <a:rPr lang="en-US" dirty="0" err="1"/>
                        <a:t>AmountWithdrawn</a:t>
                      </a:r>
                      <a:endParaRPr lang="en-US" dirty="0"/>
                    </a:p>
                  </a:txBody>
                  <a:tcPr/>
                </a:tc>
                <a:tc>
                  <a:txBody>
                    <a:bodyPr/>
                    <a:lstStyle/>
                    <a:p>
                      <a:r>
                        <a:rPr lang="en-US" dirty="0"/>
                        <a:t>{ Date: ‘…’, Amount: 4 }</a:t>
                      </a:r>
                    </a:p>
                  </a:txBody>
                  <a:tcPr/>
                </a:tc>
                <a:extLst>
                  <a:ext uri="{0D108BD9-81ED-4DB2-BD59-A6C34878D82A}">
                    <a16:rowId xmlns:a16="http://schemas.microsoft.com/office/drawing/2014/main" val="2278161170"/>
                  </a:ext>
                </a:extLst>
              </a:tr>
              <a:tr h="370840">
                <a:tc>
                  <a:txBody>
                    <a:bodyPr/>
                    <a:lstStyle/>
                    <a:p>
                      <a:r>
                        <a:rPr lang="en-US" dirty="0"/>
                        <a:t>7</a:t>
                      </a:r>
                    </a:p>
                  </a:txBody>
                  <a:tcPr/>
                </a:tc>
                <a:tc>
                  <a:txBody>
                    <a:bodyPr/>
                    <a:lstStyle/>
                    <a:p>
                      <a:r>
                        <a:rPr lang="en-US" dirty="0"/>
                        <a:t>Acct#2</a:t>
                      </a:r>
                    </a:p>
                  </a:txBody>
                  <a:tcPr/>
                </a:tc>
                <a:tc>
                  <a:txBody>
                    <a:bodyPr/>
                    <a:lstStyle/>
                    <a:p>
                      <a:r>
                        <a:rPr lang="en-US" dirty="0"/>
                        <a:t>4</a:t>
                      </a:r>
                    </a:p>
                  </a:txBody>
                  <a:tcPr/>
                </a:tc>
                <a:tc>
                  <a:txBody>
                    <a:bodyPr/>
                    <a:lstStyle/>
                    <a:p>
                      <a:r>
                        <a:rPr lang="en-US" dirty="0" err="1"/>
                        <a:t>AmountDeposited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Date: ‘…’, Amount: 4 }</a:t>
                      </a:r>
                    </a:p>
                  </a:txBody>
                  <a:tcPr/>
                </a:tc>
                <a:extLst>
                  <a:ext uri="{0D108BD9-81ED-4DB2-BD59-A6C34878D82A}">
                    <a16:rowId xmlns:a16="http://schemas.microsoft.com/office/drawing/2014/main" val="1078845561"/>
                  </a:ext>
                </a:extLst>
              </a:tr>
              <a:tr h="370840">
                <a:tc>
                  <a:txBody>
                    <a:bodyPr/>
                    <a:lstStyle/>
                    <a:p>
                      <a:r>
                        <a:rPr lang="en-US" dirty="0"/>
                        <a:t>6</a:t>
                      </a:r>
                    </a:p>
                  </a:txBody>
                  <a:tcPr/>
                </a:tc>
                <a:tc>
                  <a:txBody>
                    <a:bodyPr/>
                    <a:lstStyle/>
                    <a:p>
                      <a:r>
                        <a:rPr lang="en-US" dirty="0"/>
                        <a:t>Acct#2</a:t>
                      </a:r>
                    </a:p>
                  </a:txBody>
                  <a:tcPr/>
                </a:tc>
                <a:tc>
                  <a:txBody>
                    <a:bodyPr/>
                    <a:lstStyle/>
                    <a:p>
                      <a:r>
                        <a:rPr lang="en-US" dirty="0"/>
                        <a:t>3</a:t>
                      </a:r>
                    </a:p>
                  </a:txBody>
                  <a:tcPr/>
                </a:tc>
                <a:tc>
                  <a:txBody>
                    <a:bodyPr/>
                    <a:lstStyle/>
                    <a:p>
                      <a:r>
                        <a:rPr lang="en-US" dirty="0" err="1"/>
                        <a:t>AmountDeposited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Date: ‘…’, Amount: 4 }</a:t>
                      </a:r>
                    </a:p>
                  </a:txBody>
                  <a:tcPr/>
                </a:tc>
                <a:extLst>
                  <a:ext uri="{0D108BD9-81ED-4DB2-BD59-A6C34878D82A}">
                    <a16:rowId xmlns:a16="http://schemas.microsoft.com/office/drawing/2014/main" val="1292894045"/>
                  </a:ext>
                </a:extLst>
              </a:tr>
              <a:tr h="370840">
                <a:tc>
                  <a:txBody>
                    <a:bodyPr/>
                    <a:lstStyle/>
                    <a:p>
                      <a:r>
                        <a:rPr lang="en-US" dirty="0"/>
                        <a:t>5</a:t>
                      </a:r>
                    </a:p>
                  </a:txBody>
                  <a:tcPr/>
                </a:tc>
                <a:tc>
                  <a:txBody>
                    <a:bodyPr/>
                    <a:lstStyle/>
                    <a:p>
                      <a:r>
                        <a:rPr lang="en-US" dirty="0"/>
                        <a:t>Acct#2</a:t>
                      </a:r>
                    </a:p>
                  </a:txBody>
                  <a:tcPr/>
                </a:tc>
                <a:tc>
                  <a:txBody>
                    <a:bodyPr/>
                    <a:lstStyle/>
                    <a:p>
                      <a:r>
                        <a:rPr lang="en-US" dirty="0"/>
                        <a:t>2</a:t>
                      </a:r>
                    </a:p>
                  </a:txBody>
                  <a:tcPr/>
                </a:tc>
                <a:tc>
                  <a:txBody>
                    <a:bodyPr/>
                    <a:lstStyle/>
                    <a:p>
                      <a:r>
                        <a:rPr lang="en-US" dirty="0" err="1"/>
                        <a:t>AmountDeposited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Date: ‘…’, Amount: 4 }</a:t>
                      </a:r>
                    </a:p>
                  </a:txBody>
                  <a:tcPr/>
                </a:tc>
                <a:extLst>
                  <a:ext uri="{0D108BD9-81ED-4DB2-BD59-A6C34878D82A}">
                    <a16:rowId xmlns:a16="http://schemas.microsoft.com/office/drawing/2014/main" val="2519423620"/>
                  </a:ext>
                </a:extLst>
              </a:tr>
              <a:tr h="370840">
                <a:tc>
                  <a:txBody>
                    <a:bodyPr/>
                    <a:lstStyle/>
                    <a:p>
                      <a:r>
                        <a:rPr lang="en-US" dirty="0"/>
                        <a:t>4</a:t>
                      </a:r>
                    </a:p>
                  </a:txBody>
                  <a:tcPr/>
                </a:tc>
                <a:tc>
                  <a:txBody>
                    <a:bodyPr/>
                    <a:lstStyle/>
                    <a:p>
                      <a:r>
                        <a:rPr lang="en-US" dirty="0"/>
                        <a:t>Acct#2</a:t>
                      </a:r>
                    </a:p>
                  </a:txBody>
                  <a:tcPr/>
                </a:tc>
                <a:tc>
                  <a:txBody>
                    <a:bodyPr/>
                    <a:lstStyle/>
                    <a:p>
                      <a:r>
                        <a:rPr lang="en-US" dirty="0"/>
                        <a:t>1</a:t>
                      </a:r>
                    </a:p>
                  </a:txBody>
                  <a:tcPr/>
                </a:tc>
                <a:tc>
                  <a:txBody>
                    <a:bodyPr/>
                    <a:lstStyle/>
                    <a:p>
                      <a:r>
                        <a:rPr lang="en-US" dirty="0" err="1"/>
                        <a:t>AccountOpened</a:t>
                      </a:r>
                      <a:endParaRPr lang="en-US" dirty="0"/>
                    </a:p>
                  </a:txBody>
                  <a:tcPr/>
                </a:tc>
                <a:tc>
                  <a:txBody>
                    <a:bodyPr/>
                    <a:lstStyle/>
                    <a:p>
                      <a:r>
                        <a:rPr lang="en-US" dirty="0"/>
                        <a:t>{ Date: ‘3/2/2011’ }</a:t>
                      </a:r>
                    </a:p>
                  </a:txBody>
                  <a:tcPr/>
                </a:tc>
                <a:extLst>
                  <a:ext uri="{0D108BD9-81ED-4DB2-BD59-A6C34878D82A}">
                    <a16:rowId xmlns:a16="http://schemas.microsoft.com/office/drawing/2014/main" val="241626870"/>
                  </a:ext>
                </a:extLst>
              </a:tr>
              <a:tr h="370840">
                <a:tc>
                  <a:txBody>
                    <a:bodyPr/>
                    <a:lstStyle/>
                    <a:p>
                      <a:r>
                        <a:rPr lang="en-US" dirty="0"/>
                        <a:t>3</a:t>
                      </a:r>
                    </a:p>
                  </a:txBody>
                  <a:tcPr/>
                </a:tc>
                <a:tc>
                  <a:txBody>
                    <a:bodyPr/>
                    <a:lstStyle/>
                    <a:p>
                      <a:r>
                        <a:rPr lang="en-US" dirty="0"/>
                        <a:t>Acct#1</a:t>
                      </a:r>
                    </a:p>
                  </a:txBody>
                  <a:tcPr/>
                </a:tc>
                <a:tc>
                  <a:txBody>
                    <a:bodyPr/>
                    <a:lstStyle/>
                    <a:p>
                      <a:r>
                        <a:rPr lang="en-US" dirty="0"/>
                        <a:t>3</a:t>
                      </a:r>
                    </a:p>
                  </a:txBody>
                  <a:tcPr/>
                </a:tc>
                <a:tc>
                  <a:txBody>
                    <a:bodyPr/>
                    <a:lstStyle/>
                    <a:p>
                      <a:r>
                        <a:rPr lang="en-US" dirty="0" err="1"/>
                        <a:t>AmountWithdrawn</a:t>
                      </a:r>
                      <a:endParaRPr lang="en-US" dirty="0"/>
                    </a:p>
                  </a:txBody>
                  <a:tcPr/>
                </a:tc>
                <a:tc>
                  <a:txBody>
                    <a:bodyPr/>
                    <a:lstStyle/>
                    <a:p>
                      <a:r>
                        <a:rPr lang="en-US" dirty="0"/>
                        <a:t>{ Date: ‘…’, Amount: 5 }</a:t>
                      </a:r>
                    </a:p>
                  </a:txBody>
                  <a:tcPr/>
                </a:tc>
                <a:extLst>
                  <a:ext uri="{0D108BD9-81ED-4DB2-BD59-A6C34878D82A}">
                    <a16:rowId xmlns:a16="http://schemas.microsoft.com/office/drawing/2014/main" val="3760086779"/>
                  </a:ext>
                </a:extLst>
              </a:tr>
              <a:tr h="370840">
                <a:tc>
                  <a:txBody>
                    <a:bodyPr/>
                    <a:lstStyle/>
                    <a:p>
                      <a:r>
                        <a:rPr lang="en-US" dirty="0"/>
                        <a:t>2</a:t>
                      </a:r>
                    </a:p>
                  </a:txBody>
                  <a:tcPr/>
                </a:tc>
                <a:tc>
                  <a:txBody>
                    <a:bodyPr/>
                    <a:lstStyle/>
                    <a:p>
                      <a:r>
                        <a:rPr lang="en-US" dirty="0"/>
                        <a:t>Acct#1</a:t>
                      </a:r>
                    </a:p>
                  </a:txBody>
                  <a:tcPr/>
                </a:tc>
                <a:tc>
                  <a:txBody>
                    <a:bodyPr/>
                    <a:lstStyle/>
                    <a:p>
                      <a:r>
                        <a:rPr lang="en-US" dirty="0"/>
                        <a:t>2</a:t>
                      </a:r>
                    </a:p>
                  </a:txBody>
                  <a:tcPr/>
                </a:tc>
                <a:tc>
                  <a:txBody>
                    <a:bodyPr/>
                    <a:lstStyle/>
                    <a:p>
                      <a:r>
                        <a:rPr lang="en-US" dirty="0" err="1"/>
                        <a:t>AmountDeposited</a:t>
                      </a:r>
                      <a:endParaRPr lang="en-US" dirty="0"/>
                    </a:p>
                  </a:txBody>
                  <a:tcPr/>
                </a:tc>
                <a:tc>
                  <a:txBody>
                    <a:bodyPr/>
                    <a:lstStyle/>
                    <a:p>
                      <a:r>
                        <a:rPr lang="en-US" dirty="0"/>
                        <a:t>{ Date: ‘…’, Amount: 15 }</a:t>
                      </a:r>
                    </a:p>
                  </a:txBody>
                  <a:tcPr/>
                </a:tc>
                <a:extLst>
                  <a:ext uri="{0D108BD9-81ED-4DB2-BD59-A6C34878D82A}">
                    <a16:rowId xmlns:a16="http://schemas.microsoft.com/office/drawing/2014/main" val="1615010448"/>
                  </a:ext>
                </a:extLst>
              </a:tr>
              <a:tr h="370840">
                <a:tc>
                  <a:txBody>
                    <a:bodyPr/>
                    <a:lstStyle/>
                    <a:p>
                      <a:r>
                        <a:rPr lang="en-US" dirty="0"/>
                        <a:t>1</a:t>
                      </a:r>
                    </a:p>
                  </a:txBody>
                  <a:tcPr/>
                </a:tc>
                <a:tc>
                  <a:txBody>
                    <a:bodyPr/>
                    <a:lstStyle/>
                    <a:p>
                      <a:r>
                        <a:rPr lang="en-US" dirty="0"/>
                        <a:t>Acct#1</a:t>
                      </a:r>
                    </a:p>
                  </a:txBody>
                  <a:tcPr/>
                </a:tc>
                <a:tc>
                  <a:txBody>
                    <a:bodyPr/>
                    <a:lstStyle/>
                    <a:p>
                      <a:r>
                        <a:rPr lang="en-US" dirty="0"/>
                        <a:t>1</a:t>
                      </a:r>
                    </a:p>
                  </a:txBody>
                  <a:tcPr/>
                </a:tc>
                <a:tc>
                  <a:txBody>
                    <a:bodyPr/>
                    <a:lstStyle/>
                    <a:p>
                      <a:r>
                        <a:rPr lang="en-US" dirty="0" err="1"/>
                        <a:t>AccountOpened</a:t>
                      </a:r>
                      <a:endParaRPr lang="en-US" dirty="0"/>
                    </a:p>
                  </a:txBody>
                  <a:tcPr/>
                </a:tc>
                <a:tc>
                  <a:txBody>
                    <a:bodyPr/>
                    <a:lstStyle/>
                    <a:p>
                      <a:r>
                        <a:rPr lang="en-US" dirty="0"/>
                        <a:t>{ Date: ‘1/1/2011’ }</a:t>
                      </a:r>
                    </a:p>
                  </a:txBody>
                  <a:tcPr/>
                </a:tc>
                <a:extLst>
                  <a:ext uri="{0D108BD9-81ED-4DB2-BD59-A6C34878D82A}">
                    <a16:rowId xmlns:a16="http://schemas.microsoft.com/office/drawing/2014/main" val="3901525710"/>
                  </a:ext>
                </a:extLst>
              </a:tr>
            </a:tbl>
          </a:graphicData>
        </a:graphic>
      </p:graphicFrame>
      <p:sp>
        <p:nvSpPr>
          <p:cNvPr id="5" name="Rectangle 4">
            <a:extLst>
              <a:ext uri="{FF2B5EF4-FFF2-40B4-BE49-F238E27FC236}">
                <a16:creationId xmlns:a16="http://schemas.microsoft.com/office/drawing/2014/main" id="{E26DB26F-E5D8-42F2-A3BF-5824F77AF2A0}"/>
              </a:ext>
            </a:extLst>
          </p:cNvPr>
          <p:cNvSpPr/>
          <p:nvPr/>
        </p:nvSpPr>
        <p:spPr>
          <a:xfrm>
            <a:off x="491538" y="5486399"/>
            <a:ext cx="10975533" cy="1082680"/>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3FFE9C-4B40-4C06-904C-4B4C0E2247B9}"/>
              </a:ext>
            </a:extLst>
          </p:cNvPr>
          <p:cNvSpPr/>
          <p:nvPr/>
        </p:nvSpPr>
        <p:spPr>
          <a:xfrm>
            <a:off x="491538" y="3262185"/>
            <a:ext cx="10975533" cy="319536"/>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F34496-7F35-4BEB-BF61-7BF4556C6AF6}"/>
              </a:ext>
            </a:extLst>
          </p:cNvPr>
          <p:cNvSpPr/>
          <p:nvPr/>
        </p:nvSpPr>
        <p:spPr>
          <a:xfrm>
            <a:off x="9274002" y="1836601"/>
            <a:ext cx="2180274" cy="553997"/>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D5D4B00-B3E1-45B6-B6FD-BD84106A1DEE}"/>
              </a:ext>
            </a:extLst>
          </p:cNvPr>
          <p:cNvSpPr txBox="1"/>
          <p:nvPr/>
        </p:nvSpPr>
        <p:spPr>
          <a:xfrm>
            <a:off x="9560024" y="1940514"/>
            <a:ext cx="1568058" cy="369332"/>
          </a:xfrm>
          <a:prstGeom prst="rect">
            <a:avLst/>
          </a:prstGeom>
          <a:noFill/>
        </p:spPr>
        <p:txBody>
          <a:bodyPr wrap="none" rtlCol="0">
            <a:spAutoFit/>
          </a:bodyPr>
          <a:lstStyle/>
          <a:p>
            <a:r>
              <a:rPr lang="en-US" dirty="0"/>
              <a:t>Event Stream</a:t>
            </a:r>
          </a:p>
        </p:txBody>
      </p:sp>
    </p:spTree>
    <p:extLst>
      <p:ext uri="{BB962C8B-B14F-4D97-AF65-F5344CB8AC3E}">
        <p14:creationId xmlns:p14="http://schemas.microsoft.com/office/powerpoint/2010/main" val="14096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6EBD96-6FE2-4EE5-84B5-8D239D8B0221}"/>
              </a:ext>
            </a:extLst>
          </p:cNvPr>
          <p:cNvPicPr>
            <a:picLocks noChangeAspect="1"/>
          </p:cNvPicPr>
          <p:nvPr/>
        </p:nvPicPr>
        <p:blipFill>
          <a:blip r:embed="rId2"/>
          <a:stretch>
            <a:fillRect/>
          </a:stretch>
        </p:blipFill>
        <p:spPr>
          <a:xfrm>
            <a:off x="85725" y="409575"/>
            <a:ext cx="12020550" cy="6038850"/>
          </a:xfrm>
          <a:prstGeom prst="rect">
            <a:avLst/>
          </a:prstGeom>
        </p:spPr>
      </p:pic>
    </p:spTree>
    <p:extLst>
      <p:ext uri="{BB962C8B-B14F-4D97-AF65-F5344CB8AC3E}">
        <p14:creationId xmlns:p14="http://schemas.microsoft.com/office/powerpoint/2010/main" val="274765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 – You already did it</a:t>
            </a:r>
            <a:br>
              <a:rPr lang="en-US" dirty="0"/>
            </a:br>
            <a:r>
              <a:rPr lang="en-US" dirty="0"/>
              <a:t>The mental model of event sourcing</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3239758" cy="3880773"/>
          </a:xfrm>
        </p:spPr>
        <p:txBody>
          <a:bodyPr/>
          <a:lstStyle/>
          <a:p>
            <a:r>
              <a:rPr lang="en-US" dirty="0"/>
              <a:t>[6] = 0 - </a:t>
            </a:r>
            <a:r>
              <a:rPr lang="en-US" dirty="0" err="1"/>
              <a:t>NumberPressed</a:t>
            </a:r>
            <a:endParaRPr lang="en-US" dirty="0"/>
          </a:p>
          <a:p>
            <a:r>
              <a:rPr lang="en-US" dirty="0"/>
              <a:t>[5] = D - </a:t>
            </a:r>
            <a:r>
              <a:rPr lang="en-US" dirty="0" err="1"/>
              <a:t>OperatorPressed</a:t>
            </a:r>
            <a:endParaRPr lang="en-US" dirty="0"/>
          </a:p>
          <a:p>
            <a:r>
              <a:rPr lang="en-US" dirty="0"/>
              <a:t>[4] = 3 - </a:t>
            </a:r>
            <a:r>
              <a:rPr lang="en-US" dirty="0" err="1"/>
              <a:t>NumberPressed</a:t>
            </a:r>
            <a:endParaRPr lang="en-US" dirty="0"/>
          </a:p>
          <a:p>
            <a:r>
              <a:rPr lang="en-US" dirty="0"/>
              <a:t>[3] = C – </a:t>
            </a:r>
            <a:r>
              <a:rPr lang="en-US" dirty="0" err="1"/>
              <a:t>OperatorPressed</a:t>
            </a:r>
            <a:endParaRPr lang="en-US" dirty="0"/>
          </a:p>
          <a:p>
            <a:r>
              <a:rPr lang="en-US" dirty="0"/>
              <a:t>[2] = 6 - </a:t>
            </a:r>
            <a:r>
              <a:rPr lang="en-US" dirty="0" err="1"/>
              <a:t>NumberPressed</a:t>
            </a:r>
            <a:endParaRPr lang="en-US" dirty="0"/>
          </a:p>
          <a:p>
            <a:r>
              <a:rPr lang="en-US" dirty="0"/>
              <a:t>[1] = A - </a:t>
            </a:r>
            <a:r>
              <a:rPr lang="en-US" dirty="0" err="1"/>
              <a:t>OperatorPressed</a:t>
            </a:r>
            <a:endParaRPr lang="en-US" dirty="0"/>
          </a:p>
          <a:p>
            <a:r>
              <a:rPr lang="en-US" dirty="0"/>
              <a:t>[0] = 4 - </a:t>
            </a:r>
            <a:r>
              <a:rPr lang="en-US" dirty="0" err="1"/>
              <a:t>NumberPressed</a:t>
            </a:r>
            <a:endParaRPr lang="en-US" dirty="0"/>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id="{6D567340-4CC0-4153-A86C-71482F4A9CCC}"/>
              </a:ext>
            </a:extLst>
          </p:cNvPr>
          <p:cNvSpPr/>
          <p:nvPr/>
        </p:nvSpPr>
        <p:spPr>
          <a:xfrm>
            <a:off x="2114244" y="5325070"/>
            <a:ext cx="917661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You’re set for Event Sourcing</a:t>
            </a:r>
          </a:p>
        </p:txBody>
      </p:sp>
      <p:sp>
        <p:nvSpPr>
          <p:cNvPr id="14" name="Content Placeholder 2">
            <a:extLst>
              <a:ext uri="{FF2B5EF4-FFF2-40B4-BE49-F238E27FC236}">
                <a16:creationId xmlns:a16="http://schemas.microsoft.com/office/drawing/2014/main" id="{A69A1641-B08A-432A-895C-2F94374100B5}"/>
              </a:ext>
            </a:extLst>
          </p:cNvPr>
          <p:cNvSpPr txBox="1">
            <a:spLocks/>
          </p:cNvSpPr>
          <p:nvPr/>
        </p:nvSpPr>
        <p:spPr>
          <a:xfrm>
            <a:off x="6702552" y="2160588"/>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Stored State</a:t>
            </a:r>
          </a:p>
          <a:p>
            <a:pPr lvl="1"/>
            <a:r>
              <a:rPr lang="en-US" dirty="0"/>
              <a:t>Current Total</a:t>
            </a:r>
          </a:p>
          <a:p>
            <a:pPr lvl="1"/>
            <a:r>
              <a:rPr lang="en-US" dirty="0"/>
              <a:t>Last Operator Pressed</a:t>
            </a:r>
          </a:p>
          <a:p>
            <a:pPr marL="0" indent="0">
              <a:buFont typeface="Wingdings 3" charset="2"/>
              <a:buNone/>
            </a:pPr>
            <a:endParaRPr lang="en-US" dirty="0"/>
          </a:p>
        </p:txBody>
      </p:sp>
    </p:spTree>
    <p:extLst>
      <p:ext uri="{BB962C8B-B14F-4D97-AF65-F5344CB8AC3E}">
        <p14:creationId xmlns:p14="http://schemas.microsoft.com/office/powerpoint/2010/main" val="633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fontScale="90000"/>
          </a:bodyPr>
          <a:lstStyle/>
          <a:p>
            <a:r>
              <a:rPr lang="en-US" dirty="0"/>
              <a:t>Domain Events</a:t>
            </a:r>
            <a:br>
              <a:rPr lang="en-US" dirty="0"/>
            </a:br>
            <a:r>
              <a:rPr lang="en-US" sz="1600" dirty="0"/>
              <a:t>https://docs.microsoft.com/en-us/dotnet/standard/microservices-architecture/microservice-ddd-cqrs-patterns/domain-events-design-implementation</a:t>
            </a:r>
            <a:br>
              <a:rPr lang="en-US" sz="1600" dirty="0"/>
            </a:br>
            <a:endParaRPr lang="en-US" sz="1600" b="1" dirty="0"/>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551949" y="1930402"/>
            <a:ext cx="916871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An event is something that has happened in the past. A domain event is, something that happened in the domain that you want other parts of the same domain (in-process) to be aware of. The notified parts usually react somehow to the events. </a:t>
            </a:r>
          </a:p>
          <a:p>
            <a:endParaRPr lang="en-US" dirty="0"/>
          </a:p>
          <a:p>
            <a:pPr marL="285750" indent="-285750">
              <a:buFont typeface="Arial" panose="020B0604020202020204" pitchFamily="34" charset="0"/>
              <a:buChar char="•"/>
            </a:pPr>
            <a:r>
              <a:rPr lang="en-US" dirty="0"/>
              <a:t>Cannot be changed – it is immutable – it was in the past</a:t>
            </a:r>
          </a:p>
          <a:p>
            <a:pPr marL="285750" indent="-285750">
              <a:buFont typeface="Arial" panose="020B0604020202020204" pitchFamily="34" charset="0"/>
              <a:buChar char="•"/>
            </a:pPr>
            <a:r>
              <a:rPr lang="en-US" dirty="0"/>
              <a:t>Can be used to understand how we got to our current state</a:t>
            </a:r>
          </a:p>
          <a:p>
            <a:pPr marL="285750" indent="-285750">
              <a:buFont typeface="Arial" panose="020B0604020202020204" pitchFamily="34" charset="0"/>
              <a:buChar char="•"/>
            </a:pPr>
            <a:endParaRPr lang="en-US" dirty="0"/>
          </a:p>
          <a:p>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en.es-static.us/upl/2009/06/Andromeda_Galaxy_with_h-alpha.jpeg">
            <a:extLst>
              <a:ext uri="{FF2B5EF4-FFF2-40B4-BE49-F238E27FC236}">
                <a16:creationId xmlns:a16="http://schemas.microsoft.com/office/drawing/2014/main" id="{1A2679A9-292A-43DF-B7EF-99239A2BC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642" y="3176896"/>
            <a:ext cx="4364409" cy="28695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52D841-BFF2-4B6E-AB76-B2D340D7F2EE}"/>
              </a:ext>
            </a:extLst>
          </p:cNvPr>
          <p:cNvSpPr txBox="1"/>
          <p:nvPr/>
        </p:nvSpPr>
        <p:spPr>
          <a:xfrm>
            <a:off x="7335149" y="6063734"/>
            <a:ext cx="4600940" cy="369332"/>
          </a:xfrm>
          <a:prstGeom prst="rect">
            <a:avLst/>
          </a:prstGeom>
          <a:noFill/>
        </p:spPr>
        <p:txBody>
          <a:bodyPr wrap="none" rtlCol="0">
            <a:spAutoFit/>
          </a:bodyPr>
          <a:lstStyle/>
          <a:p>
            <a:r>
              <a:rPr lang="en-US" dirty="0"/>
              <a:t>Andromeda Galaxy – 2.5 million light years</a:t>
            </a:r>
          </a:p>
        </p:txBody>
      </p:sp>
    </p:spTree>
    <p:extLst>
      <p:ext uri="{BB962C8B-B14F-4D97-AF65-F5344CB8AC3E}">
        <p14:creationId xmlns:p14="http://schemas.microsoft.com/office/powerpoint/2010/main" val="674805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a:bodyPr>
          <a:lstStyle/>
          <a:p>
            <a:r>
              <a:rPr lang="en-US" dirty="0"/>
              <a:t>Domain Aggregate</a:t>
            </a:r>
            <a:br>
              <a:rPr lang="en-US" dirty="0"/>
            </a:br>
            <a:r>
              <a:rPr lang="en-US" sz="1800" b="1" dirty="0"/>
              <a:t>https://medium.com/capital-one-tech/event-sourcing-with-aggregates-in-rust-4022af41cf67</a:t>
            </a:r>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551949" y="1930401"/>
            <a:ext cx="916871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The </a:t>
            </a:r>
            <a:r>
              <a:rPr lang="en-US" i="1" dirty="0"/>
              <a:t>aggregate</a:t>
            </a:r>
            <a:r>
              <a:rPr lang="en-US" dirty="0"/>
              <a:t> is a domain-driven-design (DDD) concept that fits well within event sourcing. To put it as briefly as possible: you apply a </a:t>
            </a:r>
            <a:r>
              <a:rPr lang="en-US" b="1" i="1" dirty="0"/>
              <a:t>command</a:t>
            </a:r>
            <a:r>
              <a:rPr lang="en-US" i="1" dirty="0"/>
              <a:t> </a:t>
            </a:r>
            <a:r>
              <a:rPr lang="en-US" dirty="0"/>
              <a:t>to an </a:t>
            </a:r>
            <a:r>
              <a:rPr lang="en-US" b="1" i="1" dirty="0"/>
              <a:t>aggregate</a:t>
            </a:r>
            <a:r>
              <a:rPr lang="en-US" dirty="0"/>
              <a:t> which then produces one or more </a:t>
            </a:r>
            <a:r>
              <a:rPr lang="en-US" b="1" i="1" dirty="0"/>
              <a:t>events</a:t>
            </a:r>
            <a:r>
              <a:rPr lang="en-US" dirty="0"/>
              <a:t>. An aggregate can populate (re-hydrate) its state by sequential application of an event stream.</a:t>
            </a:r>
            <a:br>
              <a:rPr lang="en-US" dirty="0"/>
            </a:br>
            <a:endParaRPr lang="en-US" dirty="0"/>
          </a:p>
          <a:p>
            <a:pPr marL="285750" indent="-285750">
              <a:buFont typeface="Arial" panose="020B0604020202020204" pitchFamily="34" charset="0"/>
              <a:buChar char="•"/>
            </a:pPr>
            <a:r>
              <a:rPr lang="en-US" dirty="0"/>
              <a:t>Enforces its current state</a:t>
            </a:r>
          </a:p>
          <a:p>
            <a:pPr marL="285750" indent="-285750">
              <a:buFont typeface="Arial" panose="020B0604020202020204" pitchFamily="34" charset="0"/>
              <a:buChar char="•"/>
            </a:pPr>
            <a:r>
              <a:rPr lang="en-US" dirty="0"/>
              <a:t>Prevents new events from being created unless domain is true</a:t>
            </a:r>
          </a:p>
          <a:p>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30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E544-9959-4FF7-91AD-0F3064F1EB34}"/>
              </a:ext>
            </a:extLst>
          </p:cNvPr>
          <p:cNvSpPr>
            <a:spLocks noGrp="1"/>
          </p:cNvSpPr>
          <p:nvPr>
            <p:ph type="title"/>
          </p:nvPr>
        </p:nvSpPr>
        <p:spPr/>
        <p:txBody>
          <a:bodyPr/>
          <a:lstStyle/>
          <a:p>
            <a:r>
              <a:rPr lang="en-US" dirty="0"/>
              <a:t>Let’s code</a:t>
            </a:r>
          </a:p>
        </p:txBody>
      </p:sp>
      <p:sp>
        <p:nvSpPr>
          <p:cNvPr id="3" name="Content Placeholder 2">
            <a:extLst>
              <a:ext uri="{FF2B5EF4-FFF2-40B4-BE49-F238E27FC236}">
                <a16:creationId xmlns:a16="http://schemas.microsoft.com/office/drawing/2014/main" id="{ABD52977-2FAF-455C-8BF8-99111388611E}"/>
              </a:ext>
            </a:extLst>
          </p:cNvPr>
          <p:cNvSpPr>
            <a:spLocks noGrp="1"/>
          </p:cNvSpPr>
          <p:nvPr>
            <p:ph idx="1"/>
          </p:nvPr>
        </p:nvSpPr>
        <p:spPr/>
        <p:txBody>
          <a:bodyPr/>
          <a:lstStyle/>
          <a:p>
            <a:r>
              <a:rPr lang="en-US" dirty="0"/>
              <a:t>DEMO – Lets build an aggregate where there used to be a table</a:t>
            </a:r>
          </a:p>
        </p:txBody>
      </p:sp>
    </p:spTree>
    <p:extLst>
      <p:ext uri="{BB962C8B-B14F-4D97-AF65-F5344CB8AC3E}">
        <p14:creationId xmlns:p14="http://schemas.microsoft.com/office/powerpoint/2010/main" val="280483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A718-54E3-40EE-A625-27F52D97351B}"/>
              </a:ext>
            </a:extLst>
          </p:cNvPr>
          <p:cNvSpPr>
            <a:spLocks noGrp="1"/>
          </p:cNvSpPr>
          <p:nvPr>
            <p:ph type="title"/>
          </p:nvPr>
        </p:nvSpPr>
        <p:spPr/>
        <p:txBody>
          <a:bodyPr/>
          <a:lstStyle/>
          <a:p>
            <a:r>
              <a:rPr lang="en-US" dirty="0"/>
              <a:t>The good and the bad</a:t>
            </a:r>
          </a:p>
        </p:txBody>
      </p:sp>
      <p:sp>
        <p:nvSpPr>
          <p:cNvPr id="3" name="Content Placeholder 2">
            <a:extLst>
              <a:ext uri="{FF2B5EF4-FFF2-40B4-BE49-F238E27FC236}">
                <a16:creationId xmlns:a16="http://schemas.microsoft.com/office/drawing/2014/main" id="{1394D080-E9CE-4591-A7DE-B3C05CD55EDA}"/>
              </a:ext>
            </a:extLst>
          </p:cNvPr>
          <p:cNvSpPr>
            <a:spLocks noGrp="1"/>
          </p:cNvSpPr>
          <p:nvPr>
            <p:ph idx="1"/>
          </p:nvPr>
        </p:nvSpPr>
        <p:spPr>
          <a:xfrm>
            <a:off x="677334" y="1556951"/>
            <a:ext cx="8596668" cy="5041557"/>
          </a:xfrm>
        </p:spPr>
        <p:txBody>
          <a:bodyPr>
            <a:normAutofit/>
          </a:bodyPr>
          <a:lstStyle/>
          <a:p>
            <a:r>
              <a:rPr lang="en-US" dirty="0"/>
              <a:t>Scales well</a:t>
            </a:r>
          </a:p>
          <a:p>
            <a:r>
              <a:rPr lang="en-US" dirty="0"/>
              <a:t>Events can be looked at in different ways to create new views of the world</a:t>
            </a:r>
          </a:p>
          <a:p>
            <a:r>
              <a:rPr lang="en-US" dirty="0"/>
              <a:t>Easy to debug what happened in the system</a:t>
            </a:r>
          </a:p>
          <a:p>
            <a:r>
              <a:rPr lang="en-US" dirty="0"/>
              <a:t>Natural fit with streaming business intelligence platforms like </a:t>
            </a:r>
            <a:r>
              <a:rPr lang="en-US" dirty="0" err="1"/>
              <a:t>kafka</a:t>
            </a:r>
            <a:r>
              <a:rPr lang="en-US" dirty="0"/>
              <a:t> and spark</a:t>
            </a:r>
          </a:p>
          <a:p>
            <a:r>
              <a:rPr lang="en-US" dirty="0"/>
              <a:t>Automatically get an audit log of all things that occur in the system</a:t>
            </a:r>
          </a:p>
          <a:p>
            <a:pPr marL="0" indent="0">
              <a:buNone/>
            </a:pPr>
            <a:endParaRPr lang="en-US" dirty="0"/>
          </a:p>
          <a:p>
            <a:r>
              <a:rPr lang="en-US" dirty="0"/>
              <a:t>Technically challenging</a:t>
            </a:r>
          </a:p>
          <a:p>
            <a:r>
              <a:rPr lang="en-US" dirty="0"/>
              <a:t>Steep learning curve</a:t>
            </a:r>
          </a:p>
          <a:p>
            <a:r>
              <a:rPr lang="en-US" dirty="0"/>
              <a:t>Versioning is hard</a:t>
            </a:r>
          </a:p>
          <a:p>
            <a:r>
              <a:rPr lang="en-US" dirty="0"/>
              <a:t>Deployment is hard</a:t>
            </a:r>
          </a:p>
          <a:p>
            <a:r>
              <a:rPr lang="en-US" dirty="0"/>
              <a:t>Event Sourcing frameworks usually make choices about making things general easy and not performant or easy for all cases</a:t>
            </a:r>
          </a:p>
          <a:p>
            <a:endParaRPr lang="en-US" dirty="0"/>
          </a:p>
        </p:txBody>
      </p:sp>
    </p:spTree>
    <p:extLst>
      <p:ext uri="{BB962C8B-B14F-4D97-AF65-F5344CB8AC3E}">
        <p14:creationId xmlns:p14="http://schemas.microsoft.com/office/powerpoint/2010/main" val="3647960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F88C-AB08-4E33-83D7-77B7A8DA147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4AAEB791-793D-454A-BD4E-F920526357B7}"/>
              </a:ext>
            </a:extLst>
          </p:cNvPr>
          <p:cNvSpPr>
            <a:spLocks noGrp="1"/>
          </p:cNvSpPr>
          <p:nvPr>
            <p:ph idx="1"/>
          </p:nvPr>
        </p:nvSpPr>
        <p:spPr/>
        <p:txBody>
          <a:bodyPr/>
          <a:lstStyle/>
          <a:p>
            <a:r>
              <a:rPr lang="en-US" dirty="0">
                <a:hlinkClick r:id="rId2"/>
              </a:rPr>
              <a:t>https://leanpub.com/esversioning/read</a:t>
            </a:r>
            <a:r>
              <a:rPr lang="en-US" dirty="0"/>
              <a:t> - Greg Young’s ES versioning book</a:t>
            </a:r>
          </a:p>
          <a:p>
            <a:r>
              <a:rPr lang="en-US" dirty="0">
                <a:hlinkClick r:id="rId3"/>
              </a:rPr>
              <a:t>https://github.com/heynickc/awesome-ddd</a:t>
            </a:r>
            <a:r>
              <a:rPr lang="en-US" dirty="0"/>
              <a:t> – Curated list of Domain Driven Design resources</a:t>
            </a:r>
          </a:p>
          <a:p>
            <a:r>
              <a:rPr lang="en-US" dirty="0">
                <a:hlinkClick r:id="rId4"/>
              </a:rPr>
              <a:t>https://github.com/leandrocp/awesome-cqrs-event-sourcing</a:t>
            </a:r>
            <a:r>
              <a:rPr lang="en-US" dirty="0"/>
              <a:t> - Curated list of CQRS and ES resources</a:t>
            </a:r>
          </a:p>
          <a:p>
            <a:r>
              <a:rPr lang="en-US" dirty="0">
                <a:hlinkClick r:id="rId5"/>
              </a:rPr>
              <a:t>https://www.amazon.com/Patterns-Principles-Practices-Domain-Driven-Design/dp/1118714709/</a:t>
            </a:r>
            <a:r>
              <a:rPr lang="en-US" dirty="0"/>
              <a:t> - Great book that takes you through many of the principles of Domain Driven Design.  Takes you into Aggregates, Events, Event Sourcing, Integrations, etc.</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0098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Chris Berthold : Your presenter</a:t>
            </a:r>
          </a:p>
        </p:txBody>
      </p:sp>
      <p:sp>
        <p:nvSpPr>
          <p:cNvPr id="3" name="Content Placeholder 2"/>
          <p:cNvSpPr>
            <a:spLocks noGrp="1"/>
          </p:cNvSpPr>
          <p:nvPr>
            <p:ph idx="1"/>
          </p:nvPr>
        </p:nvSpPr>
        <p:spPr/>
        <p:txBody>
          <a:bodyPr/>
          <a:lstStyle/>
          <a:p>
            <a:r>
              <a:rPr lang="en-US" dirty="0"/>
              <a:t>Over 20 years of development experience crafting and engineering software and plus DevOps/network administration</a:t>
            </a:r>
          </a:p>
          <a:p>
            <a:r>
              <a:rPr lang="en-US" dirty="0"/>
              <a:t>10 years of business development in a manufacturing setting</a:t>
            </a:r>
          </a:p>
          <a:p>
            <a:r>
              <a:rPr lang="en-US" dirty="0"/>
              <a:t>6 years of development as software consultant</a:t>
            </a:r>
          </a:p>
          <a:p>
            <a:r>
              <a:rPr lang="en-US" dirty="0"/>
              <a:t>Private pilot</a:t>
            </a:r>
          </a:p>
          <a:p>
            <a:r>
              <a:rPr lang="en-US" dirty="0"/>
              <a:t>5 years with the awesome Product Development Team for </a:t>
            </a:r>
            <a:r>
              <a:rPr lang="en-US" dirty="0" err="1"/>
              <a:t>Flightdocs</a:t>
            </a:r>
            <a:endParaRPr lang="en-US" dirty="0"/>
          </a:p>
          <a:p>
            <a:r>
              <a:rPr lang="en-US" dirty="0"/>
              <a:t>Enjoys software architecture, simplifying software design and practical performance in applications, and engaging others in software architecture</a:t>
            </a:r>
          </a:p>
          <a:p>
            <a:r>
              <a:rPr lang="en-US" dirty="0">
                <a:hlinkClick r:id="rId2"/>
              </a:rPr>
              <a:t>http://github.com/cberthold/presentations</a:t>
            </a:r>
            <a:endParaRPr lang="en-US" dirty="0"/>
          </a:p>
          <a:p>
            <a:endParaRPr lang="en-US" dirty="0"/>
          </a:p>
        </p:txBody>
      </p:sp>
    </p:spTree>
    <p:extLst>
      <p:ext uri="{BB962C8B-B14F-4D97-AF65-F5344CB8AC3E}">
        <p14:creationId xmlns:p14="http://schemas.microsoft.com/office/powerpoint/2010/main" val="146695975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6C88-200E-4275-8D80-9403EE55214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97259C1-4C69-441A-9F8C-F8C2562187C7}"/>
              </a:ext>
            </a:extLst>
          </p:cNvPr>
          <p:cNvSpPr>
            <a:spLocks noGrp="1"/>
          </p:cNvSpPr>
          <p:nvPr>
            <p:ph idx="1"/>
          </p:nvPr>
        </p:nvSpPr>
        <p:spPr/>
        <p:txBody>
          <a:bodyPr/>
          <a:lstStyle/>
          <a:p>
            <a:r>
              <a:rPr lang="en-US" dirty="0"/>
              <a:t>Exercise brain</a:t>
            </a:r>
          </a:p>
          <a:p>
            <a:r>
              <a:rPr lang="en-US" dirty="0"/>
              <a:t>Introduce our application and CQS</a:t>
            </a:r>
          </a:p>
          <a:p>
            <a:r>
              <a:rPr lang="en-US" dirty="0"/>
              <a:t>Introduce CQRS</a:t>
            </a:r>
          </a:p>
          <a:p>
            <a:r>
              <a:rPr lang="en-US" dirty="0"/>
              <a:t>Introduce Event Sourcing</a:t>
            </a:r>
          </a:p>
          <a:p>
            <a:r>
              <a:rPr lang="en-US" strike="sngStrike" dirty="0"/>
              <a:t>Panic – you ran out of time</a:t>
            </a:r>
          </a:p>
          <a:p>
            <a:r>
              <a:rPr lang="en-US" dirty="0"/>
              <a:t>Questions &amp; Answers</a:t>
            </a:r>
          </a:p>
        </p:txBody>
      </p:sp>
    </p:spTree>
    <p:extLst>
      <p:ext uri="{BB962C8B-B14F-4D97-AF65-F5344CB8AC3E}">
        <p14:creationId xmlns:p14="http://schemas.microsoft.com/office/powerpoint/2010/main" val="354931002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2C1D-68E4-42D8-B67C-0882DA7E80CA}"/>
              </a:ext>
            </a:extLst>
          </p:cNvPr>
          <p:cNvSpPr>
            <a:spLocks noGrp="1"/>
          </p:cNvSpPr>
          <p:nvPr>
            <p:ph type="title"/>
          </p:nvPr>
        </p:nvSpPr>
        <p:spPr/>
        <p:txBody>
          <a:bodyPr/>
          <a:lstStyle/>
          <a:p>
            <a:r>
              <a:rPr lang="en-US" dirty="0"/>
              <a:t>Ground Rules</a:t>
            </a:r>
          </a:p>
        </p:txBody>
      </p:sp>
      <p:sp>
        <p:nvSpPr>
          <p:cNvPr id="3" name="Content Placeholder 2">
            <a:extLst>
              <a:ext uri="{FF2B5EF4-FFF2-40B4-BE49-F238E27FC236}">
                <a16:creationId xmlns:a16="http://schemas.microsoft.com/office/drawing/2014/main" id="{8055F724-054D-495C-9B9E-4A6861AB4202}"/>
              </a:ext>
            </a:extLst>
          </p:cNvPr>
          <p:cNvSpPr>
            <a:spLocks noGrp="1"/>
          </p:cNvSpPr>
          <p:nvPr>
            <p:ph idx="1"/>
          </p:nvPr>
        </p:nvSpPr>
        <p:spPr/>
        <p:txBody>
          <a:bodyPr/>
          <a:lstStyle/>
          <a:p>
            <a:r>
              <a:rPr lang="en-US" dirty="0"/>
              <a:t>Keep questions to end of each section</a:t>
            </a:r>
          </a:p>
          <a:p>
            <a:pPr lvl="1"/>
            <a:r>
              <a:rPr lang="en-US" dirty="0"/>
              <a:t>Hopefully I will explain it before then</a:t>
            </a:r>
          </a:p>
          <a:p>
            <a:r>
              <a:rPr lang="en-US" dirty="0"/>
              <a:t>Try to only ask questions about the topic (Event Sourcing and CQRS) </a:t>
            </a:r>
          </a:p>
          <a:p>
            <a:pPr lvl="1"/>
            <a:r>
              <a:rPr lang="en-US" dirty="0"/>
              <a:t>If you have specific business use cases we can talk afterwards</a:t>
            </a:r>
          </a:p>
          <a:p>
            <a:pPr lvl="1"/>
            <a:r>
              <a:rPr lang="en-US" dirty="0"/>
              <a:t>We’re all here to learn and we want to use the </a:t>
            </a:r>
            <a:r>
              <a:rPr lang="en-US"/>
              <a:t>time wisely</a:t>
            </a:r>
            <a:endParaRPr lang="en-US" dirty="0"/>
          </a:p>
          <a:p>
            <a:r>
              <a:rPr lang="en-US" dirty="0">
                <a:sym typeface="Wingdings" panose="05000000000000000000" pitchFamily="2" charset="2"/>
              </a:rPr>
              <a:t>If you plan on throwing anything, please throw money.</a:t>
            </a:r>
            <a:endParaRPr lang="en-US" dirty="0"/>
          </a:p>
          <a:p>
            <a:endParaRPr lang="en-US" dirty="0"/>
          </a:p>
          <a:p>
            <a:endParaRPr lang="en-US" dirty="0"/>
          </a:p>
        </p:txBody>
      </p:sp>
    </p:spTree>
    <p:extLst>
      <p:ext uri="{BB962C8B-B14F-4D97-AF65-F5344CB8AC3E}">
        <p14:creationId xmlns:p14="http://schemas.microsoft.com/office/powerpoint/2010/main" val="392188381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Tree>
    <p:extLst>
      <p:ext uri="{BB962C8B-B14F-4D97-AF65-F5344CB8AC3E}">
        <p14:creationId xmlns:p14="http://schemas.microsoft.com/office/powerpoint/2010/main" val="296477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id="{6D567340-4CC0-4153-A86C-71482F4A9CCC}"/>
              </a:ext>
            </a:extLst>
          </p:cNvPr>
          <p:cNvSpPr/>
          <p:nvPr/>
        </p:nvSpPr>
        <p:spPr>
          <a:xfrm>
            <a:off x="2863281" y="4465936"/>
            <a:ext cx="489268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Did you get 15?</a:t>
            </a:r>
          </a:p>
        </p:txBody>
      </p:sp>
    </p:spTree>
    <p:extLst>
      <p:ext uri="{BB962C8B-B14F-4D97-AF65-F5344CB8AC3E}">
        <p14:creationId xmlns:p14="http://schemas.microsoft.com/office/powerpoint/2010/main" val="110316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[8] = 0</a:t>
            </a:r>
          </a:p>
          <a:p>
            <a:r>
              <a:rPr lang="en-US" dirty="0"/>
              <a:t>[7] = D</a:t>
            </a:r>
          </a:p>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Tree>
    <p:extLst>
      <p:ext uri="{BB962C8B-B14F-4D97-AF65-F5344CB8AC3E}">
        <p14:creationId xmlns:p14="http://schemas.microsoft.com/office/powerpoint/2010/main" val="80007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[8] = 0</a:t>
            </a:r>
          </a:p>
          <a:p>
            <a:r>
              <a:rPr lang="en-US" dirty="0"/>
              <a:t>[7] = D</a:t>
            </a:r>
          </a:p>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id="{6D567340-4CC0-4153-A86C-71482F4A9CCC}"/>
              </a:ext>
            </a:extLst>
          </p:cNvPr>
          <p:cNvSpPr/>
          <p:nvPr/>
        </p:nvSpPr>
        <p:spPr>
          <a:xfrm>
            <a:off x="2125897" y="4465936"/>
            <a:ext cx="6367449"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Divide by zero error</a:t>
            </a:r>
          </a:p>
        </p:txBody>
      </p:sp>
    </p:spTree>
    <p:extLst>
      <p:ext uri="{BB962C8B-B14F-4D97-AF65-F5344CB8AC3E}">
        <p14:creationId xmlns:p14="http://schemas.microsoft.com/office/powerpoint/2010/main" val="272822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2055</TotalTime>
  <Words>1260</Words>
  <Application>Microsoft Office PowerPoint</Application>
  <PresentationFormat>Widescreen</PresentationFormat>
  <Paragraphs>243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Open Sans</vt:lpstr>
      <vt:lpstr>Trebuchet MS</vt:lpstr>
      <vt:lpstr>Wingdings</vt:lpstr>
      <vt:lpstr>Wingdings 3</vt:lpstr>
      <vt:lpstr>Facet</vt:lpstr>
      <vt:lpstr>Introduction to CQRS and Event Sourcing</vt:lpstr>
      <vt:lpstr>PowerPoint Presentation</vt:lpstr>
      <vt:lpstr>Chris Berthold : Your presenter</vt:lpstr>
      <vt:lpstr>Agenda</vt:lpstr>
      <vt:lpstr>Ground Rules</vt:lpstr>
      <vt:lpstr>Brain Exercise</vt:lpstr>
      <vt:lpstr>Brain Exercise</vt:lpstr>
      <vt:lpstr>Brain Exercise</vt:lpstr>
      <vt:lpstr>Brain Exercise</vt:lpstr>
      <vt:lpstr>Brain Exercise</vt:lpstr>
      <vt:lpstr>Our Application – A simple bank</vt:lpstr>
      <vt:lpstr>CQS – Command Query Separation https://martinfowler.com/bliki/CommandQuerySeparation.html</vt:lpstr>
      <vt:lpstr>Target Architecture</vt:lpstr>
      <vt:lpstr>Let’s see the application</vt:lpstr>
      <vt:lpstr>CQRS – Command Query Responsibility Segregation https://docs.microsoft.com/en-us/azure/architecture/patterns/cqrs</vt:lpstr>
      <vt:lpstr>Materialized view https://en.wikipedia.org/wiki/Materialized_view</vt:lpstr>
      <vt:lpstr>Eventual Consistency https://en.wikipedia.org/wiki/Materialized_view</vt:lpstr>
      <vt:lpstr>Let’s code</vt:lpstr>
      <vt:lpstr>Event Sourcing https://docs.microsoft.com/en-us/azure/architecture/patterns/cqrs</vt:lpstr>
      <vt:lpstr>Brain Exercise – You already did it The mental model of event sourcing</vt:lpstr>
      <vt:lpstr>Domain Events https://docs.microsoft.com/en-us/dotnet/standard/microservices-architecture/microservice-ddd-cqrs-patterns/domain-events-design-implementation </vt:lpstr>
      <vt:lpstr>Domain Aggregate https://medium.com/capital-one-tech/event-sourcing-with-aggregates-in-rust-4022af41cf67</vt:lpstr>
      <vt:lpstr>Let’s code</vt:lpstr>
      <vt:lpstr>The good and the bad</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CQRS and Event Sourcing</dc:title>
  <dc:creator>Chris Berthold</dc:creator>
  <cp:lastModifiedBy>Chris Berthold</cp:lastModifiedBy>
  <cp:revision>25</cp:revision>
  <dcterms:created xsi:type="dcterms:W3CDTF">2019-03-01T04:21:41Z</dcterms:created>
  <dcterms:modified xsi:type="dcterms:W3CDTF">2019-03-30T12:16:23Z</dcterms:modified>
</cp:coreProperties>
</file>