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F4A792-4CA1-4EC6-82F8-996E58FB39EA}">
  <a:tblStyle styleId="{DFF4A792-4CA1-4EC6-82F8-996E58FB39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a713bd669_1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a713bd669_1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5c8b85a5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5c8b85a5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5c8b85a5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5c8b85a5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a713bd669_1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0a713bd669_1_10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a713bd669_1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0a713bd669_1_9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a713bd669_1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0a713bd669_1_10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a713bd669_1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0a713bd669_1_1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a713bd669_1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0a713bd669_1_9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78000"/>
          </a:blip>
          <a:srcRect b="11801" l="0" r="1115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-2"/>
            <a:ext cx="9144000" cy="1215300"/>
          </a:xfrm>
          <a:prstGeom prst="rect">
            <a:avLst/>
          </a:prstGeom>
          <a:solidFill>
            <a:srgbClr val="434343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Predicting Sales for IronKaggle Project</a:t>
            </a:r>
            <a:endParaRPr sz="36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4304700"/>
            <a:ext cx="9144000" cy="838800"/>
          </a:xfrm>
          <a:prstGeom prst="rect">
            <a:avLst/>
          </a:prstGeom>
          <a:solidFill>
            <a:srgbClr val="434343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By Kerem Senler, Caroline Araujo</a:t>
            </a:r>
            <a:endParaRPr sz="24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120950" y="1060325"/>
            <a:ext cx="8781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Agenda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070575" y="1751375"/>
            <a:ext cx="77559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Workflow Overview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Testing the models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Results and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Expected Performance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90000" y="257375"/>
            <a:ext cx="8781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 1: Objective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757800" y="1364050"/>
            <a:ext cx="7298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Predict sales for given shop data using machine learning models.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Provided training set includes sales and various features for each shop per day.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Develop a model to predict sales for the real-life dataset that lacks sales information.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229021" y="1488007"/>
            <a:ext cx="8685987" cy="2799496"/>
            <a:chOff x="267627" y="1984009"/>
            <a:chExt cx="11581316" cy="3732662"/>
          </a:xfrm>
        </p:grpSpPr>
        <p:grpSp>
          <p:nvGrpSpPr>
            <p:cNvPr id="74" name="Google Shape;74;p16"/>
            <p:cNvGrpSpPr/>
            <p:nvPr/>
          </p:nvGrpSpPr>
          <p:grpSpPr>
            <a:xfrm>
              <a:off x="267627" y="2003516"/>
              <a:ext cx="1927106" cy="1739226"/>
              <a:chOff x="1241053" y="1486637"/>
              <a:chExt cx="2260800" cy="2040387"/>
            </a:xfrm>
          </p:grpSpPr>
          <p:sp>
            <p:nvSpPr>
              <p:cNvPr id="75" name="Google Shape;75;p16"/>
              <p:cNvSpPr/>
              <p:nvPr/>
            </p:nvSpPr>
            <p:spPr>
              <a:xfrm>
                <a:off x="1241053" y="3207224"/>
                <a:ext cx="2260800" cy="319800"/>
              </a:xfrm>
              <a:prstGeom prst="chevron">
                <a:avLst>
                  <a:gd fmla="val 50000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2241776" y="2949871"/>
                <a:ext cx="259200" cy="259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1914230" y="1486637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8" name="Google Shape;78;p16"/>
              <p:cNvCxnSpPr/>
              <p:nvPr/>
            </p:nvCxnSpPr>
            <p:spPr>
              <a:xfrm rot="10800000">
                <a:off x="2371430" y="2401171"/>
                <a:ext cx="0" cy="548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79" name="Google Shape;79;p16"/>
            <p:cNvGrpSpPr/>
            <p:nvPr/>
          </p:nvGrpSpPr>
          <p:grpSpPr>
            <a:xfrm flipH="1" rot="10800000">
              <a:off x="2198469" y="2010019"/>
              <a:ext cx="3302317" cy="1732678"/>
              <a:chOff x="1241053" y="3207224"/>
              <a:chExt cx="3874140" cy="2032706"/>
            </a:xfrm>
          </p:grpSpPr>
          <p:sp>
            <p:nvSpPr>
              <p:cNvPr id="80" name="Google Shape;80;p16"/>
              <p:cNvSpPr/>
              <p:nvPr/>
            </p:nvSpPr>
            <p:spPr>
              <a:xfrm>
                <a:off x="1241053" y="3207224"/>
                <a:ext cx="2260800" cy="319800"/>
              </a:xfrm>
              <a:prstGeom prst="chevron">
                <a:avLst>
                  <a:gd fmla="val 50000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4520931" y="3539574"/>
                <a:ext cx="259200" cy="259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4200793" y="4325530"/>
                <a:ext cx="91440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3" name="Google Shape;83;p16"/>
              <p:cNvCxnSpPr/>
              <p:nvPr/>
            </p:nvCxnSpPr>
            <p:spPr>
              <a:xfrm rot="10800000">
                <a:off x="4657993" y="3802999"/>
                <a:ext cx="0" cy="548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84" name="Google Shape;84;p16"/>
            <p:cNvGrpSpPr/>
            <p:nvPr/>
          </p:nvGrpSpPr>
          <p:grpSpPr>
            <a:xfrm>
              <a:off x="2767877" y="3470144"/>
              <a:ext cx="3288540" cy="1748947"/>
              <a:chOff x="-356124" y="3207224"/>
              <a:chExt cx="3857977" cy="2051792"/>
            </a:xfrm>
          </p:grpSpPr>
          <p:sp>
            <p:nvSpPr>
              <p:cNvPr id="85" name="Google Shape;85;p16"/>
              <p:cNvSpPr/>
              <p:nvPr/>
            </p:nvSpPr>
            <p:spPr>
              <a:xfrm>
                <a:off x="1241053" y="3207224"/>
                <a:ext cx="2260800" cy="319800"/>
              </a:xfrm>
              <a:prstGeom prst="chevron">
                <a:avLst>
                  <a:gd fmla="val 50000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-23338" y="3538654"/>
                <a:ext cx="259200" cy="259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-356124" y="4344616"/>
                <a:ext cx="914400" cy="91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8" name="Google Shape;88;p16"/>
              <p:cNvCxnSpPr/>
              <p:nvPr/>
            </p:nvCxnSpPr>
            <p:spPr>
              <a:xfrm rot="10800000">
                <a:off x="103303" y="3797869"/>
                <a:ext cx="0" cy="548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89" name="Google Shape;89;p16"/>
            <p:cNvGrpSpPr/>
            <p:nvPr/>
          </p:nvGrpSpPr>
          <p:grpSpPr>
            <a:xfrm flipH="1" rot="10800000">
              <a:off x="6060153" y="3470100"/>
              <a:ext cx="1927106" cy="1746102"/>
              <a:chOff x="1241053" y="1478570"/>
              <a:chExt cx="2260800" cy="2048454"/>
            </a:xfrm>
          </p:grpSpPr>
          <p:sp>
            <p:nvSpPr>
              <p:cNvPr id="90" name="Google Shape;90;p16"/>
              <p:cNvSpPr/>
              <p:nvPr/>
            </p:nvSpPr>
            <p:spPr>
              <a:xfrm>
                <a:off x="1241053" y="3207224"/>
                <a:ext cx="2260800" cy="319800"/>
              </a:xfrm>
              <a:prstGeom prst="chevron">
                <a:avLst>
                  <a:gd fmla="val 50000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2241776" y="2941804"/>
                <a:ext cx="259200" cy="259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1914230" y="1478570"/>
                <a:ext cx="914400" cy="91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3" name="Google Shape;93;p16"/>
              <p:cNvCxnSpPr/>
              <p:nvPr/>
            </p:nvCxnSpPr>
            <p:spPr>
              <a:xfrm rot="10800000">
                <a:off x="2371430" y="2393104"/>
                <a:ext cx="0" cy="548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94" name="Google Shape;94;p16"/>
            <p:cNvGrpSpPr/>
            <p:nvPr/>
          </p:nvGrpSpPr>
          <p:grpSpPr>
            <a:xfrm>
              <a:off x="7990997" y="1984009"/>
              <a:ext cx="1927106" cy="1758732"/>
              <a:chOff x="1241053" y="1463753"/>
              <a:chExt cx="2260800" cy="2063271"/>
            </a:xfrm>
          </p:grpSpPr>
          <p:sp>
            <p:nvSpPr>
              <p:cNvPr id="95" name="Google Shape;95;p16"/>
              <p:cNvSpPr/>
              <p:nvPr/>
            </p:nvSpPr>
            <p:spPr>
              <a:xfrm>
                <a:off x="1241053" y="3207224"/>
                <a:ext cx="2260800" cy="319800"/>
              </a:xfrm>
              <a:prstGeom prst="chevron">
                <a:avLst>
                  <a:gd fmla="val 50000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2241776" y="2926987"/>
                <a:ext cx="259200" cy="2592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1914230" y="1463753"/>
                <a:ext cx="914400" cy="914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8" name="Google Shape;98;p16"/>
              <p:cNvCxnSpPr/>
              <p:nvPr/>
            </p:nvCxnSpPr>
            <p:spPr>
              <a:xfrm rot="10800000">
                <a:off x="2371430" y="2378287"/>
                <a:ext cx="0" cy="548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99" name="Google Shape;99;p16"/>
            <p:cNvSpPr/>
            <p:nvPr/>
          </p:nvSpPr>
          <p:spPr>
            <a:xfrm>
              <a:off x="1068177" y="2202569"/>
              <a:ext cx="325944" cy="398412"/>
            </a:xfrm>
            <a:custGeom>
              <a:rect b="b" l="l" r="r" t="t"/>
              <a:pathLst>
                <a:path extrusionOk="0" h="21600" w="2160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824484" y="4625393"/>
              <a:ext cx="398412" cy="325944"/>
            </a:xfrm>
            <a:custGeom>
              <a:rect b="b" l="l" r="r" t="t"/>
              <a:pathLst>
                <a:path extrusionOk="0" h="21600" w="2160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8755328" y="2183063"/>
              <a:ext cx="398412" cy="398412"/>
            </a:xfrm>
            <a:custGeom>
              <a:rect b="b" l="l" r="r" t="t"/>
              <a:pathLst>
                <a:path extrusionOk="0" h="21600" w="2160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1"/>
                  </a:lnTo>
                  <a:cubicBezTo>
                    <a:pt x="19655" y="2641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1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6"/>
                    <a:pt x="299" y="8876"/>
                    <a:pt x="297" y="8877"/>
                  </a:cubicBezTo>
                  <a:lnTo>
                    <a:pt x="280" y="8884"/>
                  </a:lnTo>
                  <a:lnTo>
                    <a:pt x="281" y="8887"/>
                  </a:lnTo>
                  <a:cubicBezTo>
                    <a:pt x="116" y="8967"/>
                    <a:pt x="0" y="9133"/>
                    <a:pt x="0" y="9327"/>
                  </a:cubicBezTo>
                  <a:cubicBezTo>
                    <a:pt x="0" y="9551"/>
                    <a:pt x="151" y="9732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700"/>
                  </a:lnTo>
                  <a:cubicBezTo>
                    <a:pt x="21578" y="637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6"/>
                    <a:pt x="7507" y="16344"/>
                  </a:cubicBezTo>
                  <a:lnTo>
                    <a:pt x="6035" y="17817"/>
                  </a:lnTo>
                  <a:cubicBezTo>
                    <a:pt x="5946" y="17906"/>
                    <a:pt x="5891" y="18028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1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0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3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2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8"/>
                    <a:pt x="3927" y="14101"/>
                    <a:pt x="3927" y="14237"/>
                  </a:cubicBezTo>
                  <a:cubicBezTo>
                    <a:pt x="3927" y="14508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2958392" y="4638710"/>
              <a:ext cx="398412" cy="398412"/>
            </a:xfrm>
            <a:custGeom>
              <a:rect b="b" l="l" r="r" t="t"/>
              <a:pathLst>
                <a:path extrusionOk="0" h="21600" w="2160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7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3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8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3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7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7"/>
                    <a:pt x="2616" y="8979"/>
                    <a:pt x="2708" y="8634"/>
                  </a:cubicBezTo>
                  <a:cubicBezTo>
                    <a:pt x="2897" y="7928"/>
                    <a:pt x="3179" y="7250"/>
                    <a:pt x="3548" y="6615"/>
                  </a:cubicBezTo>
                  <a:cubicBezTo>
                    <a:pt x="3727" y="6305"/>
                    <a:pt x="3724" y="5924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4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7"/>
                    <a:pt x="5951" y="3683"/>
                    <a:pt x="6127" y="3683"/>
                  </a:cubicBezTo>
                  <a:cubicBezTo>
                    <a:pt x="6296" y="3683"/>
                    <a:pt x="6465" y="3640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40"/>
                    <a:pt x="15304" y="3683"/>
                    <a:pt x="15473" y="3683"/>
                  </a:cubicBezTo>
                  <a:cubicBezTo>
                    <a:pt x="15648" y="3683"/>
                    <a:pt x="15822" y="3637"/>
                    <a:pt x="15978" y="3544"/>
                  </a:cubicBezTo>
                  <a:lnTo>
                    <a:pt x="16884" y="3000"/>
                  </a:lnTo>
                  <a:lnTo>
                    <a:pt x="18600" y="4714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7"/>
                  </a:lnTo>
                  <a:cubicBezTo>
                    <a:pt x="17876" y="5924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7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1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6"/>
                  </a:lnTo>
                  <a:cubicBezTo>
                    <a:pt x="17292" y="2018"/>
                    <a:pt x="17136" y="1968"/>
                    <a:pt x="16975" y="1968"/>
                  </a:cubicBezTo>
                  <a:cubicBezTo>
                    <a:pt x="16778" y="1968"/>
                    <a:pt x="16572" y="2043"/>
                    <a:pt x="16400" y="2146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6"/>
                  </a:lnTo>
                  <a:cubicBezTo>
                    <a:pt x="5028" y="2043"/>
                    <a:pt x="4822" y="1968"/>
                    <a:pt x="4625" y="1968"/>
                  </a:cubicBezTo>
                  <a:cubicBezTo>
                    <a:pt x="4464" y="1968"/>
                    <a:pt x="4308" y="2018"/>
                    <a:pt x="4181" y="2146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1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1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9"/>
                  </a:cubicBezTo>
                  <a:lnTo>
                    <a:pt x="2145" y="16400"/>
                  </a:lnTo>
                  <a:cubicBezTo>
                    <a:pt x="1959" y="16714"/>
                    <a:pt x="1864" y="17138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3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3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8"/>
                    <a:pt x="19641" y="16714"/>
                    <a:pt x="19455" y="16400"/>
                  </a:cubicBezTo>
                  <a:lnTo>
                    <a:pt x="18902" y="15479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1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911867" y="2211105"/>
              <a:ext cx="398412" cy="325944"/>
            </a:xfrm>
            <a:custGeom>
              <a:rect b="b" l="l" r="r" t="t"/>
              <a:pathLst>
                <a:path extrusionOk="0" h="21600" w="21600">
                  <a:moveTo>
                    <a:pt x="5400" y="6001"/>
                  </a:moveTo>
                  <a:lnTo>
                    <a:pt x="8345" y="6001"/>
                  </a:lnTo>
                  <a:cubicBezTo>
                    <a:pt x="8617" y="6001"/>
                    <a:pt x="8836" y="5732"/>
                    <a:pt x="8836" y="5400"/>
                  </a:cubicBezTo>
                  <a:cubicBezTo>
                    <a:pt x="8836" y="5070"/>
                    <a:pt x="8617" y="4800"/>
                    <a:pt x="8345" y="4800"/>
                  </a:cubicBezTo>
                  <a:lnTo>
                    <a:pt x="5400" y="4800"/>
                  </a:lnTo>
                  <a:cubicBezTo>
                    <a:pt x="5129" y="4800"/>
                    <a:pt x="4909" y="5070"/>
                    <a:pt x="4909" y="5400"/>
                  </a:cubicBezTo>
                  <a:cubicBezTo>
                    <a:pt x="4909" y="5732"/>
                    <a:pt x="5129" y="6001"/>
                    <a:pt x="5400" y="6001"/>
                  </a:cubicBezTo>
                  <a:moveTo>
                    <a:pt x="20618" y="20400"/>
                  </a:moveTo>
                  <a:lnTo>
                    <a:pt x="18655" y="20400"/>
                  </a:lnTo>
                  <a:lnTo>
                    <a:pt x="18655" y="18000"/>
                  </a:lnTo>
                  <a:cubicBezTo>
                    <a:pt x="18926" y="18000"/>
                    <a:pt x="19145" y="17732"/>
                    <a:pt x="19145" y="17400"/>
                  </a:cubicBezTo>
                  <a:cubicBezTo>
                    <a:pt x="19145" y="17070"/>
                    <a:pt x="18926" y="16801"/>
                    <a:pt x="18655" y="16801"/>
                  </a:cubicBezTo>
                  <a:lnTo>
                    <a:pt x="18655" y="3601"/>
                  </a:lnTo>
                  <a:lnTo>
                    <a:pt x="20618" y="3601"/>
                  </a:lnTo>
                  <a:cubicBezTo>
                    <a:pt x="20618" y="3601"/>
                    <a:pt x="20618" y="20400"/>
                    <a:pt x="20618" y="20400"/>
                  </a:cubicBezTo>
                  <a:close/>
                  <a:moveTo>
                    <a:pt x="17673" y="16801"/>
                  </a:moveTo>
                  <a:cubicBezTo>
                    <a:pt x="17401" y="16801"/>
                    <a:pt x="17182" y="17070"/>
                    <a:pt x="17182" y="17400"/>
                  </a:cubicBezTo>
                  <a:cubicBezTo>
                    <a:pt x="17182" y="17732"/>
                    <a:pt x="17401" y="18000"/>
                    <a:pt x="17673" y="18000"/>
                  </a:cubicBezTo>
                  <a:lnTo>
                    <a:pt x="17673" y="20400"/>
                  </a:lnTo>
                  <a:lnTo>
                    <a:pt x="3927" y="20400"/>
                  </a:lnTo>
                  <a:lnTo>
                    <a:pt x="3927" y="18000"/>
                  </a:lnTo>
                  <a:cubicBezTo>
                    <a:pt x="4199" y="18000"/>
                    <a:pt x="4418" y="17732"/>
                    <a:pt x="4418" y="17400"/>
                  </a:cubicBezTo>
                  <a:cubicBezTo>
                    <a:pt x="4418" y="17070"/>
                    <a:pt x="4199" y="16801"/>
                    <a:pt x="3927" y="16801"/>
                  </a:cubicBezTo>
                  <a:lnTo>
                    <a:pt x="3927" y="3601"/>
                  </a:lnTo>
                  <a:lnTo>
                    <a:pt x="17673" y="3601"/>
                  </a:lnTo>
                  <a:cubicBezTo>
                    <a:pt x="17673" y="3601"/>
                    <a:pt x="17673" y="16801"/>
                    <a:pt x="17673" y="16801"/>
                  </a:cubicBezTo>
                  <a:close/>
                  <a:moveTo>
                    <a:pt x="2945" y="16801"/>
                  </a:moveTo>
                  <a:cubicBezTo>
                    <a:pt x="2674" y="16801"/>
                    <a:pt x="2455" y="17070"/>
                    <a:pt x="2455" y="17400"/>
                  </a:cubicBezTo>
                  <a:cubicBezTo>
                    <a:pt x="2455" y="17732"/>
                    <a:pt x="2674" y="18000"/>
                    <a:pt x="2945" y="18000"/>
                  </a:cubicBezTo>
                  <a:lnTo>
                    <a:pt x="2945" y="20400"/>
                  </a:lnTo>
                  <a:lnTo>
                    <a:pt x="982" y="20400"/>
                  </a:lnTo>
                  <a:lnTo>
                    <a:pt x="982" y="3601"/>
                  </a:lnTo>
                  <a:lnTo>
                    <a:pt x="2945" y="3601"/>
                  </a:lnTo>
                  <a:cubicBezTo>
                    <a:pt x="2945" y="3601"/>
                    <a:pt x="2945" y="16801"/>
                    <a:pt x="2945" y="16801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39" y="2400"/>
                    <a:pt x="0" y="2938"/>
                    <a:pt x="0" y="3601"/>
                  </a:cubicBezTo>
                  <a:lnTo>
                    <a:pt x="0" y="20400"/>
                  </a:lnTo>
                  <a:cubicBezTo>
                    <a:pt x="0" y="21063"/>
                    <a:pt x="439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1063"/>
                    <a:pt x="21600" y="204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  <a:moveTo>
                    <a:pt x="5400" y="8400"/>
                  </a:moveTo>
                  <a:lnTo>
                    <a:pt x="6382" y="8400"/>
                  </a:lnTo>
                  <a:cubicBezTo>
                    <a:pt x="6653" y="8400"/>
                    <a:pt x="6873" y="8132"/>
                    <a:pt x="6873" y="7800"/>
                  </a:cubicBezTo>
                  <a:cubicBezTo>
                    <a:pt x="6873" y="7470"/>
                    <a:pt x="6653" y="7200"/>
                    <a:pt x="6382" y="7200"/>
                  </a:cubicBezTo>
                  <a:lnTo>
                    <a:pt x="5400" y="7200"/>
                  </a:lnTo>
                  <a:cubicBezTo>
                    <a:pt x="5129" y="7200"/>
                    <a:pt x="4909" y="7470"/>
                    <a:pt x="4909" y="7800"/>
                  </a:cubicBezTo>
                  <a:cubicBezTo>
                    <a:pt x="4909" y="8132"/>
                    <a:pt x="5129" y="8400"/>
                    <a:pt x="5400" y="84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476151" y="3937971"/>
              <a:ext cx="1501200" cy="17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eorgia"/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Step 1: EDA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Data Loading and Exploration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 and Cleaning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eo"/>
                <a:buNone/>
              </a:pPr>
              <a:r>
                <a:t/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337835" y="3937971"/>
              <a:ext cx="1501200" cy="9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eorgia"/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Step 3:  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Model Selection and Training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eo"/>
                <a:buNone/>
              </a:pPr>
              <a:r>
                <a:t/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8199518" y="3937971"/>
              <a:ext cx="1501200" cy="7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eo"/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Step 5: 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Real-Life Data Prediction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eo"/>
                <a:buNone/>
              </a:pPr>
              <a:r>
                <a:t/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2418767" y="2849880"/>
              <a:ext cx="1501200" cy="7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eorgia"/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Step 2: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Future Engineering 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eo"/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6268678" y="2894646"/>
              <a:ext cx="15012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eorgia"/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Step 4: 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Model Evaluation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9" name="Google Shape;109;p16"/>
            <p:cNvGrpSpPr/>
            <p:nvPr/>
          </p:nvGrpSpPr>
          <p:grpSpPr>
            <a:xfrm flipH="1" rot="10800000">
              <a:off x="9921837" y="3470100"/>
              <a:ext cx="1927106" cy="1745541"/>
              <a:chOff x="1241053" y="1479229"/>
              <a:chExt cx="2260800" cy="2047795"/>
            </a:xfrm>
          </p:grpSpPr>
          <p:sp>
            <p:nvSpPr>
              <p:cNvPr id="110" name="Google Shape;110;p16"/>
              <p:cNvSpPr/>
              <p:nvPr/>
            </p:nvSpPr>
            <p:spPr>
              <a:xfrm>
                <a:off x="1241053" y="3207224"/>
                <a:ext cx="2260800" cy="319800"/>
              </a:xfrm>
              <a:prstGeom prst="chevron">
                <a:avLst>
                  <a:gd fmla="val 50000" name="adj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2241776" y="2942463"/>
                <a:ext cx="259200" cy="259200"/>
              </a:xfrm>
              <a:prstGeom prst="ellipse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1914230" y="1479229"/>
                <a:ext cx="914400" cy="914400"/>
              </a:xfrm>
              <a:prstGeom prst="ellipse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3" name="Google Shape;113;p16"/>
              <p:cNvCxnSpPr/>
              <p:nvPr/>
            </p:nvCxnSpPr>
            <p:spPr>
              <a:xfrm rot="10800000">
                <a:off x="2371430" y="2393763"/>
                <a:ext cx="0" cy="548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14" name="Google Shape;114;p16"/>
            <p:cNvSpPr txBox="1"/>
            <p:nvPr/>
          </p:nvSpPr>
          <p:spPr>
            <a:xfrm>
              <a:off x="10130362" y="2691446"/>
              <a:ext cx="1501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eorgia"/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Step 6: 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Results and Expected Performance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" name="Google Shape;115;p16"/>
          <p:cNvSpPr/>
          <p:nvPr/>
        </p:nvSpPr>
        <p:spPr>
          <a:xfrm>
            <a:off x="8023598" y="3502071"/>
            <a:ext cx="337446" cy="245430"/>
          </a:xfrm>
          <a:custGeom>
            <a:rect b="b" l="l" r="r" t="t"/>
            <a:pathLst>
              <a:path extrusionOk="0" h="21600" w="21600">
                <a:moveTo>
                  <a:pt x="9916" y="11782"/>
                </a:moveTo>
                <a:cubicBezTo>
                  <a:pt x="9916" y="11930"/>
                  <a:pt x="9939" y="12055"/>
                  <a:pt x="9982" y="12159"/>
                </a:cubicBezTo>
                <a:cubicBezTo>
                  <a:pt x="10026" y="12263"/>
                  <a:pt x="10082" y="12352"/>
                  <a:pt x="10151" y="12426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8"/>
                </a:cubicBezTo>
                <a:lnTo>
                  <a:pt x="10605" y="10883"/>
                </a:lnTo>
                <a:cubicBezTo>
                  <a:pt x="10368" y="10883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9"/>
                </a:moveTo>
                <a:cubicBezTo>
                  <a:pt x="11425" y="14199"/>
                  <a:pt x="11338" y="14135"/>
                  <a:pt x="11242" y="14087"/>
                </a:cubicBezTo>
                <a:cubicBezTo>
                  <a:pt x="11145" y="14037"/>
                  <a:pt x="11102" y="13994"/>
                  <a:pt x="11001" y="13957"/>
                </a:cubicBezTo>
                <a:lnTo>
                  <a:pt x="11001" y="16096"/>
                </a:lnTo>
                <a:cubicBezTo>
                  <a:pt x="11238" y="16071"/>
                  <a:pt x="11377" y="15976"/>
                  <a:pt x="11528" y="15807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9"/>
                </a:cubicBezTo>
                <a:moveTo>
                  <a:pt x="12385" y="15752"/>
                </a:moveTo>
                <a:cubicBezTo>
                  <a:pt x="12304" y="16006"/>
                  <a:pt x="12193" y="16217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09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8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8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4"/>
                  <a:pt x="10605" y="16096"/>
                </a:cubicBezTo>
                <a:lnTo>
                  <a:pt x="10605" y="13874"/>
                </a:lnTo>
                <a:cubicBezTo>
                  <a:pt x="10425" y="13807"/>
                  <a:pt x="10302" y="13727"/>
                  <a:pt x="10124" y="13632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6"/>
                </a:cubicBezTo>
                <a:cubicBezTo>
                  <a:pt x="9165" y="11562"/>
                  <a:pt x="9206" y="11304"/>
                  <a:pt x="9287" y="11081"/>
                </a:cubicBezTo>
                <a:cubicBezTo>
                  <a:pt x="9369" y="10857"/>
                  <a:pt x="9478" y="10671"/>
                  <a:pt x="9617" y="10521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8"/>
                  <a:pt x="10605" y="10058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8"/>
                </a:lnTo>
                <a:cubicBezTo>
                  <a:pt x="11199" y="10058"/>
                  <a:pt x="11329" y="10093"/>
                  <a:pt x="11505" y="10167"/>
                </a:cubicBezTo>
                <a:cubicBezTo>
                  <a:pt x="11681" y="10241"/>
                  <a:pt x="11834" y="10350"/>
                  <a:pt x="11963" y="10498"/>
                </a:cubicBezTo>
                <a:cubicBezTo>
                  <a:pt x="12093" y="10644"/>
                  <a:pt x="12196" y="10832"/>
                  <a:pt x="12273" y="11057"/>
                </a:cubicBezTo>
                <a:cubicBezTo>
                  <a:pt x="12350" y="11284"/>
                  <a:pt x="12388" y="11548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1"/>
                </a:cubicBezTo>
                <a:cubicBezTo>
                  <a:pt x="11355" y="10966"/>
                  <a:pt x="11238" y="10883"/>
                  <a:pt x="11001" y="10883"/>
                </a:cubicBezTo>
                <a:lnTo>
                  <a:pt x="11001" y="12820"/>
                </a:lnTo>
                <a:cubicBezTo>
                  <a:pt x="11199" y="12894"/>
                  <a:pt x="11336" y="12978"/>
                  <a:pt x="11525" y="13077"/>
                </a:cubicBezTo>
                <a:cubicBezTo>
                  <a:pt x="11714" y="13176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2"/>
                </a:cubicBezTo>
                <a:cubicBezTo>
                  <a:pt x="12463" y="14248"/>
                  <a:pt x="12507" y="14527"/>
                  <a:pt x="12507" y="14857"/>
                </a:cubicBezTo>
                <a:cubicBezTo>
                  <a:pt x="12507" y="15199"/>
                  <a:pt x="12466" y="15497"/>
                  <a:pt x="12385" y="15752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4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4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1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8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8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1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190000" y="257375"/>
            <a:ext cx="8781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 2: Workflow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190000" y="257375"/>
            <a:ext cx="8781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 3: Testing Models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75051" l="0" r="0" t="0"/>
          <a:stretch/>
        </p:blipFill>
        <p:spPr>
          <a:xfrm>
            <a:off x="73675" y="1239400"/>
            <a:ext cx="4188449" cy="7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17"/>
          <p:cNvGraphicFramePr/>
          <p:nvPr/>
        </p:nvGraphicFramePr>
        <p:xfrm>
          <a:off x="4713000" y="162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{DFF4A792-4CA1-4EC6-82F8-996E58FB39EA}</a:tableStyleId>
              </a:tblPr>
              <a:tblGrid>
                <a:gridCol w="1244550"/>
                <a:gridCol w="1244550"/>
                <a:gridCol w="1244550"/>
              </a:tblGrid>
              <a:tr h="23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 Regression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3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R2 Score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0.82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3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RMSE 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1477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322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3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to Run</a:t>
                      </a:r>
                      <a:endParaRPr b="1"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 min.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 min.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24" name="Google Shape;124;p17"/>
          <p:cNvSpPr txBox="1"/>
          <p:nvPr/>
        </p:nvSpPr>
        <p:spPr>
          <a:xfrm>
            <a:off x="5725125" y="1115250"/>
            <a:ext cx="2431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Performance Check 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295407" y="893500"/>
            <a:ext cx="2431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Linear Regression </a:t>
            </a:r>
            <a:endParaRPr b="1" sz="10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20956" l="0" r="0" t="61581"/>
          <a:stretch/>
        </p:blipFill>
        <p:spPr>
          <a:xfrm>
            <a:off x="73675" y="2015750"/>
            <a:ext cx="4188449" cy="5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5" y="3013025"/>
            <a:ext cx="4226826" cy="6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1371607" y="2569900"/>
            <a:ext cx="2431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b="1" sz="10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5">
            <a:alphaModFix/>
          </a:blip>
          <a:srcRect b="9779" l="0" r="0" t="0"/>
          <a:stretch/>
        </p:blipFill>
        <p:spPr>
          <a:xfrm>
            <a:off x="71250" y="3768950"/>
            <a:ext cx="4226824" cy="3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190000" y="257375"/>
            <a:ext cx="8781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 3: Testing Random Forest to improve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9885" t="0"/>
          <a:stretch/>
        </p:blipFill>
        <p:spPr>
          <a:xfrm>
            <a:off x="228600" y="1520650"/>
            <a:ext cx="2703901" cy="7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14515" t="0"/>
          <a:stretch/>
        </p:blipFill>
        <p:spPr>
          <a:xfrm>
            <a:off x="3276631" y="1520650"/>
            <a:ext cx="2678482" cy="7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5">
            <a:alphaModFix/>
          </a:blip>
          <a:srcRect b="0" l="0" r="10658" t="0"/>
          <a:stretch/>
        </p:blipFill>
        <p:spPr>
          <a:xfrm>
            <a:off x="6283045" y="1520650"/>
            <a:ext cx="2804962" cy="723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18"/>
          <p:cNvGraphicFramePr/>
          <p:nvPr/>
        </p:nvGraphicFramePr>
        <p:xfrm>
          <a:off x="319219" y="24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{DFF4A792-4CA1-4EC6-82F8-996E58FB39EA}</a:tableStyleId>
              </a:tblPr>
              <a:tblGrid>
                <a:gridCol w="1294050"/>
                <a:gridCol w="1294050"/>
              </a:tblGrid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estimators </a:t>
                      </a:r>
                      <a:endParaRPr b="1"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R2 score</a:t>
                      </a:r>
                      <a:endParaRPr b="1"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0.9929</a:t>
                      </a:r>
                      <a:endParaRPr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RMSE</a:t>
                      </a:r>
                      <a:endParaRPr b="1"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322.372</a:t>
                      </a:r>
                      <a:endParaRPr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Minutes to run</a:t>
                      </a:r>
                      <a:endParaRPr b="1"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r>
                        <a:rPr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minutes</a:t>
                      </a:r>
                      <a:endParaRPr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9" name="Google Shape;139;p18"/>
          <p:cNvGraphicFramePr/>
          <p:nvPr/>
        </p:nvGraphicFramePr>
        <p:xfrm>
          <a:off x="3338381" y="24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{DFF4A792-4CA1-4EC6-82F8-996E58FB39EA}</a:tableStyleId>
              </a:tblPr>
              <a:tblGrid>
                <a:gridCol w="1294050"/>
                <a:gridCol w="1294050"/>
              </a:tblGrid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estimators </a:t>
                      </a:r>
                      <a:endParaRPr b="1"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</a:t>
                      </a:r>
                      <a:endParaRPr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R2 score</a:t>
                      </a:r>
                      <a:endParaRPr b="1"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0.9942</a:t>
                      </a:r>
                      <a:endParaRPr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RMSE</a:t>
                      </a:r>
                      <a:endParaRPr b="1"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321.488</a:t>
                      </a:r>
                      <a:endParaRPr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Minutes to run</a:t>
                      </a:r>
                      <a:endParaRPr b="1"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 minutes</a:t>
                      </a:r>
                      <a:endParaRPr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0" name="Google Shape;140;p18"/>
          <p:cNvGraphicFramePr/>
          <p:nvPr/>
        </p:nvGraphicFramePr>
        <p:xfrm>
          <a:off x="6386381" y="24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{DFF4A792-4CA1-4EC6-82F8-996E58FB39EA}</a:tableStyleId>
              </a:tblPr>
              <a:tblGrid>
                <a:gridCol w="1294050"/>
                <a:gridCol w="1294050"/>
              </a:tblGrid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estimators </a:t>
                      </a:r>
                      <a:endParaRPr b="1"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400</a:t>
                      </a:r>
                      <a:endParaRPr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R2 score</a:t>
                      </a:r>
                      <a:endParaRPr b="1"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0.9947</a:t>
                      </a:r>
                      <a:endParaRPr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RMSE</a:t>
                      </a:r>
                      <a:endParaRPr b="1"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321.256</a:t>
                      </a:r>
                      <a:endParaRPr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Minutes to run</a:t>
                      </a:r>
                      <a:endParaRPr b="1"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 minutes</a:t>
                      </a:r>
                      <a:endParaRPr sz="9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" name="Google Shape;141;p18"/>
          <p:cNvSpPr/>
          <p:nvPr/>
        </p:nvSpPr>
        <p:spPr>
          <a:xfrm>
            <a:off x="228600" y="1211400"/>
            <a:ext cx="2767800" cy="3187500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691105" y="774447"/>
            <a:ext cx="22734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The chosen one</a:t>
            </a:r>
            <a:endParaRPr sz="1800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190000" y="257375"/>
            <a:ext cx="8781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 4: How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437225" y="2281908"/>
            <a:ext cx="1641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1: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Randomforest Model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"/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611222" y="2287932"/>
            <a:ext cx="1641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2: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 the model to predict the sales number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"/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4627793" y="2231858"/>
            <a:ext cx="16416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Step 3: 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Create a csv file with a new column called predicted_sales 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"/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6930803" y="2091500"/>
            <a:ext cx="17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Step 4: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Create another RandomForest model to get the new R2 and RMSE values with new data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316875" y="2091500"/>
            <a:ext cx="1919400" cy="70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2450475" y="2091500"/>
            <a:ext cx="1919400" cy="70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4584075" y="2091500"/>
            <a:ext cx="1919400" cy="70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6834725" y="2091500"/>
            <a:ext cx="1919400" cy="705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344200" y="2972450"/>
            <a:ext cx="8472900" cy="3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190000" y="257375"/>
            <a:ext cx="8781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 4: Results and expected performance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625" y="1052500"/>
            <a:ext cx="2865349" cy="17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1297982" y="841175"/>
            <a:ext cx="2431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Project Files</a:t>
            </a:r>
            <a:endParaRPr b="1" sz="10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5653007" y="742625"/>
            <a:ext cx="2431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G3_sales_predicted</a:t>
            </a:r>
            <a:endParaRPr b="1" sz="10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425" y="1206713"/>
            <a:ext cx="2186825" cy="15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550" y="3638636"/>
            <a:ext cx="2502575" cy="12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396950" y="3155400"/>
            <a:ext cx="34863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Training the model with predicted results to calculate the R2 and RMSE values for G3_Sales_predicted</a:t>
            </a:r>
            <a:endParaRPr b="1" sz="10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7650" y="3924594"/>
            <a:ext cx="3967626" cy="3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4475674" y="3460500"/>
            <a:ext cx="2920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Better results than sales.csv trained model </a:t>
            </a:r>
            <a:endParaRPr b="1" sz="10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