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6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9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0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1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2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3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14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15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16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theme/theme17.xml" ContentType="application/vnd.openxmlformats-officedocument.theme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18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19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theme/theme20.xml" ContentType="application/vnd.openxmlformats-officedocument.theme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theme/theme21.xml" ContentType="application/vnd.openxmlformats-officedocument.theme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22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theme/theme23.xml" ContentType="application/vnd.openxmlformats-officedocument.theme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theme/theme24.xml" ContentType="application/vnd.openxmlformats-officedocument.theme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25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86" r:id="rId3"/>
    <p:sldMasterId id="2147483704" r:id="rId4"/>
    <p:sldMasterId id="2147483722" r:id="rId5"/>
    <p:sldMasterId id="2147483740" r:id="rId6"/>
    <p:sldMasterId id="2147483758" r:id="rId7"/>
    <p:sldMasterId id="2147483776" r:id="rId8"/>
    <p:sldMasterId id="2147483793" r:id="rId9"/>
    <p:sldMasterId id="2147483810" r:id="rId10"/>
    <p:sldMasterId id="2147483827" r:id="rId11"/>
    <p:sldMasterId id="2147483844" r:id="rId12"/>
    <p:sldMasterId id="2147483861" r:id="rId13"/>
    <p:sldMasterId id="2147483878" r:id="rId14"/>
    <p:sldMasterId id="2147483895" r:id="rId15"/>
    <p:sldMasterId id="2147483912" r:id="rId16"/>
    <p:sldMasterId id="2147483929" r:id="rId17"/>
    <p:sldMasterId id="2147483946" r:id="rId18"/>
    <p:sldMasterId id="2147483963" r:id="rId19"/>
    <p:sldMasterId id="2147483980" r:id="rId20"/>
    <p:sldMasterId id="2147483998" r:id="rId21"/>
    <p:sldMasterId id="2147484015" r:id="rId22"/>
    <p:sldMasterId id="2147484032" r:id="rId23"/>
    <p:sldMasterId id="2147484049" r:id="rId24"/>
    <p:sldMasterId id="2147484066" r:id="rId25"/>
    <p:sldMasterId id="2147484083" r:id="rId26"/>
  </p:sldMasterIdLst>
  <p:notesMasterIdLst>
    <p:notesMasterId r:id="rId68"/>
  </p:notesMasterIdLst>
  <p:handoutMasterIdLst>
    <p:handoutMasterId r:id="rId69"/>
  </p:handoutMasterIdLst>
  <p:sldIdLst>
    <p:sldId id="343" r:id="rId27"/>
    <p:sldId id="360" r:id="rId28"/>
    <p:sldId id="475" r:id="rId29"/>
    <p:sldId id="529" r:id="rId30"/>
    <p:sldId id="530" r:id="rId31"/>
    <p:sldId id="598" r:id="rId32"/>
    <p:sldId id="532" r:id="rId33"/>
    <p:sldId id="605" r:id="rId34"/>
    <p:sldId id="606" r:id="rId35"/>
    <p:sldId id="533" r:id="rId36"/>
    <p:sldId id="599" r:id="rId37"/>
    <p:sldId id="535" r:id="rId38"/>
    <p:sldId id="608" r:id="rId39"/>
    <p:sldId id="607" r:id="rId40"/>
    <p:sldId id="536" r:id="rId41"/>
    <p:sldId id="609" r:id="rId42"/>
    <p:sldId id="611" r:id="rId43"/>
    <p:sldId id="610" r:id="rId44"/>
    <p:sldId id="537" r:id="rId45"/>
    <p:sldId id="538" r:id="rId46"/>
    <p:sldId id="612" r:id="rId47"/>
    <p:sldId id="539" r:id="rId48"/>
    <p:sldId id="613" r:id="rId49"/>
    <p:sldId id="540" r:id="rId50"/>
    <p:sldId id="541" r:id="rId51"/>
    <p:sldId id="542" r:id="rId52"/>
    <p:sldId id="614" r:id="rId53"/>
    <p:sldId id="543" r:id="rId54"/>
    <p:sldId id="544" r:id="rId55"/>
    <p:sldId id="615" r:id="rId56"/>
    <p:sldId id="545" r:id="rId57"/>
    <p:sldId id="620" r:id="rId58"/>
    <p:sldId id="619" r:id="rId59"/>
    <p:sldId id="618" r:id="rId60"/>
    <p:sldId id="617" r:id="rId61"/>
    <p:sldId id="616" r:id="rId62"/>
    <p:sldId id="546" r:id="rId63"/>
    <p:sldId id="622" r:id="rId64"/>
    <p:sldId id="621" r:id="rId65"/>
    <p:sldId id="597" r:id="rId66"/>
    <p:sldId id="377" r:id="rId67"/>
  </p:sldIdLst>
  <p:sldSz cx="9144000" cy="5143500" type="screen16x9"/>
  <p:notesSz cx="7099300" cy="10234613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99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7" autoAdjust="0"/>
    <p:restoredTop sz="94763" autoAdjust="0"/>
  </p:normalViewPr>
  <p:slideViewPr>
    <p:cSldViewPr snapToObjects="1" showGuides="1">
      <p:cViewPr varScale="1">
        <p:scale>
          <a:sx n="116" d="100"/>
          <a:sy n="116" d="100"/>
        </p:scale>
        <p:origin x="-72" y="-235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18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995"/>
        <p:guide orient="horz" pos="2843"/>
        <p:guide orient="horz" pos="3147"/>
        <p:guide orient="horz" pos="482"/>
        <p:guide orient="horz" pos="5914"/>
        <p:guide orient="horz" pos="635"/>
        <p:guide pos="569"/>
        <p:guide pos="4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slide" Target="slides/slide37.xml"/><Relationship Id="rId68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66" Type="http://schemas.openxmlformats.org/officeDocument/2006/relationships/slide" Target="slides/slide40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61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slide" Target="slides/slide34.xml"/><Relationship Id="rId65" Type="http://schemas.openxmlformats.org/officeDocument/2006/relationships/slide" Target="slides/slide39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slide" Target="slides/slide38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Relationship Id="rId67" Type="http://schemas.openxmlformats.org/officeDocument/2006/relationships/slide" Target="slides/slide4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slide" Target="slides/slide36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4.wmf"/><Relationship Id="rId1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4.wmf"/><Relationship Id="rId1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906755" y="523309"/>
            <a:ext cx="5773228" cy="23000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586922" y="9370999"/>
            <a:ext cx="909303" cy="32683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fld id="{AA592FF2-A4BD-4E98-AC76-A10007E04C10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906755" y="9370373"/>
            <a:ext cx="2680166" cy="3274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667775" y="9370373"/>
            <a:ext cx="2012469" cy="3223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22552" y="-94811"/>
            <a:ext cx="7324733" cy="10465843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36378" y="865511"/>
            <a:ext cx="6033360" cy="37825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906755" y="523309"/>
            <a:ext cx="5773228" cy="23000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586922" y="9370999"/>
            <a:ext cx="909303" cy="32683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fld id="{AA592FF2-A4BD-4E98-AC76-A10007E04C10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73100" y="990600"/>
            <a:ext cx="6240463" cy="3511550"/>
          </a:xfrm>
          <a:prstGeom prst="rect">
            <a:avLst/>
          </a:prstGeom>
          <a:noFill/>
          <a:ln w="12700">
            <a:noFill/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903847" y="4978644"/>
            <a:ext cx="3592377" cy="4391729"/>
          </a:xfrm>
          <a:prstGeom prst="rect">
            <a:avLst/>
          </a:prstGeom>
        </p:spPr>
        <p:txBody>
          <a:bodyPr vert="horz" lIns="0" tIns="0" rIns="99048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906755" y="9370373"/>
            <a:ext cx="2680166" cy="3274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667775" y="9370373"/>
            <a:ext cx="2012469" cy="3223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667775" y="5527610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667775" y="6076576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667775" y="6625543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667775" y="7174510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667775" y="7723476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667775" y="8272443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667775" y="8821409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667775" y="9370372"/>
            <a:ext cx="201221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990942"/>
            <a:ext cx="47328" cy="35222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513180"/>
            <a:ext cx="47328" cy="487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22552" y="-94811"/>
            <a:ext cx="7324733" cy="10465843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74688" y="992188"/>
            <a:ext cx="6237287" cy="3509962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5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58721466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9493438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5532"/>
      </p:ext>
    </p:extLst>
  </p:cSld>
  <p:clrMapOvr>
    <a:masterClrMapping/>
  </p:clrMapOvr>
  <p:transition spd="slow">
    <p:wipe dir="d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29453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0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88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1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69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0601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4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607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692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71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953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81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87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359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964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433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797902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63862"/>
      </p:ext>
    </p:extLst>
  </p:cSld>
  <p:clrMapOvr>
    <a:masterClrMapping/>
  </p:clrMapOvr>
  <p:transition spd="slow">
    <p:wipe dir="d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595112412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042063832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008954496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33054403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04194"/>
      </p:ext>
    </p:extLst>
  </p:cSld>
  <p:clrMapOvr>
    <a:masterClrMapping/>
  </p:clrMapOvr>
  <p:transition spd="slow">
    <p:wipe dir="u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2065376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556015025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13819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903131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1959950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79504735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817834201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09523576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66504920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900234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92405"/>
      </p:ext>
    </p:extLst>
  </p:cSld>
  <p:clrMapOvr>
    <a:masterClrMapping/>
  </p:clrMapOvr>
  <p:transition spd="slow">
    <p:wipe dir="d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06899883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17860713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7751492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539648460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23034"/>
      </p:ext>
    </p:extLst>
  </p:cSld>
  <p:clrMapOvr>
    <a:masterClrMapping/>
  </p:clrMapOvr>
  <p:transition spd="slow">
    <p:wipe dir="u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500135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09710338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981991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53540933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39955050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85330506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40147565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35887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61835154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8512355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97495"/>
      </p:ext>
    </p:extLst>
  </p:cSld>
  <p:clrMapOvr>
    <a:masterClrMapping/>
  </p:clrMapOvr>
  <p:transition spd="slow">
    <p:wipe dir="d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651050417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26247943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08211904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42032841"/>
      </p:ext>
    </p:extLst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07117"/>
      </p:ext>
    </p:extLst>
  </p:cSld>
  <p:clrMapOvr>
    <a:masterClrMapping/>
  </p:clrMapOvr>
  <p:transition spd="slow">
    <p:wipe dir="u"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216357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9293634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434938645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415686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58770867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75256005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432395942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16524816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8243969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49552682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8777489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26025"/>
      </p:ext>
    </p:extLst>
  </p:cSld>
  <p:clrMapOvr>
    <a:masterClrMapping/>
  </p:clrMapOvr>
  <p:transition spd="slow">
    <p:wipe dir="d"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134303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471810"/>
      </p:ext>
    </p:extLst>
  </p:cSld>
  <p:clrMapOvr>
    <a:masterClrMapping/>
  </p:clrMapOvr>
  <p:transition spd="slow">
    <p:wipe dir="d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8634367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327357208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974172716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63192"/>
      </p:ext>
    </p:extLst>
  </p:cSld>
  <p:clrMapOvr>
    <a:masterClrMapping/>
  </p:clrMapOvr>
  <p:transition spd="slow">
    <p:wipe dir="u"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541999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03123291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538505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61039495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13111415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704389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83364644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49740754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479796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41088852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135114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12973"/>
      </p:ext>
    </p:extLst>
  </p:cSld>
  <p:clrMapOvr>
    <a:masterClrMapping/>
  </p:clrMapOvr>
  <p:transition spd="slow">
    <p:wipe dir="d"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817484556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67374581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14229979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91449022"/>
      </p:ext>
    </p:extLst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65686"/>
      </p:ext>
    </p:extLst>
  </p:cSld>
  <p:clrMapOvr>
    <a:masterClrMapping/>
  </p:clrMapOvr>
  <p:transition spd="slow"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28967182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273282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79742631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94920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99230397"/>
      </p:ext>
    </p:extLst>
  </p:cSld>
  <p:clrMapOvr>
    <a:masterClrMapping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82509056"/>
      </p:ext>
    </p:extLst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275687730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48476404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76664898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70971405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50350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706089966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7585"/>
      </p:ext>
    </p:extLst>
  </p:cSld>
  <p:clrMapOvr>
    <a:masterClrMapping/>
  </p:clrMapOvr>
  <p:transition spd="slow">
    <p:wipe dir="d"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306345471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39298578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83681305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29383135"/>
      </p:ext>
    </p:extLst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6336"/>
      </p:ext>
    </p:extLst>
  </p:cSld>
  <p:clrMapOvr>
    <a:masterClrMapping/>
  </p:clrMapOvr>
  <p:transition spd="slow">
    <p:wipe dir="u"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493938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03870326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93175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222888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641805951"/>
      </p:ext>
    </p:extLst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48901085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55322590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46954243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96286519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62187814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0622631"/>
      </p:ext>
    </p:extLst>
  </p:cSld>
  <p:clrMapOvr>
    <a:masterClrMapping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2411"/>
      </p:ext>
    </p:extLst>
  </p:cSld>
  <p:clrMapOvr>
    <a:masterClrMapping/>
  </p:clrMapOvr>
  <p:transition spd="slow">
    <p:wipe dir="d"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091369561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769043306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86339698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4010051"/>
      </p:ext>
    </p:extLst>
  </p:cSld>
  <p:clrMapOvr>
    <a:masterClrMapping/>
  </p:clrMapOvr>
  <p:transition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86558647"/>
      </p:ext>
    </p:extLst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84969"/>
      </p:ext>
    </p:extLst>
  </p:cSld>
  <p:clrMapOvr>
    <a:masterClrMapping/>
  </p:clrMapOvr>
  <p:transition spd="slow">
    <p:wipe dir="u"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745018"/>
      </p:ext>
    </p:extLst>
  </p:cSld>
  <p:clrMapOvr>
    <a:masterClrMapping/>
  </p:clrMapOvr>
  <p:transition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995386435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818434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14764513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34502368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39409574"/>
      </p:ext>
    </p:extLst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95841957"/>
      </p:ext>
    </p:extLst>
  </p:cSld>
  <p:clrMapOvr>
    <a:masterClrMapping/>
  </p:clrMapOvr>
  <p:transition>
    <p:fade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6403116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98488"/>
      </p:ext>
    </p:extLst>
  </p:cSld>
  <p:clrMapOvr>
    <a:masterClrMapping/>
  </p:clrMapOvr>
  <p:transition spd="slow">
    <p:wipe dir="u"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44657754"/>
      </p:ext>
    </p:extLst>
  </p:cSld>
  <p:clrMapOvr>
    <a:masterClrMapping/>
  </p:clrMapOvr>
  <p:transition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6241636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54500"/>
      </p:ext>
    </p:extLst>
  </p:cSld>
  <p:clrMapOvr>
    <a:masterClrMapping/>
  </p:clrMapOvr>
  <p:transition spd="slow">
    <p:wipe dir="d"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570698665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7957768"/>
      </p:ext>
    </p:extLst>
  </p:cSld>
  <p:clrMapOvr>
    <a:masterClrMapping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620604200"/>
      </p:ext>
    </p:extLst>
  </p:cSld>
  <p:clrMapOvr>
    <a:masterClrMapping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17577452"/>
      </p:ext>
    </p:extLst>
  </p:cSld>
  <p:clrMapOvr>
    <a:masterClrMapping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32319"/>
      </p:ext>
    </p:extLst>
  </p:cSld>
  <p:clrMapOvr>
    <a:masterClrMapping/>
  </p:clrMapOvr>
  <p:transition spd="slow">
    <p:wipe dir="u"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933296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778538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393981"/>
      </p:ext>
    </p:extLst>
  </p:cSld>
  <p:clrMapOvr>
    <a:masterClrMapping/>
  </p:clrMapOvr>
  <p:transition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639185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60267382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57027681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59615958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755181012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99326577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90201113"/>
      </p:ext>
    </p:extLst>
  </p:cSld>
  <p:clrMapOvr>
    <a:masterClrMapping/>
  </p:clrMapOvr>
  <p:transition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7242873"/>
      </p:ext>
    </p:extLst>
  </p:cSld>
  <p:clrMapOvr>
    <a:masterClrMapping/>
  </p:clrMapOvr>
  <p:transition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1723"/>
      </p:ext>
    </p:extLst>
  </p:cSld>
  <p:clrMapOvr>
    <a:masterClrMapping/>
  </p:clrMapOvr>
  <p:transition spd="slow">
    <p:wipe dir="d"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35034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65196956"/>
      </p:ext>
    </p:extLst>
  </p:cSld>
  <p:clrMapOvr>
    <a:masterClrMapping/>
  </p:clrMapOvr>
  <p:transition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275841820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157395886"/>
      </p:ext>
    </p:extLst>
  </p:cSld>
  <p:clrMapOvr>
    <a:masterClrMapping/>
  </p:clrMapOvr>
  <p:transition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47770388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7035"/>
      </p:ext>
    </p:extLst>
  </p:cSld>
  <p:clrMapOvr>
    <a:masterClrMapping/>
  </p:clrMapOvr>
  <p:transition spd="slow">
    <p:wipe dir="u"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797397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01062961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2962064"/>
      </p:ext>
    </p:extLst>
  </p:cSld>
  <p:clrMapOvr>
    <a:masterClrMapping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17551351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4433396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291237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755441"/>
      </p:ext>
    </p:extLst>
  </p:cSld>
  <p:clrMapOvr>
    <a:masterClrMapping/>
  </p:clrMapOvr>
  <p:transition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66047028"/>
      </p:ext>
    </p:extLst>
  </p:cSld>
  <p:clrMapOvr>
    <a:masterClrMapping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00089631"/>
      </p:ext>
    </p:extLst>
  </p:cSld>
  <p:clrMapOvr>
    <a:masterClrMapping/>
  </p:clrMapOvr>
  <p:transition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49892323"/>
      </p:ext>
    </p:extLst>
  </p:cSld>
  <p:clrMapOvr>
    <a:masterClrMapping/>
  </p:clrMapOvr>
  <p:transition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9002052"/>
      </p:ext>
    </p:extLst>
  </p:cSld>
  <p:clrMapOvr>
    <a:masterClrMapping/>
  </p:clrMapOvr>
  <p:transition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92701"/>
      </p:ext>
    </p:extLst>
  </p:cSld>
  <p:clrMapOvr>
    <a:masterClrMapping/>
  </p:clrMapOvr>
  <p:transition spd="slow">
    <p:wipe dir="d"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620509260"/>
      </p:ext>
    </p:extLst>
  </p:cSld>
  <p:clrMapOvr>
    <a:masterClrMapping/>
  </p:clrMapOvr>
  <p:transition>
    <p:fade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76690149"/>
      </p:ext>
    </p:extLst>
  </p:cSld>
  <p:clrMapOvr>
    <a:masterClrMapping/>
  </p:clrMapOvr>
  <p:transition>
    <p:fade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89775240"/>
      </p:ext>
    </p:extLst>
  </p:cSld>
  <p:clrMapOvr>
    <a:masterClrMapping/>
  </p:clrMapOvr>
  <p:transition>
    <p:fade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570007888"/>
      </p:ext>
    </p:extLst>
  </p:cSld>
  <p:clrMapOvr>
    <a:masterClrMapping/>
  </p:clrMapOvr>
  <p:transition>
    <p:fade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75658"/>
      </p:ext>
    </p:extLst>
  </p:cSld>
  <p:clrMapOvr>
    <a:masterClrMapping/>
  </p:clrMapOvr>
  <p:transition spd="slow">
    <p:wipe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40566733"/>
      </p:ext>
    </p:extLst>
  </p:cSld>
  <p:clrMapOvr>
    <a:masterClrMapping/>
  </p:clrMapOvr>
  <p:transition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602433"/>
      </p:ext>
    </p:extLst>
  </p:cSld>
  <p:clrMapOvr>
    <a:masterClrMapping/>
  </p:clrMapOvr>
  <p:transition>
    <p:fade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35546614"/>
      </p:ext>
    </p:extLst>
  </p:cSld>
  <p:clrMapOvr>
    <a:masterClrMapping/>
  </p:clrMapOvr>
  <p:transition>
    <p:fade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043546"/>
      </p:ext>
    </p:extLst>
  </p:cSld>
  <p:clrMapOvr>
    <a:masterClrMapping/>
  </p:clrMapOvr>
  <p:transition>
    <p:fade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53266154"/>
      </p:ext>
    </p:extLst>
  </p:cSld>
  <p:clrMapOvr>
    <a:masterClrMapping/>
  </p:clrMapOvr>
  <p:transition>
    <p:fade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09045377"/>
      </p:ext>
    </p:extLst>
  </p:cSld>
  <p:clrMapOvr>
    <a:masterClrMapping/>
  </p:clrMapOvr>
  <p:transition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94507093"/>
      </p:ext>
    </p:extLst>
  </p:cSld>
  <p:clrMapOvr>
    <a:masterClrMapping/>
  </p:clrMapOvr>
  <p:transition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63203337"/>
      </p:ext>
    </p:extLst>
  </p:cSld>
  <p:clrMapOvr>
    <a:masterClrMapping/>
  </p:clrMapOvr>
  <p:transition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22263890"/>
      </p:ext>
    </p:extLst>
  </p:cSld>
  <p:clrMapOvr>
    <a:masterClrMapping/>
  </p:clrMapOvr>
  <p:transition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67446419"/>
      </p:ext>
    </p:extLst>
  </p:cSld>
  <p:clrMapOvr>
    <a:masterClrMapping/>
  </p:clrMapOvr>
  <p:transition>
    <p:fade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69746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51094000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72411"/>
      </p:ext>
    </p:extLst>
  </p:cSld>
  <p:clrMapOvr>
    <a:masterClrMapping/>
  </p:clrMapOvr>
  <p:transition spd="slow">
    <p:wipe dir="d"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753595088"/>
      </p:ext>
    </p:extLst>
  </p:cSld>
  <p:clrMapOvr>
    <a:masterClrMapping/>
  </p:clrMapOvr>
  <p:transition>
    <p:fade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98764851"/>
      </p:ext>
    </p:extLst>
  </p:cSld>
  <p:clrMapOvr>
    <a:masterClrMapping/>
  </p:clrMapOvr>
  <p:transition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692373646"/>
      </p:ext>
    </p:extLst>
  </p:cSld>
  <p:clrMapOvr>
    <a:masterClrMapping/>
  </p:clrMapOvr>
  <p:transition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99584470"/>
      </p:ext>
    </p:extLst>
  </p:cSld>
  <p:clrMapOvr>
    <a:masterClrMapping/>
  </p:clrMapOvr>
  <p:transition>
    <p:fade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25772"/>
      </p:ext>
    </p:extLst>
  </p:cSld>
  <p:clrMapOvr>
    <a:masterClrMapping/>
  </p:clrMapOvr>
  <p:transition spd="slow">
    <p:wipe dir="u"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2128560"/>
      </p:ext>
    </p:extLst>
  </p:cSld>
  <p:clrMapOvr>
    <a:masterClrMapping/>
  </p:clrMapOvr>
  <p:transition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35871739"/>
      </p:ext>
    </p:extLst>
  </p:cSld>
  <p:clrMapOvr>
    <a:masterClrMapping/>
  </p:clrMapOvr>
  <p:transition>
    <p:fade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2207669"/>
      </p:ext>
    </p:extLst>
  </p:cSld>
  <p:clrMapOvr>
    <a:masterClrMapping/>
  </p:clrMapOvr>
  <p:transition>
    <p:fade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2161875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53384169"/>
      </p:ext>
    </p:extLst>
  </p:cSld>
  <p:clrMapOvr>
    <a:masterClrMapping/>
  </p:clrMapOvr>
  <p:transition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17028480"/>
      </p:ext>
    </p:extLst>
  </p:cSld>
  <p:clrMapOvr>
    <a:masterClrMapping/>
  </p:clrMapOvr>
  <p:transition>
    <p:fade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37361871"/>
      </p:ext>
    </p:extLst>
  </p:cSld>
  <p:clrMapOvr>
    <a:masterClrMapping/>
  </p:clrMapOvr>
  <p:transition>
    <p:fade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41386735"/>
      </p:ext>
    </p:extLst>
  </p:cSld>
  <p:clrMapOvr>
    <a:masterClrMapping/>
  </p:clrMapOvr>
  <p:transition>
    <p:fade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05324337"/>
      </p:ext>
    </p:extLst>
  </p:cSld>
  <p:clrMapOvr>
    <a:masterClrMapping/>
  </p:clrMapOvr>
  <p:transition>
    <p:fade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248044966"/>
      </p:ext>
    </p:extLst>
  </p:cSld>
  <p:clrMapOvr>
    <a:masterClrMapping/>
  </p:clrMapOvr>
  <p:transition>
    <p:fade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7949198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59657"/>
      </p:ext>
    </p:extLst>
  </p:cSld>
  <p:clrMapOvr>
    <a:masterClrMapping/>
  </p:clrMapOvr>
  <p:transition spd="slow">
    <p:wipe dir="d"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50163198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92522680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61958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70997921"/>
      </p:ext>
    </p:extLst>
  </p:cSld>
  <p:clrMapOvr>
    <a:masterClrMapping/>
  </p:clrMapOvr>
  <p:transition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887790238"/>
      </p:ext>
    </p:extLst>
  </p:cSld>
  <p:clrMapOvr>
    <a:masterClrMapping/>
  </p:clrMapOvr>
  <p:transition>
    <p:fade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16702"/>
      </p:ext>
    </p:extLst>
  </p:cSld>
  <p:clrMapOvr>
    <a:masterClrMapping/>
  </p:clrMapOvr>
  <p:transition spd="slow">
    <p:wipe dir="u"/>
  </p:transition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4541257"/>
      </p:ext>
    </p:extLst>
  </p:cSld>
  <p:clrMapOvr>
    <a:masterClrMapping/>
  </p:clrMapOvr>
  <p:transition>
    <p:fade/>
  </p:transition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5100538"/>
      </p:ext>
    </p:extLst>
  </p:cSld>
  <p:clrMapOvr>
    <a:masterClrMapping/>
  </p:clrMapOvr>
  <p:transition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47840"/>
      </p:ext>
    </p:extLst>
  </p:cSld>
  <p:clrMapOvr>
    <a:masterClrMapping/>
  </p:clrMapOvr>
  <p:transition>
    <p:fade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6437940"/>
      </p:ext>
    </p:extLst>
  </p:cSld>
  <p:clrMapOvr>
    <a:masterClrMapping/>
  </p:clrMapOvr>
  <p:transition>
    <p:fade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2876364"/>
      </p:ext>
    </p:extLst>
  </p:cSld>
  <p:clrMapOvr>
    <a:masterClrMapping/>
  </p:clrMapOvr>
  <p:transition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606320807"/>
      </p:ext>
    </p:extLst>
  </p:cSld>
  <p:clrMapOvr>
    <a:masterClrMapping/>
  </p:clrMapOvr>
  <p:transition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170275548"/>
      </p:ext>
    </p:extLst>
  </p:cSld>
  <p:clrMapOvr>
    <a:masterClrMapping/>
  </p:clrMapOvr>
  <p:transition>
    <p:fade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7552819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47808529"/>
      </p:ext>
    </p:extLst>
  </p:cSld>
  <p:clrMapOvr>
    <a:masterClrMapping/>
  </p:clrMapOvr>
  <p:transition>
    <p:fade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65596453"/>
      </p:ext>
    </p:extLst>
  </p:cSld>
  <p:clrMapOvr>
    <a:masterClrMapping/>
  </p:clrMapOvr>
  <p:transition>
    <p:fade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2380550"/>
      </p:ext>
    </p:extLst>
  </p:cSld>
  <p:clrMapOvr>
    <a:masterClrMapping/>
  </p:clrMapOvr>
  <p:transition>
    <p:fade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29855"/>
      </p:ext>
    </p:extLst>
  </p:cSld>
  <p:clrMapOvr>
    <a:masterClrMapping/>
  </p:clrMapOvr>
  <p:transition spd="slow">
    <p:wipe dir="d"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902531352"/>
      </p:ext>
    </p:extLst>
  </p:cSld>
  <p:clrMapOvr>
    <a:masterClrMapping/>
  </p:clrMapOvr>
  <p:transition>
    <p:fade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559350244"/>
      </p:ext>
    </p:extLst>
  </p:cSld>
  <p:clrMapOvr>
    <a:masterClrMapping/>
  </p:clrMapOvr>
  <p:transition>
    <p:fade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37798196"/>
      </p:ext>
    </p:extLst>
  </p:cSld>
  <p:clrMapOvr>
    <a:masterClrMapping/>
  </p:clrMapOvr>
  <p:transition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042730037"/>
      </p:ext>
    </p:extLst>
  </p:cSld>
  <p:clrMapOvr>
    <a:masterClrMapping/>
  </p:clrMapOvr>
  <p:transition>
    <p:fade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57462"/>
      </p:ext>
    </p:extLst>
  </p:cSld>
  <p:clrMapOvr>
    <a:masterClrMapping/>
  </p:clrMapOvr>
  <p:transition spd="slow">
    <p:wipe dir="u"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967946"/>
      </p:ext>
    </p:extLst>
  </p:cSld>
  <p:clrMapOvr>
    <a:masterClrMapping/>
  </p:clrMapOvr>
  <p:transition>
    <p:fade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4783203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34070174"/>
      </p:ext>
    </p:extLst>
  </p:cSld>
  <p:clrMapOvr>
    <a:masterClrMapping/>
  </p:clrMapOvr>
  <p:transition>
    <p:fade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570735"/>
      </p:ext>
    </p:extLst>
  </p:cSld>
  <p:clrMapOvr>
    <a:masterClrMapping/>
  </p:clrMapOvr>
  <p:transition>
    <p:fade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05543045"/>
      </p:ext>
    </p:extLst>
  </p:cSld>
  <p:clrMapOvr>
    <a:masterClrMapping/>
  </p:clrMapOvr>
  <p:transition>
    <p:fade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76074530"/>
      </p:ext>
    </p:extLst>
  </p:cSld>
  <p:clrMapOvr>
    <a:masterClrMapping/>
  </p:clrMapOvr>
  <p:transition>
    <p:fade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8687712"/>
      </p:ext>
    </p:extLst>
  </p:cSld>
  <p:clrMapOvr>
    <a:masterClrMapping/>
  </p:clrMapOvr>
  <p:transition>
    <p:fade/>
  </p:transition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6332063"/>
      </p:ext>
    </p:extLst>
  </p:cSld>
  <p:clrMapOvr>
    <a:masterClrMapping/>
  </p:clrMapOvr>
  <p:transition>
    <p:fade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84618223"/>
      </p:ext>
    </p:extLst>
  </p:cSld>
  <p:clrMapOvr>
    <a:masterClrMapping/>
  </p:clrMapOvr>
  <p:transition>
    <p:fade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43909293"/>
      </p:ext>
    </p:extLst>
  </p:cSld>
  <p:clrMapOvr>
    <a:masterClrMapping/>
  </p:clrMapOvr>
  <p:transition>
    <p:fade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8483831"/>
      </p:ext>
    </p:extLst>
  </p:cSld>
  <p:clrMapOvr>
    <a:masterClrMapping/>
  </p:clrMapOvr>
  <p:transition>
    <p:fade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6922"/>
      </p:ext>
    </p:extLst>
  </p:cSld>
  <p:clrMapOvr>
    <a:masterClrMapping/>
  </p:clrMapOvr>
  <p:transition spd="slow">
    <p:wipe dir="d"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63073851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7556906"/>
      </p:ext>
    </p:extLst>
  </p:cSld>
  <p:clrMapOvr>
    <a:masterClrMapping/>
  </p:clrMapOvr>
  <p:transition>
    <p:fade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484424491"/>
      </p:ext>
    </p:extLst>
  </p:cSld>
  <p:clrMapOvr>
    <a:masterClrMapping/>
  </p:clrMapOvr>
  <p:transition>
    <p:fade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94091722"/>
      </p:ext>
    </p:extLst>
  </p:cSld>
  <p:clrMapOvr>
    <a:masterClrMapping/>
  </p:clrMapOvr>
  <p:transition>
    <p:fade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575428451"/>
      </p:ext>
    </p:extLst>
  </p:cSld>
  <p:clrMapOvr>
    <a:masterClrMapping/>
  </p:clrMapOvr>
  <p:transition>
    <p:fade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3831"/>
      </p:ext>
    </p:extLst>
  </p:cSld>
  <p:clrMapOvr>
    <a:masterClrMapping/>
  </p:clrMapOvr>
  <p:transition spd="slow">
    <p:wipe dir="u"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965228"/>
      </p:ext>
    </p:extLst>
  </p:cSld>
  <p:clrMapOvr>
    <a:masterClrMapping/>
  </p:clrMapOvr>
  <p:transition>
    <p:fade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03187148"/>
      </p:ext>
    </p:extLst>
  </p:cSld>
  <p:clrMapOvr>
    <a:masterClrMapping/>
  </p:clrMapOvr>
  <p:transition>
    <p:fade/>
  </p:transition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029635"/>
      </p:ext>
    </p:extLst>
  </p:cSld>
  <p:clrMapOvr>
    <a:masterClrMapping/>
  </p:clrMapOvr>
  <p:transition>
    <p:fade/>
  </p:transition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11029018"/>
      </p:ext>
    </p:extLst>
  </p:cSld>
  <p:clrMapOvr>
    <a:masterClrMapping/>
  </p:clrMapOvr>
  <p:transition>
    <p:fade/>
  </p:transition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50480669"/>
      </p:ext>
    </p:extLst>
  </p:cSld>
  <p:clrMapOvr>
    <a:masterClrMapping/>
  </p:clrMapOvr>
  <p:transition>
    <p:fade/>
  </p:transition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9047342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3588"/>
      </p:ext>
    </p:extLst>
  </p:cSld>
  <p:clrMapOvr>
    <a:masterClrMapping/>
  </p:clrMapOvr>
  <p:transition spd="slow">
    <p:wipe dir="d"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284123429"/>
      </p:ext>
    </p:extLst>
  </p:cSld>
  <p:clrMapOvr>
    <a:masterClrMapping/>
  </p:clrMapOvr>
  <p:transition>
    <p:fade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5933423"/>
      </p:ext>
    </p:extLst>
  </p:cSld>
  <p:clrMapOvr>
    <a:masterClrMapping/>
  </p:clrMapOvr>
  <p:transition>
    <p:fade/>
  </p:transition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948528429"/>
      </p:ext>
    </p:extLst>
  </p:cSld>
  <p:clrMapOvr>
    <a:masterClrMapping/>
  </p:clrMapOvr>
  <p:transition>
    <p:fade/>
  </p:transition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168550"/>
      </p:ext>
    </p:extLst>
  </p:cSld>
  <p:clrMapOvr>
    <a:masterClrMapping/>
  </p:clrMapOvr>
  <p:transition>
    <p:fade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05512"/>
      </p:ext>
    </p:extLst>
  </p:cSld>
  <p:clrMapOvr>
    <a:masterClrMapping/>
  </p:clrMapOvr>
  <p:transition spd="slow">
    <p:wipe dir="d"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59334990"/>
      </p:ext>
    </p:extLst>
  </p:cSld>
  <p:clrMapOvr>
    <a:masterClrMapping/>
  </p:clrMapOvr>
  <p:transition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086529247"/>
      </p:ext>
    </p:extLst>
  </p:cSld>
  <p:clrMapOvr>
    <a:masterClrMapping/>
  </p:clrMapOvr>
  <p:transition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50045786"/>
      </p:ext>
    </p:extLst>
  </p:cSld>
  <p:clrMapOvr>
    <a:masterClrMapping/>
  </p:clrMapOvr>
  <p:transition>
    <p:fade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722209775"/>
      </p:ext>
    </p:extLst>
  </p:cSld>
  <p:clrMapOvr>
    <a:masterClrMapping/>
  </p:clrMapOvr>
  <p:transition>
    <p:fade/>
  </p:transition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90890"/>
      </p:ext>
    </p:extLst>
  </p:cSld>
  <p:clrMapOvr>
    <a:masterClrMapping/>
  </p:clrMapOvr>
  <p:transition spd="slow">
    <p:wipe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77688"/>
      </p:ext>
    </p:extLst>
  </p:cSld>
  <p:clrMapOvr>
    <a:masterClrMapping/>
  </p:clrMapOvr>
  <p:transition spd="med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734419"/>
      </p:ext>
    </p:extLst>
  </p:cSld>
  <p:clrMapOvr>
    <a:masterClrMapping/>
  </p:clrMapOvr>
  <p:transition>
    <p:fade/>
  </p:transition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67444420"/>
      </p:ext>
    </p:extLst>
  </p:cSld>
  <p:clrMapOvr>
    <a:masterClrMapping/>
  </p:clrMapOvr>
  <p:transition>
    <p:fade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10589"/>
      </p:ext>
    </p:extLst>
  </p:cSld>
  <p:clrMapOvr>
    <a:masterClrMapping/>
  </p:clrMapOvr>
  <p:transition>
    <p:fade/>
  </p:transition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01525382"/>
      </p:ext>
    </p:extLst>
  </p:cSld>
  <p:clrMapOvr>
    <a:masterClrMapping/>
  </p:clrMapOvr>
  <p:transition>
    <p:fade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62963823"/>
      </p:ext>
    </p:extLst>
  </p:cSld>
  <p:clrMapOvr>
    <a:masterClrMapping/>
  </p:clrMapOvr>
  <p:transition>
    <p:fade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39637224"/>
      </p:ext>
    </p:extLst>
  </p:cSld>
  <p:clrMapOvr>
    <a:masterClrMapping/>
  </p:clrMapOvr>
  <p:transition>
    <p:fade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73523272"/>
      </p:ext>
    </p:extLst>
  </p:cSld>
  <p:clrMapOvr>
    <a:masterClrMapping/>
  </p:clrMapOvr>
  <p:transition>
    <p:fade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45350640"/>
      </p:ext>
    </p:extLst>
  </p:cSld>
  <p:clrMapOvr>
    <a:masterClrMapping/>
  </p:clrMapOvr>
  <p:transition>
    <p:fade/>
  </p:transition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07175474"/>
      </p:ext>
    </p:extLst>
  </p:cSld>
  <p:clrMapOvr>
    <a:masterClrMapping/>
  </p:clrMapOvr>
  <p:transition>
    <p:fade/>
  </p:transition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78188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289016388"/>
      </p:ext>
    </p:extLst>
  </p:cSld>
  <p:clrMapOvr>
    <a:masterClrMapping/>
  </p:clrMapOvr>
  <p:transition>
    <p:fade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1344"/>
      </p:ext>
    </p:extLst>
  </p:cSld>
  <p:clrMapOvr>
    <a:masterClrMapping/>
  </p:clrMapOvr>
  <p:transition spd="slow">
    <p:wipe dir="d"/>
  </p:transition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887443319"/>
      </p:ext>
    </p:extLst>
  </p:cSld>
  <p:clrMapOvr>
    <a:masterClrMapping/>
  </p:clrMapOvr>
  <p:transition>
    <p:fade/>
  </p:transition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66799858"/>
      </p:ext>
    </p:extLst>
  </p:cSld>
  <p:clrMapOvr>
    <a:masterClrMapping/>
  </p:clrMapOvr>
  <p:transition>
    <p:fade/>
  </p:transition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868224544"/>
      </p:ext>
    </p:extLst>
  </p:cSld>
  <p:clrMapOvr>
    <a:masterClrMapping/>
  </p:clrMapOvr>
  <p:transition>
    <p:fade/>
  </p:transition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43401904"/>
      </p:ext>
    </p:extLst>
  </p:cSld>
  <p:clrMapOvr>
    <a:masterClrMapping/>
  </p:clrMapOvr>
  <p:transition>
    <p:fade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01131"/>
      </p:ext>
    </p:extLst>
  </p:cSld>
  <p:clrMapOvr>
    <a:masterClrMapping/>
  </p:clrMapOvr>
  <p:transition spd="slow">
    <p:wipe dir="u"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721240"/>
      </p:ext>
    </p:extLst>
  </p:cSld>
  <p:clrMapOvr>
    <a:masterClrMapping/>
  </p:clrMapOvr>
  <p:transition>
    <p:fade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97856390"/>
      </p:ext>
    </p:extLst>
  </p:cSld>
  <p:clrMapOvr>
    <a:masterClrMapping/>
  </p:clrMapOvr>
  <p:transition>
    <p:fade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947812"/>
      </p:ext>
    </p:extLst>
  </p:cSld>
  <p:clrMapOvr>
    <a:masterClrMapping/>
  </p:clrMapOvr>
  <p:transition>
    <p:fade/>
  </p:transition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2935793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94965207"/>
      </p:ext>
    </p:extLst>
  </p:cSld>
  <p:clrMapOvr>
    <a:masterClrMapping/>
  </p:clrMapOvr>
  <p:transition>
    <p:fade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89537506"/>
      </p:ext>
    </p:extLst>
  </p:cSld>
  <p:clrMapOvr>
    <a:masterClrMapping/>
  </p:clrMapOvr>
  <p:transition>
    <p:fade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55517161"/>
      </p:ext>
    </p:extLst>
  </p:cSld>
  <p:clrMapOvr>
    <a:masterClrMapping/>
  </p:clrMapOvr>
  <p:transition>
    <p:fade/>
  </p:transition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58387875"/>
      </p:ext>
    </p:extLst>
  </p:cSld>
  <p:clrMapOvr>
    <a:masterClrMapping/>
  </p:clrMapOvr>
  <p:transition>
    <p:fade/>
  </p:transition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431462963"/>
      </p:ext>
    </p:extLst>
  </p:cSld>
  <p:clrMapOvr>
    <a:masterClrMapping/>
  </p:clrMapOvr>
  <p:transition>
    <p:fade/>
  </p:transition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43987489"/>
      </p:ext>
    </p:extLst>
  </p:cSld>
  <p:clrMapOvr>
    <a:masterClrMapping/>
  </p:clrMapOvr>
  <p:transition>
    <p:fade/>
  </p:transition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4886699"/>
      </p:ext>
    </p:extLst>
  </p:cSld>
  <p:clrMapOvr>
    <a:masterClrMapping/>
  </p:clrMapOvr>
  <p:transition>
    <p:fade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1684"/>
      </p:ext>
    </p:extLst>
  </p:cSld>
  <p:clrMapOvr>
    <a:masterClrMapping/>
  </p:clrMapOvr>
  <p:transition spd="slow">
    <p:wipe dir="d"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765085166"/>
      </p:ext>
    </p:extLst>
  </p:cSld>
  <p:clrMapOvr>
    <a:masterClrMapping/>
  </p:clrMapOvr>
  <p:transition>
    <p:fade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009371861"/>
      </p:ext>
    </p:extLst>
  </p:cSld>
  <p:clrMapOvr>
    <a:masterClrMapping/>
  </p:clrMapOvr>
  <p:transition>
    <p:fade/>
  </p:transition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74541018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239275294"/>
      </p:ext>
    </p:extLst>
  </p:cSld>
  <p:clrMapOvr>
    <a:masterClrMapping/>
  </p:clrMapOvr>
  <p:transition>
    <p:fade/>
  </p:transition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92223358"/>
      </p:ext>
    </p:extLst>
  </p:cSld>
  <p:clrMapOvr>
    <a:masterClrMapping/>
  </p:clrMapOvr>
  <p:transition>
    <p:fade/>
  </p:transition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209"/>
      </p:ext>
    </p:extLst>
  </p:cSld>
  <p:clrMapOvr>
    <a:masterClrMapping/>
  </p:clrMapOvr>
  <p:transition spd="slow">
    <p:wipe dir="u"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2621427"/>
      </p:ext>
    </p:extLst>
  </p:cSld>
  <p:clrMapOvr>
    <a:masterClrMapping/>
  </p:clrMapOvr>
  <p:transition>
    <p:fade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67369035"/>
      </p:ext>
    </p:extLst>
  </p:cSld>
  <p:clrMapOvr>
    <a:masterClrMapping/>
  </p:clrMapOvr>
  <p:transition>
    <p:fade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901580"/>
      </p:ext>
    </p:extLst>
  </p:cSld>
  <p:clrMapOvr>
    <a:masterClrMapping/>
  </p:clrMapOvr>
  <p:transition>
    <p:fade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75978574"/>
      </p:ext>
    </p:extLst>
  </p:cSld>
  <p:clrMapOvr>
    <a:masterClrMapping/>
  </p:clrMapOvr>
  <p:transition>
    <p:fade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51028869"/>
      </p:ext>
    </p:extLst>
  </p:cSld>
  <p:clrMapOvr>
    <a:masterClrMapping/>
  </p:clrMapOvr>
  <p:transition>
    <p:fade/>
  </p:transition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62503289"/>
      </p:ext>
    </p:extLst>
  </p:cSld>
  <p:clrMapOvr>
    <a:masterClrMapping/>
  </p:clrMapOvr>
  <p:transition>
    <p:fade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95558432"/>
      </p:ext>
    </p:extLst>
  </p:cSld>
  <p:clrMapOvr>
    <a:masterClrMapping/>
  </p:clrMapOvr>
  <p:transition>
    <p:fade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398743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85566525"/>
      </p:ext>
    </p:extLst>
  </p:cSld>
  <p:clrMapOvr>
    <a:masterClrMapping/>
  </p:clrMapOvr>
  <p:transition>
    <p:fade/>
  </p:transition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72574788"/>
      </p:ext>
    </p:extLst>
  </p:cSld>
  <p:clrMapOvr>
    <a:masterClrMapping/>
  </p:clrMapOvr>
  <p:transition>
    <p:fade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7091249"/>
      </p:ext>
    </p:extLst>
  </p:cSld>
  <p:clrMapOvr>
    <a:masterClrMapping/>
  </p:clrMapOvr>
  <p:transition>
    <p:fade/>
  </p:transition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81994"/>
      </p:ext>
    </p:extLst>
  </p:cSld>
  <p:clrMapOvr>
    <a:masterClrMapping/>
  </p:clrMapOvr>
  <p:transition spd="slow">
    <p:wipe dir="d"/>
  </p:transition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98512110"/>
      </p:ext>
    </p:extLst>
  </p:cSld>
  <p:clrMapOvr>
    <a:masterClrMapping/>
  </p:clrMapOvr>
  <p:transition>
    <p:fade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86786903"/>
      </p:ext>
    </p:extLst>
  </p:cSld>
  <p:clrMapOvr>
    <a:masterClrMapping/>
  </p:clrMapOvr>
  <p:transition>
    <p:fade/>
  </p:transition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269932559"/>
      </p:ext>
    </p:extLst>
  </p:cSld>
  <p:clrMapOvr>
    <a:masterClrMapping/>
  </p:clrMapOvr>
  <p:transition>
    <p:fade/>
  </p:transition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20753279"/>
      </p:ext>
    </p:extLst>
  </p:cSld>
  <p:clrMapOvr>
    <a:masterClrMapping/>
  </p:clrMapOvr>
  <p:transition>
    <p:fade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27866"/>
      </p:ext>
    </p:extLst>
  </p:cSld>
  <p:clrMapOvr>
    <a:masterClrMapping/>
  </p:clrMapOvr>
  <p:transition spd="slow">
    <p:wipe dir="u"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6403"/>
      </p:ext>
    </p:extLst>
  </p:cSld>
  <p:clrMapOvr>
    <a:masterClrMapping/>
  </p:clrMapOvr>
  <p:transition>
    <p:fade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1879048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68955"/>
      </p:ext>
    </p:extLst>
  </p:cSld>
  <p:clrMapOvr>
    <a:masterClrMapping/>
  </p:clrMapOvr>
  <p:transition spd="slow">
    <p:wipe dir="u"/>
  </p:transition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491993"/>
      </p:ext>
    </p:extLst>
  </p:cSld>
  <p:clrMapOvr>
    <a:masterClrMapping/>
  </p:clrMapOvr>
  <p:transition>
    <p:fade/>
  </p:transition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8763301"/>
      </p:ext>
    </p:extLst>
  </p:cSld>
  <p:clrMapOvr>
    <a:masterClrMapping/>
  </p:clrMapOvr>
  <p:transition>
    <p:fade/>
  </p:transition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22551560"/>
      </p:ext>
    </p:extLst>
  </p:cSld>
  <p:clrMapOvr>
    <a:masterClrMapping/>
  </p:clrMapOvr>
  <p:transition>
    <p:fade/>
  </p:transition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34485259"/>
      </p:ext>
    </p:extLst>
  </p:cSld>
  <p:clrMapOvr>
    <a:masterClrMapping/>
  </p:clrMapOvr>
  <p:transition>
    <p:fade/>
  </p:transition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5532764"/>
      </p:ext>
    </p:extLst>
  </p:cSld>
  <p:clrMapOvr>
    <a:masterClrMapping/>
  </p:clrMapOvr>
  <p:transition>
    <p:fade/>
  </p:transition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42994891"/>
      </p:ext>
    </p:extLst>
  </p:cSld>
  <p:clrMapOvr>
    <a:masterClrMapping/>
  </p:clrMapOvr>
  <p:transition>
    <p:fade/>
  </p:transition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8241008"/>
      </p:ext>
    </p:extLst>
  </p:cSld>
  <p:clrMapOvr>
    <a:masterClrMapping/>
  </p:clrMapOvr>
  <p:transition>
    <p:fade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2625055"/>
      </p:ext>
    </p:extLst>
  </p:cSld>
  <p:clrMapOvr>
    <a:masterClrMapping/>
  </p:clrMapOvr>
  <p:transition>
    <p:fade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1190"/>
      </p:ext>
    </p:extLst>
  </p:cSld>
  <p:clrMapOvr>
    <a:masterClrMapping/>
  </p:clrMapOvr>
  <p:transition spd="slow">
    <p:wipe dir="d"/>
  </p:transition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54995473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0202721"/>
      </p:ext>
    </p:extLst>
  </p:cSld>
  <p:clrMapOvr>
    <a:masterClrMapping/>
  </p:clrMapOvr>
  <p:transition>
    <p:fade/>
  </p:transition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573865740"/>
      </p:ext>
    </p:extLst>
  </p:cSld>
  <p:clrMapOvr>
    <a:masterClrMapping/>
  </p:clrMapOvr>
  <p:transition>
    <p:fade/>
  </p:transition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57863334"/>
      </p:ext>
    </p:extLst>
  </p:cSld>
  <p:clrMapOvr>
    <a:masterClrMapping/>
  </p:clrMapOvr>
  <p:transition>
    <p:fade/>
  </p:transition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965335"/>
      </p:ext>
    </p:extLst>
  </p:cSld>
  <p:clrMapOvr>
    <a:masterClrMapping/>
  </p:clrMapOvr>
  <p:transition>
    <p:fade/>
  </p:transition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95829"/>
      </p:ext>
    </p:extLst>
  </p:cSld>
  <p:clrMapOvr>
    <a:masterClrMapping/>
  </p:clrMapOvr>
  <p:transition spd="slow">
    <p:wipe dir="u"/>
  </p:transition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5499"/>
      </p:ext>
    </p:extLst>
  </p:cSld>
  <p:clrMapOvr>
    <a:masterClrMapping/>
  </p:clrMapOvr>
  <p:transition>
    <p:fade/>
  </p:transition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98521107"/>
      </p:ext>
    </p:extLst>
  </p:cSld>
  <p:clrMapOvr>
    <a:masterClrMapping/>
  </p:clrMapOvr>
  <p:transition>
    <p:fade/>
  </p:transition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434106"/>
      </p:ext>
    </p:extLst>
  </p:cSld>
  <p:clrMapOvr>
    <a:masterClrMapping/>
  </p:clrMapOvr>
  <p:transition>
    <p:fade/>
  </p:transition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42440617"/>
      </p:ext>
    </p:extLst>
  </p:cSld>
  <p:clrMapOvr>
    <a:masterClrMapping/>
  </p:clrMapOvr>
  <p:transition>
    <p:fade/>
  </p:transition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92492675"/>
      </p:ext>
    </p:extLst>
  </p:cSld>
  <p:clrMapOvr>
    <a:masterClrMapping/>
  </p:clrMapOvr>
  <p:transition>
    <p:fade/>
  </p:transition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3952112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25156361"/>
      </p:ext>
    </p:extLst>
  </p:cSld>
  <p:clrMapOvr>
    <a:masterClrMapping/>
  </p:clrMapOvr>
  <p:transition>
    <p:fade/>
  </p:transition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533553859"/>
      </p:ext>
    </p:extLst>
  </p:cSld>
  <p:clrMapOvr>
    <a:masterClrMapping/>
  </p:clrMapOvr>
  <p:transition>
    <p:fade/>
  </p:transition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73268862"/>
      </p:ext>
    </p:extLst>
  </p:cSld>
  <p:clrMapOvr>
    <a:masterClrMapping/>
  </p:clrMapOvr>
  <p:transition>
    <p:fade/>
  </p:transition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90822235"/>
      </p:ext>
    </p:extLst>
  </p:cSld>
  <p:clrMapOvr>
    <a:masterClrMapping/>
  </p:clrMapOvr>
  <p:transition>
    <p:fade/>
  </p:transition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392046"/>
      </p:ext>
    </p:extLst>
  </p:cSld>
  <p:clrMapOvr>
    <a:masterClrMapping/>
  </p:clrMapOvr>
  <p:transition>
    <p:fade/>
  </p:transition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4051"/>
      </p:ext>
    </p:extLst>
  </p:cSld>
  <p:clrMapOvr>
    <a:masterClrMapping/>
  </p:clrMapOvr>
  <p:transition spd="slow">
    <p:wipe dir="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86246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6434848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9322166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55873555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25797833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878619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450759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181818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29811"/>
      </p:ext>
    </p:extLst>
  </p:cSld>
  <p:clrMapOvr>
    <a:masterClrMapping/>
  </p:clrMapOvr>
  <p:transition spd="slow">
    <p:wipe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0292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941862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35499246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781243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155225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09622"/>
      </p:ext>
    </p:extLst>
  </p:cSld>
  <p:clrMapOvr>
    <a:masterClrMapping/>
  </p:clrMapOvr>
  <p:transition spd="slow">
    <p:wipe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2452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99619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77165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4789172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5424632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9230156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6675360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81774905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9280223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842071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17388"/>
      </p:ext>
    </p:extLst>
  </p:cSld>
  <p:clrMapOvr>
    <a:masterClrMapping/>
  </p:clrMapOvr>
  <p:transition spd="slow">
    <p:wipe dir="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090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63879671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29086947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3776702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048619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0489"/>
      </p:ext>
    </p:extLst>
  </p:cSld>
  <p:clrMapOvr>
    <a:masterClrMapping/>
  </p:clrMapOvr>
  <p:transition spd="slow">
    <p:wipe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39728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5124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65402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838810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18661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8123163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89895790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2015029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2290525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476522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82821"/>
      </p:ext>
    </p:extLst>
  </p:cSld>
  <p:clrMapOvr>
    <a:masterClrMapping/>
  </p:clrMapOvr>
  <p:transition spd="slow">
    <p:wipe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85500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00692877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95811314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866616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3458964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78216"/>
      </p:ext>
    </p:extLst>
  </p:cSld>
  <p:clrMapOvr>
    <a:masterClrMapping/>
  </p:clrMapOvr>
  <p:transition spd="slow">
    <p:wipe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0604115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695591927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10982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6268088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005821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72730672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12768897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412295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slideLayout" Target="../slideLayouts/slideLayout16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8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slideLayout" Target="../slideLayouts/slideLayout19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86.xml"/><Relationship Id="rId16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slideLayout" Target="../slideLayouts/slideLayout19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slideLayout" Target="../slideLayouts/slideLayout2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1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8.xml"/><Relationship Id="rId16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slideLayout" Target="../slideLayouts/slideLayout23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slideLayout" Target="../slideLayouts/slideLayout24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34.xml"/><Relationship Id="rId16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slideLayout" Target="../slideLayouts/slideLayout24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6.xml"/><Relationship Id="rId13" Type="http://schemas.openxmlformats.org/officeDocument/2006/relationships/slideLayout" Target="../slideLayouts/slideLayout26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51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10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slideLayout" Target="../slideLayouts/slideLayout27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17" Type="http://schemas.openxmlformats.org/officeDocument/2006/relationships/theme" Target="../theme/theme17.xml"/><Relationship Id="rId2" Type="http://schemas.openxmlformats.org/officeDocument/2006/relationships/slideLayout" Target="../slideLayouts/slideLayout266.xml"/><Relationship Id="rId16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8.xml"/><Relationship Id="rId13" Type="http://schemas.openxmlformats.org/officeDocument/2006/relationships/slideLayout" Target="../slideLayouts/slideLayout29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7.xml"/><Relationship Id="rId12" Type="http://schemas.openxmlformats.org/officeDocument/2006/relationships/slideLayout" Target="../slideLayouts/slideLayout292.xml"/><Relationship Id="rId17" Type="http://schemas.openxmlformats.org/officeDocument/2006/relationships/theme" Target="../theme/theme18.xml"/><Relationship Id="rId2" Type="http://schemas.openxmlformats.org/officeDocument/2006/relationships/slideLayout" Target="../slideLayouts/slideLayout282.xml"/><Relationship Id="rId16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6.xml"/><Relationship Id="rId11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85.xml"/><Relationship Id="rId15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9.xml"/><Relationship Id="rId14" Type="http://schemas.openxmlformats.org/officeDocument/2006/relationships/slideLayout" Target="../slideLayouts/slideLayout29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13" Type="http://schemas.openxmlformats.org/officeDocument/2006/relationships/slideLayout" Target="../slideLayouts/slideLayout30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slideLayout" Target="../slideLayouts/slideLayout308.xml"/><Relationship Id="rId17" Type="http://schemas.openxmlformats.org/officeDocument/2006/relationships/theme" Target="../theme/theme19.xml"/><Relationship Id="rId2" Type="http://schemas.openxmlformats.org/officeDocument/2006/relationships/slideLayout" Target="../slideLayouts/slideLayout298.xml"/><Relationship Id="rId16" Type="http://schemas.openxmlformats.org/officeDocument/2006/relationships/slideLayout" Target="../slideLayouts/slideLayout312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5" Type="http://schemas.openxmlformats.org/officeDocument/2006/relationships/slideLayout" Target="../slideLayouts/slideLayout311.xml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Relationship Id="rId14" Type="http://schemas.openxmlformats.org/officeDocument/2006/relationships/slideLayout" Target="../slideLayouts/slideLayout3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13" Type="http://schemas.openxmlformats.org/officeDocument/2006/relationships/slideLayout" Target="../slideLayouts/slideLayout3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24.xml"/><Relationship Id="rId17" Type="http://schemas.openxmlformats.org/officeDocument/2006/relationships/theme" Target="../theme/theme20.xml"/><Relationship Id="rId2" Type="http://schemas.openxmlformats.org/officeDocument/2006/relationships/slideLayout" Target="../slideLayouts/slideLayout314.xml"/><Relationship Id="rId16" Type="http://schemas.openxmlformats.org/officeDocument/2006/relationships/slideLayout" Target="../slideLayouts/slideLayout328.xml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17.xml"/><Relationship Id="rId15" Type="http://schemas.openxmlformats.org/officeDocument/2006/relationships/slideLayout" Target="../slideLayouts/slideLayout327.xml"/><Relationship Id="rId10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Relationship Id="rId14" Type="http://schemas.openxmlformats.org/officeDocument/2006/relationships/slideLayout" Target="../slideLayouts/slideLayout32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6.xml"/><Relationship Id="rId13" Type="http://schemas.openxmlformats.org/officeDocument/2006/relationships/slideLayout" Target="../slideLayouts/slideLayout34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35.xml"/><Relationship Id="rId12" Type="http://schemas.openxmlformats.org/officeDocument/2006/relationships/slideLayout" Target="../slideLayouts/slideLayout340.xml"/><Relationship Id="rId17" Type="http://schemas.openxmlformats.org/officeDocument/2006/relationships/theme" Target="../theme/theme21.xml"/><Relationship Id="rId2" Type="http://schemas.openxmlformats.org/officeDocument/2006/relationships/slideLayout" Target="../slideLayouts/slideLayout330.xml"/><Relationship Id="rId16" Type="http://schemas.openxmlformats.org/officeDocument/2006/relationships/slideLayout" Target="../slideLayouts/slideLayout344.xml"/><Relationship Id="rId1" Type="http://schemas.openxmlformats.org/officeDocument/2006/relationships/slideLayout" Target="../slideLayouts/slideLayout329.xml"/><Relationship Id="rId6" Type="http://schemas.openxmlformats.org/officeDocument/2006/relationships/slideLayout" Target="../slideLayouts/slideLayout334.xml"/><Relationship Id="rId11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33.xml"/><Relationship Id="rId15" Type="http://schemas.openxmlformats.org/officeDocument/2006/relationships/slideLayout" Target="../slideLayouts/slideLayout343.xml"/><Relationship Id="rId10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2.xml"/><Relationship Id="rId9" Type="http://schemas.openxmlformats.org/officeDocument/2006/relationships/slideLayout" Target="../slideLayouts/slideLayout337.xml"/><Relationship Id="rId14" Type="http://schemas.openxmlformats.org/officeDocument/2006/relationships/slideLayout" Target="../slideLayouts/slideLayout342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2.xml"/><Relationship Id="rId13" Type="http://schemas.openxmlformats.org/officeDocument/2006/relationships/slideLayout" Target="../slideLayouts/slideLayout35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47.xml"/><Relationship Id="rId7" Type="http://schemas.openxmlformats.org/officeDocument/2006/relationships/slideLayout" Target="../slideLayouts/slideLayout351.xml"/><Relationship Id="rId12" Type="http://schemas.openxmlformats.org/officeDocument/2006/relationships/slideLayout" Target="../slideLayouts/slideLayout356.xml"/><Relationship Id="rId17" Type="http://schemas.openxmlformats.org/officeDocument/2006/relationships/theme" Target="../theme/theme22.xml"/><Relationship Id="rId2" Type="http://schemas.openxmlformats.org/officeDocument/2006/relationships/slideLayout" Target="../slideLayouts/slideLayout346.xml"/><Relationship Id="rId16" Type="http://schemas.openxmlformats.org/officeDocument/2006/relationships/slideLayout" Target="../slideLayouts/slideLayout360.xml"/><Relationship Id="rId1" Type="http://schemas.openxmlformats.org/officeDocument/2006/relationships/slideLayout" Target="../slideLayouts/slideLayout345.xml"/><Relationship Id="rId6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55.xml"/><Relationship Id="rId5" Type="http://schemas.openxmlformats.org/officeDocument/2006/relationships/slideLayout" Target="../slideLayouts/slideLayout349.xml"/><Relationship Id="rId15" Type="http://schemas.openxmlformats.org/officeDocument/2006/relationships/slideLayout" Target="../slideLayouts/slideLayout359.xml"/><Relationship Id="rId10" Type="http://schemas.openxmlformats.org/officeDocument/2006/relationships/slideLayout" Target="../slideLayouts/slideLayout354.xml"/><Relationship Id="rId4" Type="http://schemas.openxmlformats.org/officeDocument/2006/relationships/slideLayout" Target="../slideLayouts/slideLayout348.xml"/><Relationship Id="rId9" Type="http://schemas.openxmlformats.org/officeDocument/2006/relationships/slideLayout" Target="../slideLayouts/slideLayout353.xml"/><Relationship Id="rId14" Type="http://schemas.openxmlformats.org/officeDocument/2006/relationships/slideLayout" Target="../slideLayouts/slideLayout35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slideLayout" Target="../slideLayouts/slideLayout37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72.xml"/><Relationship Id="rId17" Type="http://schemas.openxmlformats.org/officeDocument/2006/relationships/theme" Target="../theme/theme23.xml"/><Relationship Id="rId2" Type="http://schemas.openxmlformats.org/officeDocument/2006/relationships/slideLayout" Target="../slideLayouts/slideLayout362.xml"/><Relationship Id="rId16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5" Type="http://schemas.openxmlformats.org/officeDocument/2006/relationships/slideLayout" Target="../slideLayouts/slideLayout375.xml"/><Relationship Id="rId1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Relationship Id="rId14" Type="http://schemas.openxmlformats.org/officeDocument/2006/relationships/slideLayout" Target="../slideLayouts/slideLayout374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4.xml"/><Relationship Id="rId13" Type="http://schemas.openxmlformats.org/officeDocument/2006/relationships/slideLayout" Target="../slideLayouts/slideLayout38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383.xml"/><Relationship Id="rId12" Type="http://schemas.openxmlformats.org/officeDocument/2006/relationships/slideLayout" Target="../slideLayouts/slideLayout388.xml"/><Relationship Id="rId17" Type="http://schemas.openxmlformats.org/officeDocument/2006/relationships/theme" Target="../theme/theme24.xml"/><Relationship Id="rId2" Type="http://schemas.openxmlformats.org/officeDocument/2006/relationships/slideLayout" Target="../slideLayouts/slideLayout378.xml"/><Relationship Id="rId16" Type="http://schemas.openxmlformats.org/officeDocument/2006/relationships/slideLayout" Target="../slideLayouts/slideLayout392.xml"/><Relationship Id="rId1" Type="http://schemas.openxmlformats.org/officeDocument/2006/relationships/slideLayout" Target="../slideLayouts/slideLayout377.xml"/><Relationship Id="rId6" Type="http://schemas.openxmlformats.org/officeDocument/2006/relationships/slideLayout" Target="../slideLayouts/slideLayout382.xml"/><Relationship Id="rId11" Type="http://schemas.openxmlformats.org/officeDocument/2006/relationships/slideLayout" Target="../slideLayouts/slideLayout387.xml"/><Relationship Id="rId5" Type="http://schemas.openxmlformats.org/officeDocument/2006/relationships/slideLayout" Target="../slideLayouts/slideLayout381.xml"/><Relationship Id="rId15" Type="http://schemas.openxmlformats.org/officeDocument/2006/relationships/slideLayout" Target="../slideLayouts/slideLayout391.xml"/><Relationship Id="rId10" Type="http://schemas.openxmlformats.org/officeDocument/2006/relationships/slideLayout" Target="../slideLayouts/slideLayout386.xml"/><Relationship Id="rId4" Type="http://schemas.openxmlformats.org/officeDocument/2006/relationships/slideLayout" Target="../slideLayouts/slideLayout380.xml"/><Relationship Id="rId9" Type="http://schemas.openxmlformats.org/officeDocument/2006/relationships/slideLayout" Target="../slideLayouts/slideLayout385.xml"/><Relationship Id="rId14" Type="http://schemas.openxmlformats.org/officeDocument/2006/relationships/slideLayout" Target="../slideLayouts/slideLayout39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0.xml"/><Relationship Id="rId13" Type="http://schemas.openxmlformats.org/officeDocument/2006/relationships/slideLayout" Target="../slideLayouts/slideLayout40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5.xml"/><Relationship Id="rId7" Type="http://schemas.openxmlformats.org/officeDocument/2006/relationships/slideLayout" Target="../slideLayouts/slideLayout399.xml"/><Relationship Id="rId12" Type="http://schemas.openxmlformats.org/officeDocument/2006/relationships/slideLayout" Target="../slideLayouts/slideLayout404.xml"/><Relationship Id="rId17" Type="http://schemas.openxmlformats.org/officeDocument/2006/relationships/theme" Target="../theme/theme25.xml"/><Relationship Id="rId2" Type="http://schemas.openxmlformats.org/officeDocument/2006/relationships/slideLayout" Target="../slideLayouts/slideLayout394.xml"/><Relationship Id="rId16" Type="http://schemas.openxmlformats.org/officeDocument/2006/relationships/slideLayout" Target="../slideLayouts/slideLayout408.xml"/><Relationship Id="rId1" Type="http://schemas.openxmlformats.org/officeDocument/2006/relationships/slideLayout" Target="../slideLayouts/slideLayout393.xml"/><Relationship Id="rId6" Type="http://schemas.openxmlformats.org/officeDocument/2006/relationships/slideLayout" Target="../slideLayouts/slideLayout398.xml"/><Relationship Id="rId11" Type="http://schemas.openxmlformats.org/officeDocument/2006/relationships/slideLayout" Target="../slideLayouts/slideLayout403.xml"/><Relationship Id="rId5" Type="http://schemas.openxmlformats.org/officeDocument/2006/relationships/slideLayout" Target="../slideLayouts/slideLayout397.xml"/><Relationship Id="rId15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2.xml"/><Relationship Id="rId4" Type="http://schemas.openxmlformats.org/officeDocument/2006/relationships/slideLayout" Target="../slideLayouts/slideLayout396.xml"/><Relationship Id="rId9" Type="http://schemas.openxmlformats.org/officeDocument/2006/relationships/slideLayout" Target="../slideLayouts/slideLayout401.xml"/><Relationship Id="rId14" Type="http://schemas.openxmlformats.org/officeDocument/2006/relationships/slideLayout" Target="../slideLayouts/slideLayout406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6.xml"/><Relationship Id="rId13" Type="http://schemas.openxmlformats.org/officeDocument/2006/relationships/slideLayout" Target="../slideLayouts/slideLayout42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11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17" Type="http://schemas.openxmlformats.org/officeDocument/2006/relationships/theme" Target="../theme/theme26.xml"/><Relationship Id="rId2" Type="http://schemas.openxmlformats.org/officeDocument/2006/relationships/slideLayout" Target="../slideLayouts/slideLayout410.xml"/><Relationship Id="rId16" Type="http://schemas.openxmlformats.org/officeDocument/2006/relationships/slideLayout" Target="../slideLayouts/slideLayout424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5" Type="http://schemas.openxmlformats.org/officeDocument/2006/relationships/slideLayout" Target="../slideLayouts/slideLayout413.xml"/><Relationship Id="rId1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Relationship Id="rId14" Type="http://schemas.openxmlformats.org/officeDocument/2006/relationships/slideLayout" Target="../slideLayouts/slideLayout4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  <p:sldLayoutId id="2147483665" r:id="rId16"/>
    <p:sldLayoutId id="2147483666" r:id="rId17"/>
    <p:sldLayoutId id="2147483997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9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5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  <p:sldLayoutId id="2147484099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0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7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323232"/>
                </a:solidFill>
              </a:rPr>
              <a:t>Tutorial 3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23232"/>
                </a:solidFill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1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4.wmf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44.wmf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49.wmf"/><Relationship Id="rId10" Type="http://schemas.openxmlformats.org/officeDocument/2006/relationships/image" Target="../media/image52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image" Target="../media/image57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54.wmf"/><Relationship Id="rId9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image" Target="../media/image62.png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7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3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xmlns="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Probabilistic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</a:t>
            </a:r>
            <a:r>
              <a:rPr lang="de-DE" dirty="0" smtClean="0"/>
              <a:t>Herbrich, Rainer Schlosser</a:t>
            </a:r>
          </a:p>
          <a:p>
            <a:pPr algn="l"/>
            <a:r>
              <a:rPr lang="de-DE" dirty="0" smtClean="0"/>
              <a:t>  Tutorial </a:t>
            </a:r>
            <a:r>
              <a:rPr lang="de-DE" dirty="0" smtClean="0"/>
              <a:t>3 </a:t>
            </a:r>
            <a:r>
              <a:rPr lang="de-DE" dirty="0" smtClean="0"/>
              <a:t>– </a:t>
            </a:r>
            <a:r>
              <a:rPr lang="de-DE" dirty="0" err="1" smtClean="0"/>
              <a:t>Recap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Unit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0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Joint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and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short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-hand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notation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Representation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Conditional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via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Rule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some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„Order“</a:t>
            </a: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4572000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Norm Identities: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Joint Probabilities  vs Conditional Probabilities (Variants!)</a:t>
            </a:r>
            <a:endParaRPr lang="en-US" sz="18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38208"/>
              </p:ext>
            </p:extLst>
          </p:nvPr>
        </p:nvGraphicFramePr>
        <p:xfrm>
          <a:off x="2223267" y="1727223"/>
          <a:ext cx="29067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8" name="Equation" r:id="rId3" imgW="2577960" imgH="228600" progId="Equation.DSMT4">
                  <p:embed/>
                </p:oleObj>
              </mc:Choice>
              <mc:Fallback>
                <p:oleObj name="Equation" r:id="rId3" imgW="257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267" y="1727223"/>
                        <a:ext cx="29067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82252"/>
              </p:ext>
            </p:extLst>
          </p:nvPr>
        </p:nvGraphicFramePr>
        <p:xfrm>
          <a:off x="5659595" y="1691531"/>
          <a:ext cx="1690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9" name="Equation" r:id="rId5" imgW="1498320" imgH="368280" progId="Equation.DSMT4">
                  <p:embed/>
                </p:oleObj>
              </mc:Choice>
              <mc:Fallback>
                <p:oleObj name="Equation" r:id="rId5" imgW="1498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595" y="1691531"/>
                        <a:ext cx="16906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215569"/>
              </p:ext>
            </p:extLst>
          </p:nvPr>
        </p:nvGraphicFramePr>
        <p:xfrm>
          <a:off x="3065818" y="2634880"/>
          <a:ext cx="21907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10" name="Equation" r:id="rId7" imgW="1942920" imgH="685800" progId="Equation.DSMT4">
                  <p:embed/>
                </p:oleObj>
              </mc:Choice>
              <mc:Fallback>
                <p:oleObj name="Equation" r:id="rId7" imgW="19429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818" y="2634880"/>
                        <a:ext cx="21907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4141"/>
              </p:ext>
            </p:extLst>
          </p:nvPr>
        </p:nvGraphicFramePr>
        <p:xfrm>
          <a:off x="2173809" y="3579862"/>
          <a:ext cx="14620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11" name="Equation" r:id="rId9" imgW="1295280" imgH="368280" progId="Equation.DSMT4">
                  <p:embed/>
                </p:oleObj>
              </mc:Choice>
              <mc:Fallback>
                <p:oleObj name="Equation" r:id="rId9" imgW="1295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809" y="3579862"/>
                        <a:ext cx="14620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234973"/>
              </p:ext>
            </p:extLst>
          </p:nvPr>
        </p:nvGraphicFramePr>
        <p:xfrm>
          <a:off x="3663070" y="3583048"/>
          <a:ext cx="30226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12" name="Equation" r:id="rId11" imgW="2679480" imgH="1117440" progId="Equation.DSMT4">
                  <p:embed/>
                </p:oleObj>
              </mc:Choice>
              <mc:Fallback>
                <p:oleObj name="Equation" r:id="rId11" imgW="267948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070" y="3583048"/>
                        <a:ext cx="3022600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45181"/>
              </p:ext>
            </p:extLst>
          </p:nvPr>
        </p:nvGraphicFramePr>
        <p:xfrm>
          <a:off x="2196633" y="2634880"/>
          <a:ext cx="8445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13" name="Equation" r:id="rId13" imgW="749160" imgH="228600" progId="Equation.DSMT4">
                  <p:embed/>
                </p:oleObj>
              </mc:Choice>
              <mc:Fallback>
                <p:oleObj name="Equation" r:id="rId13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33" y="2634880"/>
                        <a:ext cx="8445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217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xmlns="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</p:spPr>
            <p:txBody>
              <a:bodyPr/>
              <a:lstStyle/>
              <a:p>
                <a:r>
                  <a:rPr lang="en-US" dirty="0" smtClean="0"/>
                  <a:t>In modelling specific data, domain experts often know whether or not two (latent) </a:t>
                </a:r>
                <a:r>
                  <a:rPr lang="en-US" b="1" dirty="0" smtClean="0"/>
                  <a:t>measurements X &amp; Z </a:t>
                </a:r>
                <a:r>
                  <a:rPr lang="en-US" b="1" dirty="0"/>
                  <a:t>can affect each </a:t>
                </a:r>
                <a:r>
                  <a:rPr lang="en-US" dirty="0"/>
                  <a:t>other or not (i.e., are independent)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Bayesian </a:t>
                </a:r>
                <a:r>
                  <a:rPr lang="en-US" dirty="0"/>
                  <a:t>networks are useful to determine conditional independence.</a:t>
                </a:r>
              </a:p>
              <a:p>
                <a:r>
                  <a:rPr lang="en-US" b="1" dirty="0"/>
                  <a:t>Conditional Independence</a:t>
                </a:r>
                <a:r>
                  <a:rPr lang="en-US" dirty="0"/>
                  <a:t>. </a:t>
                </a:r>
                <a:r>
                  <a:rPr lang="en-US" i="1" dirty="0"/>
                  <a:t>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is conditionally independent of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given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if for </a:t>
                </a:r>
                <a:r>
                  <a:rPr lang="en-US" i="1" dirty="0" smtClean="0"/>
                  <a:t>all </a:t>
                </a:r>
                <a:r>
                  <a:rPr lang="en-US" i="1" dirty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i="1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sz="1200" dirty="0"/>
                  <a:t>Equivalent definition: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Shorthand notation (</a:t>
                </a:r>
                <a:r>
                  <a:rPr lang="en-US" sz="1200" dirty="0" err="1"/>
                  <a:t>Dawid</a:t>
                </a:r>
                <a:r>
                  <a:rPr lang="en-US" sz="1200" dirty="0"/>
                  <a:t>, 1979):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1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  <a:blipFill rotWithShape="1">
                <a:blip r:embed="rId2"/>
                <a:stretch>
                  <a:fillRect t="-171" b="-5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Conditional </a:t>
            </a:r>
            <a:r>
              <a:rPr lang="en-US" dirty="0"/>
              <a:t>Independence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41F1488-7F54-D0AA-E42A-8A00DA2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771" y="1187559"/>
            <a:ext cx="648072" cy="9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73F08F-8B5F-D737-B092-D02B380770F9}"/>
              </a:ext>
            </a:extLst>
          </p:cNvPr>
          <p:cNvSpPr txBox="1"/>
          <p:nvPr/>
        </p:nvSpPr>
        <p:spPr bwMode="gray">
          <a:xfrm>
            <a:off x="7806716" y="2161188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Philip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Dawid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/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(1946– )</a:t>
            </a:r>
            <a:endParaRPr lang="en-US" sz="800" dirty="0">
              <a:solidFill>
                <a:srgbClr val="323232"/>
              </a:solidFill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9495"/>
            <a:ext cx="425608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5"/>
          <p:cNvCxnSpPr/>
          <p:nvPr/>
        </p:nvCxnSpPr>
        <p:spPr bwMode="gray">
          <a:xfrm flipH="1">
            <a:off x="5796136" y="4011910"/>
            <a:ext cx="64807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5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Question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one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 X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affect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another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 Y?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observing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change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distribution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X?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Problem: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Influence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third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(e.g.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Confounder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/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Collider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Helping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Concept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Conditional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Independence (CI)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Involves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Compares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two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X and Y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c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onditioned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on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bservation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third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 Z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52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Question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one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 X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affect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another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 Y?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observing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change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distribution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X?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Problem: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Influence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third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(e.g.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Confounder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/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Collider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Helping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Concept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Conditional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Independence (CI)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Involves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Compares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two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X and Y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c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onditioned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on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bservation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third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 Z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Question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Relation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usual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Independence of 2 variables?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92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Question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one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 X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affect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another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 Y?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observing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change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distribution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X?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Problem: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Influence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third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(e.g.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Confounder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/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Collider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Helping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Concept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Conditional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Independence (CI)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Involves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Compares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two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X and Y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c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onditioned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on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bservation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third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 Z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Different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Independence (I)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2 Random Variables!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51197"/>
              </p:ext>
            </p:extLst>
          </p:nvPr>
        </p:nvGraphicFramePr>
        <p:xfrm>
          <a:off x="2228650" y="4343053"/>
          <a:ext cx="22082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7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650" y="4343053"/>
                        <a:ext cx="22082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58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7" t="3956" r="6053" b="1116"/>
          <a:stretch/>
        </p:blipFill>
        <p:spPr bwMode="auto">
          <a:xfrm>
            <a:off x="5220072" y="2657492"/>
            <a:ext cx="2376264" cy="228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239837"/>
            <a:ext cx="6877051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Question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		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one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variable X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affect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another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variable Y?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		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When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observing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Y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change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distribution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of X?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Problem:		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Influence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third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variables (e.g.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Confounder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Helping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Concept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Conditional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Independence (CI)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Example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Are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Gas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(X) and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Battery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(Y)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independent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conditioned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on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observations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Car Dead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(Z)?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7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Question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Are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two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X &amp; Y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c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onditionally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ndependent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</a:t>
            </a:r>
          </a:p>
          <a:p>
            <a:pPr mar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(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set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other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observed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variables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)!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Idea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Look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/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connections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between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confirm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CI:	(1)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(2)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(3)</a:t>
            </a:r>
            <a:endParaRPr lang="de-DE" altLang="x-none" sz="80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Conditional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61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Question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Are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two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X &amp; Y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c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onditionally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ndependent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</a:t>
            </a:r>
          </a:p>
          <a:p>
            <a:pPr mar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(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set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other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observed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variables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)!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Idea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Look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/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connections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between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confirm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CI:	(1)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determine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all „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“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(2) check all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whether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have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„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“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(3)</a:t>
            </a:r>
            <a:endParaRPr lang="de-DE" altLang="x-none" sz="80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Conditional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6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Question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Are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two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X &amp; Y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c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onditionally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ndependent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</a:t>
            </a:r>
          </a:p>
          <a:p>
            <a:pPr mar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(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set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other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observed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variables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)!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Idea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Look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/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connections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between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confirm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CI:	(1)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determine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all „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“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(2) check all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whether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have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„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“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(3)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every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have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2149475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yes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&amp;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are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CI   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&amp;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are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not CI</a:t>
            </a:r>
          </a:p>
          <a:p>
            <a:pPr marL="0" lvl="0" indent="0">
              <a:buClrTx/>
              <a:buSzTx/>
              <a:buNone/>
              <a:tabLst>
                <a:tab pos="360363" algn="l"/>
                <a:tab pos="2149475" algn="l"/>
              </a:tabLst>
            </a:pPr>
            <a:endParaRPr lang="de-DE" altLang="x-none" sz="80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Conditional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02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Question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Are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two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 X &amp; Y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c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onditionally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i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ndependent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</a:t>
            </a:r>
          </a:p>
          <a:p>
            <a:pPr mar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(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set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other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observed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variables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)!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Idea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Look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/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connections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between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them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confirm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CI:	(1)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determine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all „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“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(2) check all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whether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have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„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“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(3)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every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have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2149475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yes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&amp;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are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CI   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&amp;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are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not CI</a:t>
            </a:r>
          </a:p>
          <a:p>
            <a:pPr marL="0" lvl="0" indent="0">
              <a:buClrTx/>
              <a:buSzTx/>
              <a:buNone/>
              <a:tabLst>
                <a:tab pos="360363" algn="l"/>
                <a:tab pos="2149475" algn="l"/>
              </a:tabLst>
            </a:pPr>
            <a:endParaRPr lang="de-DE" altLang="x-none" sz="8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Left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understand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a)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b)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	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Conditional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26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Questions</a:t>
            </a:r>
            <a:r>
              <a:rPr lang="de-DE" altLang="x-none" b="1" dirty="0" smtClean="0"/>
              <a:t> and Updates</a:t>
            </a:r>
            <a:endParaRPr lang="de-DE" altLang="x-none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/>
              <a:t>: Main </a:t>
            </a:r>
            <a:r>
              <a:rPr lang="de-DE" altLang="x-none" dirty="0" err="1"/>
              <a:t>Concepts</a:t>
            </a:r>
            <a:r>
              <a:rPr lang="de-DE" altLang="x-none" dirty="0"/>
              <a:t> of Unit </a:t>
            </a:r>
            <a:r>
              <a:rPr lang="de-DE" altLang="x-none" dirty="0" smtClean="0"/>
              <a:t>3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/>
              <a:t>Example</a:t>
            </a:r>
            <a:r>
              <a:rPr lang="de-DE" altLang="x-none" dirty="0"/>
              <a:t>: </a:t>
            </a:r>
            <a:r>
              <a:rPr lang="de-DE" altLang="x-none" dirty="0" err="1"/>
              <a:t>Conditional</a:t>
            </a:r>
            <a:r>
              <a:rPr lang="de-DE" altLang="x-none" dirty="0"/>
              <a:t> Independence &amp; </a:t>
            </a:r>
            <a:r>
              <a:rPr lang="de-DE" altLang="x-none" dirty="0" smtClean="0"/>
              <a:t>D-Separation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/>
              <a:t>Simulating</a:t>
            </a:r>
            <a:r>
              <a:rPr lang="de-DE" altLang="x-none" dirty="0"/>
              <a:t> 1 </a:t>
            </a:r>
            <a:r>
              <a:rPr lang="de-DE" altLang="x-none" dirty="0" err="1"/>
              <a:t>vs</a:t>
            </a:r>
            <a:r>
              <a:rPr lang="de-DE" altLang="x-none" dirty="0"/>
              <a:t> 1 </a:t>
            </a:r>
            <a:r>
              <a:rPr lang="de-DE" altLang="x-none" dirty="0" err="1"/>
              <a:t>TrueSkill</a:t>
            </a:r>
            <a:r>
              <a:rPr lang="de-DE" altLang="x-none" dirty="0"/>
              <a:t> (</a:t>
            </a:r>
            <a:r>
              <a:rPr lang="de-DE" altLang="x-none" dirty="0" err="1"/>
              <a:t>discrete</a:t>
            </a:r>
            <a:r>
              <a:rPr lang="de-DE" altLang="x-none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altLang="x-non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9826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Look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Connections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Y (</a:t>
            </a:r>
            <a:r>
              <a:rPr lang="de-DE" altLang="x-none" sz="1300" i="1" dirty="0" smtClean="0">
                <a:solidFill>
                  <a:srgbClr val="323232"/>
                </a:solidFill>
                <a:latin typeface="Verdana"/>
              </a:rPr>
              <a:t>all </a:t>
            </a:r>
            <a:r>
              <a:rPr lang="de-DE" altLang="x-none" sz="1300" i="1" dirty="0" err="1" smtClean="0">
                <a:solidFill>
                  <a:srgbClr val="323232"/>
                </a:solidFill>
                <a:latin typeface="Verdana"/>
              </a:rPr>
              <a:t>directions</a:t>
            </a:r>
            <a:r>
              <a:rPr lang="de-DE" altLang="x-none" sz="1300" i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i="1" dirty="0" err="1" smtClean="0">
                <a:solidFill>
                  <a:srgbClr val="323232"/>
                </a:solidFill>
                <a:latin typeface="Verdana"/>
              </a:rPr>
              <a:t>allowed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9826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Consider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Single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routes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i="1" dirty="0" err="1" smtClean="0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directed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edges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without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forks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9826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Example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G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E ??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31590"/>
            <a:ext cx="260413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What is a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3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9826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Look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Connections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Y (</a:t>
            </a:r>
            <a:r>
              <a:rPr lang="de-DE" altLang="x-none" sz="1300" i="1" dirty="0" smtClean="0">
                <a:solidFill>
                  <a:srgbClr val="323232"/>
                </a:solidFill>
                <a:latin typeface="Verdana"/>
              </a:rPr>
              <a:t>all </a:t>
            </a:r>
            <a:r>
              <a:rPr lang="de-DE" altLang="x-none" sz="1300" i="1" dirty="0" err="1" smtClean="0">
                <a:solidFill>
                  <a:srgbClr val="323232"/>
                </a:solidFill>
                <a:latin typeface="Verdana"/>
              </a:rPr>
              <a:t>directions</a:t>
            </a:r>
            <a:r>
              <a:rPr lang="de-DE" altLang="x-none" sz="1300" i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i="1" dirty="0" err="1" smtClean="0">
                <a:solidFill>
                  <a:srgbClr val="323232"/>
                </a:solidFill>
                <a:latin typeface="Verdana"/>
              </a:rPr>
              <a:t>allowed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9826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Consider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Single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routes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i="1" dirty="0" err="1" smtClean="0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directed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edges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without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forks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9826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Example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From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G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E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1: GDBE,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2: GDHE)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31590"/>
            <a:ext cx="260413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What is a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38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Z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– e.g.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</a:rPr>
              <a:t>–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such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considered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graph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such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distribution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X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not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change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observed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What is a Blocked Node?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77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Z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</a:rPr>
              <a:t>– e.g. </a:t>
            </a:r>
            <a:r>
              <a:rPr lang="de-DE" altLang="x-none" sz="1300" dirty="0" err="1">
                <a:solidFill>
                  <a:srgbClr val="323232"/>
                </a:solidFill>
              </a:rPr>
              <a:t>when</a:t>
            </a:r>
            <a:r>
              <a:rPr lang="de-DE" altLang="x-none" sz="1300" dirty="0">
                <a:solidFill>
                  <a:srgbClr val="323232"/>
                </a:solidFill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</a:rPr>
              <a:t>observed</a:t>
            </a:r>
            <a:r>
              <a:rPr lang="de-DE" altLang="x-none" sz="1300" dirty="0">
                <a:solidFill>
                  <a:srgbClr val="323232"/>
                </a:solidFill>
              </a:rPr>
              <a:t> –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such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considered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graph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such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distribution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X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not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change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observed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case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on a route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edges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?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Consider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3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row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</a:rPr>
              <a:t>(</a:t>
            </a:r>
            <a:r>
              <a:rPr lang="de-DE" altLang="x-none" sz="1300" b="1" dirty="0" err="1">
                <a:solidFill>
                  <a:srgbClr val="323232"/>
                </a:solidFill>
              </a:rPr>
              <a:t>triples</a:t>
            </a:r>
            <a:r>
              <a:rPr lang="de-DE" altLang="x-none" sz="1300" dirty="0">
                <a:solidFill>
                  <a:srgbClr val="323232"/>
                </a:solidFill>
              </a:rPr>
              <a:t>):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342900" indent="-342900">
              <a:lnSpc>
                <a:spcPct val="250000"/>
              </a:lnSpc>
              <a:buClrTx/>
              <a:buSzTx/>
              <a:buFont typeface="Arial" panose="020B0604020202020204" pitchFamily="34" charset="0"/>
              <a:buAutoNum type="arabicParenBoth"/>
              <a:tabLst>
                <a:tab pos="360363" algn="l"/>
                <a:tab pos="4127500" algn="l"/>
              </a:tabLst>
            </a:pP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Tail-to-Tail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Fork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)	x1 (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obs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.)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blocking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node</a:t>
            </a:r>
            <a:endParaRPr lang="de-DE" altLang="x-none" sz="1300" b="1" dirty="0">
              <a:solidFill>
                <a:srgbClr val="323232"/>
              </a:solidFill>
              <a:latin typeface="Verdana"/>
            </a:endParaRPr>
          </a:p>
          <a:p>
            <a:pPr marL="342900" indent="-342900">
              <a:lnSpc>
                <a:spcPct val="250000"/>
              </a:lnSpc>
              <a:buClrTx/>
              <a:buSzTx/>
              <a:buFont typeface="Arial" panose="020B0604020202020204" pitchFamily="34" charset="0"/>
              <a:buAutoNum type="arabicParenBoth"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Head-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(Chain)</a:t>
            </a:r>
          </a:p>
          <a:p>
            <a:pPr marL="342900" lvl="0" indent="-342900">
              <a:lnSpc>
                <a:spcPct val="250000"/>
              </a:lnSpc>
              <a:buClrTx/>
              <a:buSzTx/>
              <a:buAutoNum type="arabicParenBoth"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-Head (Sink)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What is a Blocked Node?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75806"/>
            <a:ext cx="8588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17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Z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</a:rPr>
              <a:t>– e.g. </a:t>
            </a:r>
            <a:r>
              <a:rPr lang="de-DE" altLang="x-none" sz="1300" dirty="0" err="1">
                <a:solidFill>
                  <a:srgbClr val="323232"/>
                </a:solidFill>
              </a:rPr>
              <a:t>when</a:t>
            </a:r>
            <a:r>
              <a:rPr lang="de-DE" altLang="x-none" sz="1300" dirty="0">
                <a:solidFill>
                  <a:srgbClr val="323232"/>
                </a:solidFill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</a:rPr>
              <a:t>observed</a:t>
            </a:r>
            <a:r>
              <a:rPr lang="de-DE" altLang="x-none" sz="1300" dirty="0">
                <a:solidFill>
                  <a:srgbClr val="323232"/>
                </a:solidFill>
              </a:rPr>
              <a:t> –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such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considered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graph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such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distribution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X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not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change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observed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case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on a route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edges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?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Consider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3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in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row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</a:rPr>
              <a:t>(</a:t>
            </a:r>
            <a:r>
              <a:rPr lang="de-DE" altLang="x-none" sz="1300" b="1" dirty="0" err="1">
                <a:solidFill>
                  <a:srgbClr val="323232"/>
                </a:solidFill>
              </a:rPr>
              <a:t>triples</a:t>
            </a:r>
            <a:r>
              <a:rPr lang="de-DE" altLang="x-none" sz="1300" dirty="0">
                <a:solidFill>
                  <a:srgbClr val="323232"/>
                </a:solidFill>
              </a:rPr>
              <a:t>):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342900" indent="-342900">
              <a:lnSpc>
                <a:spcPct val="250000"/>
              </a:lnSpc>
              <a:buClrTx/>
              <a:buSzTx/>
              <a:buFont typeface="Arial" panose="020B0604020202020204" pitchFamily="34" charset="0"/>
              <a:buAutoNum type="arabicParenBoth"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Tail-to-Tail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Fork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342900" indent="-342900">
              <a:lnSpc>
                <a:spcPct val="250000"/>
              </a:lnSpc>
              <a:buClrTx/>
              <a:buSzTx/>
              <a:buFont typeface="Arial" panose="020B0604020202020204" pitchFamily="34" charset="0"/>
              <a:buAutoNum type="arabicParenBoth"/>
              <a:tabLst>
                <a:tab pos="360363" algn="l"/>
                <a:tab pos="4127500" algn="l"/>
              </a:tabLst>
            </a:pP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Head-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(Chain)	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x2 (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obs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.)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a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blocking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node</a:t>
            </a:r>
            <a:endParaRPr lang="de-DE" altLang="x-none" sz="1300" b="1" dirty="0">
              <a:solidFill>
                <a:srgbClr val="323232"/>
              </a:solidFill>
              <a:latin typeface="Verdana"/>
            </a:endParaRPr>
          </a:p>
          <a:p>
            <a:pPr marL="342900" lvl="0" indent="-342900">
              <a:lnSpc>
                <a:spcPct val="250000"/>
              </a:lnSpc>
              <a:buClrTx/>
              <a:buSzTx/>
              <a:buAutoNum type="arabicParenBoth"/>
              <a:tabLst>
                <a:tab pos="360363" algn="l"/>
                <a:tab pos="4305300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-Head (Sink)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What </a:t>
            </a:r>
            <a:r>
              <a:rPr lang="en-US" dirty="0" smtClean="0"/>
              <a:t>is a Blocked Node?</a:t>
            </a:r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24942"/>
            <a:ext cx="1139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418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Blocked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Z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</a:rPr>
              <a:t>– e.g. </a:t>
            </a:r>
            <a:r>
              <a:rPr lang="de-DE" altLang="x-none" sz="1300" dirty="0" err="1">
                <a:solidFill>
                  <a:srgbClr val="323232"/>
                </a:solidFill>
              </a:rPr>
              <a:t>when</a:t>
            </a:r>
            <a:r>
              <a:rPr lang="de-DE" altLang="x-none" sz="1300" dirty="0">
                <a:solidFill>
                  <a:srgbClr val="323232"/>
                </a:solidFill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</a:rPr>
              <a:t>observed</a:t>
            </a:r>
            <a:r>
              <a:rPr lang="de-DE" altLang="x-none" sz="1300" dirty="0">
                <a:solidFill>
                  <a:srgbClr val="323232"/>
                </a:solidFill>
              </a:rPr>
              <a:t> –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such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considered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graph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such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that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distribution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X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not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change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observed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When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case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on a route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edges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?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Consider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3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nodes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in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row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triples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342900" indent="-342900">
              <a:lnSpc>
                <a:spcPct val="250000"/>
              </a:lnSpc>
              <a:buClrTx/>
              <a:buSzTx/>
              <a:buFont typeface="Arial" panose="020B0604020202020204" pitchFamily="34" charset="0"/>
              <a:buAutoNum type="arabicParenBoth"/>
              <a:tabLst>
                <a:tab pos="360363" algn="l"/>
              </a:tabLst>
            </a:pP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Tail-to-Tail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Fork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342900" indent="-342900">
              <a:lnSpc>
                <a:spcPct val="250000"/>
              </a:lnSpc>
              <a:buClrTx/>
              <a:buSzTx/>
              <a:buFont typeface="Arial" panose="020B0604020202020204" pitchFamily="34" charset="0"/>
              <a:buAutoNum type="arabicParenBoth"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Head-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(Chain)</a:t>
            </a:r>
          </a:p>
          <a:p>
            <a:pPr marL="342900" lvl="0" indent="-342900">
              <a:lnSpc>
                <a:spcPct val="250000"/>
              </a:lnSpc>
              <a:buClrTx/>
              <a:buSzTx/>
              <a:buAutoNum type="arabicParenBoth"/>
              <a:tabLst>
                <a:tab pos="360363" algn="l"/>
                <a:tab pos="4127500" algn="l"/>
                <a:tab pos="4660900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Head-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-Head (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Sink)	 x1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(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free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)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a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blocking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node</a:t>
            </a:r>
            <a:endParaRPr lang="de-DE" altLang="x-none" sz="1300" b="1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What </a:t>
            </a:r>
            <a:r>
              <a:rPr lang="en-US" dirty="0" smtClean="0"/>
              <a:t>is a Blocked Node?</a:t>
            </a:r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75348"/>
            <a:ext cx="85883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67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Check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  Are X &amp; Y CI „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set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variables“?	</a:t>
            </a: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X &amp;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are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CI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All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contain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at least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one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inactive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triple</a:t>
            </a:r>
            <a:endParaRPr lang="de-DE" altLang="x-none" sz="1300" b="1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	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D-Separation</a:t>
            </a:r>
            <a:endParaRPr 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77338"/>
            <a:ext cx="3059833" cy="262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74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Check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  Are X &amp; Y CI „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set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observed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variables“?	</a:t>
            </a: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X &amp; Y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are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CI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All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paths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contain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at least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one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inactive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triple</a:t>
            </a:r>
            <a:endParaRPr lang="de-DE" altLang="x-none" sz="1300" b="1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(1)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Tail-to-Tail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Fork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chemeClr val="accent2"/>
                </a:solidFill>
                <a:latin typeface="Verdana"/>
              </a:rPr>
              <a:t>root</a:t>
            </a:r>
            <a:r>
              <a:rPr lang="de-DE" altLang="x-none" sz="1300" dirty="0">
                <a:solidFill>
                  <a:schemeClr val="accent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chemeClr val="accent2"/>
                </a:solidFill>
                <a:latin typeface="Verdana"/>
              </a:rPr>
              <a:t>observation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(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2) Head-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Chain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chemeClr val="accent2"/>
                </a:solidFill>
                <a:latin typeface="Verdana"/>
              </a:rPr>
              <a:t>middle</a:t>
            </a:r>
            <a:r>
              <a:rPr lang="de-DE" altLang="x-none" sz="1300" dirty="0">
                <a:solidFill>
                  <a:schemeClr val="accent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chemeClr val="accent2"/>
                </a:solidFill>
                <a:latin typeface="Verdana"/>
              </a:rPr>
              <a:t>observation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(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 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-Head (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Merge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006600"/>
                </a:solidFill>
                <a:latin typeface="Verdana"/>
              </a:rPr>
              <a:t>clean sink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			</a:t>
            </a:r>
          </a:p>
          <a:p>
            <a:pPr marL="0" lvl="0" indent="0"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X &amp; Y not CI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there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is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an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active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path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between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them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without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any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blocking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node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e.g.,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if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they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are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neighbors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child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/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parent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1527175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D-Separation</a:t>
            </a:r>
            <a:endParaRPr 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77338"/>
            <a:ext cx="3059833" cy="262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068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Questions</a:t>
            </a:r>
            <a:r>
              <a:rPr lang="de-DE" altLang="x-none" dirty="0" smtClean="0"/>
              <a:t> and Updates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/>
              <a:t>: Main </a:t>
            </a:r>
            <a:r>
              <a:rPr lang="de-DE" altLang="x-none" dirty="0" err="1"/>
              <a:t>Concepts</a:t>
            </a:r>
            <a:r>
              <a:rPr lang="de-DE" altLang="x-none" dirty="0"/>
              <a:t> of Unit </a:t>
            </a:r>
            <a:r>
              <a:rPr lang="de-DE" altLang="x-none" dirty="0" smtClean="0"/>
              <a:t>3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/>
              <a:t>Example</a:t>
            </a:r>
            <a:r>
              <a:rPr lang="de-DE" altLang="x-none" b="1" dirty="0"/>
              <a:t>: </a:t>
            </a:r>
            <a:r>
              <a:rPr lang="de-DE" altLang="x-none" b="1" dirty="0" err="1"/>
              <a:t>Conditional</a:t>
            </a:r>
            <a:r>
              <a:rPr lang="de-DE" altLang="x-none" b="1" dirty="0"/>
              <a:t> Independence &amp; D-Separation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 smtClean="0"/>
              <a:t>: Main </a:t>
            </a:r>
            <a:r>
              <a:rPr lang="de-DE" altLang="x-none" dirty="0" err="1" smtClean="0"/>
              <a:t>Concepts</a:t>
            </a:r>
            <a:r>
              <a:rPr lang="de-DE" altLang="x-none" dirty="0" smtClean="0"/>
              <a:t> of Unit 4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Example</a:t>
            </a:r>
            <a:r>
              <a:rPr lang="de-DE" altLang="x-none" dirty="0" smtClean="0"/>
              <a:t>: Message </a:t>
            </a:r>
            <a:r>
              <a:rPr lang="de-DE" altLang="x-none" dirty="0" err="1" smtClean="0"/>
              <a:t>Passing</a:t>
            </a:r>
            <a:r>
              <a:rPr lang="de-DE" altLang="x-none" dirty="0" smtClean="0"/>
              <a:t> in </a:t>
            </a:r>
            <a:r>
              <a:rPr lang="de-DE" altLang="x-none" dirty="0" err="1" smtClean="0"/>
              <a:t>Factor</a:t>
            </a:r>
            <a:r>
              <a:rPr lang="de-DE" altLang="x-none" dirty="0" smtClean="0"/>
              <a:t> Graphs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Hints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for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Exercise</a:t>
            </a:r>
            <a:r>
              <a:rPr lang="de-DE" altLang="x-none" dirty="0" smtClean="0"/>
              <a:t> 2 (</a:t>
            </a:r>
            <a:r>
              <a:rPr lang="de-DE" altLang="x-none" dirty="0" err="1" smtClean="0"/>
              <a:t>to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be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handed</a:t>
            </a:r>
            <a:r>
              <a:rPr lang="de-DE" altLang="x-none" dirty="0" smtClean="0"/>
              <a:t> in </a:t>
            </a:r>
            <a:r>
              <a:rPr lang="de-DE" altLang="x-none" dirty="0" err="1" smtClean="0"/>
              <a:t>Monday</a:t>
            </a:r>
            <a:r>
              <a:rPr lang="de-DE" altLang="x-none" dirty="0" smtClean="0"/>
              <a:t> May 13, 7:00)</a:t>
            </a:r>
            <a:endParaRPr lang="de-DE" altLang="x-non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28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46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89693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Look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(1)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Head-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Chain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middle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obs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89693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2)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Tail-to-Tail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Fork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root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observation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89693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 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-Head (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Merge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clean sink)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Independence: Examples &amp; Generalizations</a:t>
            </a:r>
            <a:endParaRPr lang="en-US" dirty="0"/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1" t="57331" r="5502" b="1339"/>
          <a:stretch/>
        </p:blipFill>
        <p:spPr bwMode="auto">
          <a:xfrm>
            <a:off x="5292080" y="1312101"/>
            <a:ext cx="3530988" cy="185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703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Course </a:t>
            </a:r>
            <a:r>
              <a:rPr lang="de-DE" dirty="0" err="1" smtClean="0"/>
              <a:t>Overview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28111"/>
              </p:ext>
            </p:extLst>
          </p:nvPr>
        </p:nvGraphicFramePr>
        <p:xfrm>
          <a:off x="358776" y="1104714"/>
          <a:ext cx="7669609" cy="3854910"/>
        </p:xfrm>
        <a:graphic>
          <a:graphicData uri="http://schemas.openxmlformats.org/drawingml/2006/table">
            <a:tbl>
              <a:tblPr/>
              <a:tblGrid>
                <a:gridCol w="1333072"/>
                <a:gridCol w="2880152"/>
                <a:gridCol w="1296144"/>
                <a:gridCol w="2160241"/>
              </a:tblGrid>
              <a:tr h="269902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effectLst/>
                        </a:rPr>
                        <a:t>Week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effectLst/>
                        </a:rPr>
                        <a:t>Topic </a:t>
                      </a:r>
                      <a:r>
                        <a:rPr lang="de-DE" sz="1400" b="1" dirty="0" err="1" smtClean="0">
                          <a:effectLst/>
                        </a:rPr>
                        <a:t>Lecture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effectLst/>
                        </a:rPr>
                        <a:t>Tutorial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effectLst/>
                        </a:rPr>
                        <a:t>Exercises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608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07.04. &amp; 08.04.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Probability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Intro Julia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14.04.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 Inference Methods and Decision-Making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 smtClean="0"/>
                        <a:t>no</a:t>
                      </a:r>
                      <a:r>
                        <a:rPr lang="de-DE" sz="1100" b="0" dirty="0" smtClean="0"/>
                        <a:t> </a:t>
                      </a:r>
                      <a:r>
                        <a:rPr lang="de-DE" sz="1100" b="0" dirty="0" err="1" smtClean="0"/>
                        <a:t>tutorial</a:t>
                      </a:r>
                      <a:endParaRPr lang="de-DE" sz="1100" b="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 smtClean="0"/>
                        <a:t>Exercise</a:t>
                      </a:r>
                      <a:r>
                        <a:rPr lang="de-DE" sz="1100" b="1" dirty="0" smtClean="0"/>
                        <a:t> 1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1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21.04.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 smtClean="0"/>
                        <a:t>no</a:t>
                      </a:r>
                      <a:r>
                        <a:rPr lang="de-DE" sz="1100" b="1" dirty="0" smtClean="0"/>
                        <a:t> </a:t>
                      </a:r>
                      <a:r>
                        <a:rPr lang="de-DE" sz="1100" b="1" dirty="0" err="1" smtClean="0"/>
                        <a:t>lecture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</a:rPr>
                        <a:t>Theory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 Unit 1 &amp; 2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(14.04. – 05.05.)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28.04.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smtClean="0"/>
                        <a:t>3 </a:t>
                      </a:r>
                      <a:r>
                        <a:rPr lang="de-DE" sz="1100" b="1" dirty="0" err="1" smtClean="0"/>
                        <a:t>Graphical</a:t>
                      </a:r>
                      <a:r>
                        <a:rPr lang="de-DE" sz="1100" b="1" dirty="0" smtClean="0"/>
                        <a:t> Models: Independence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>
                          <a:solidFill>
                            <a:srgbClr val="006600"/>
                          </a:solidFill>
                        </a:rPr>
                        <a:t>Theory</a:t>
                      </a:r>
                      <a:r>
                        <a:rPr lang="de-DE" sz="1100" b="1" dirty="0">
                          <a:solidFill>
                            <a:srgbClr val="006600"/>
                          </a:solidFill>
                        </a:rPr>
                        <a:t> Unit </a:t>
                      </a:r>
                      <a:r>
                        <a:rPr lang="de-DE" sz="1100" b="1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de-DE" sz="1100" b="1" dirty="0">
                        <a:solidFill>
                          <a:srgbClr val="006600"/>
                        </a:solidFill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05.05.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4 </a:t>
                      </a:r>
                      <a:r>
                        <a:rPr lang="de-DE" sz="1100" dirty="0" err="1" smtClean="0"/>
                        <a:t>Graphical</a:t>
                      </a:r>
                      <a:r>
                        <a:rPr lang="de-DE" sz="1100" dirty="0" smtClean="0"/>
                        <a:t> Models: </a:t>
                      </a:r>
                      <a:r>
                        <a:rPr lang="de-DE" sz="1100" dirty="0" err="1" smtClean="0"/>
                        <a:t>Exact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Inference</a:t>
                      </a:r>
                      <a:endParaRPr lang="de-DE" sz="110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Theory</a:t>
                      </a:r>
                      <a:r>
                        <a:rPr lang="de-DE" sz="1100" baseline="0" dirty="0" smtClean="0"/>
                        <a:t> Unit 4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Exercise</a:t>
                      </a:r>
                      <a:r>
                        <a:rPr lang="de-DE" sz="1100" dirty="0" smtClean="0"/>
                        <a:t> 2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1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12.05.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5 </a:t>
                      </a:r>
                      <a:r>
                        <a:rPr lang="de-DE" sz="1100" dirty="0" err="1" smtClean="0"/>
                        <a:t>Graphical</a:t>
                      </a:r>
                      <a:r>
                        <a:rPr lang="de-DE" sz="1100" dirty="0" smtClean="0"/>
                        <a:t> Models: </a:t>
                      </a:r>
                      <a:r>
                        <a:rPr lang="de-DE" sz="1100" dirty="0" err="1" smtClean="0"/>
                        <a:t>Approximate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Inference</a:t>
                      </a:r>
                      <a:endParaRPr lang="de-DE" sz="110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Theory</a:t>
                      </a:r>
                      <a:r>
                        <a:rPr lang="de-DE" sz="1100" dirty="0"/>
                        <a:t> Unit </a:t>
                      </a:r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(05.05. – 19.05.)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1">
                <a:tc>
                  <a:txBody>
                    <a:bodyPr/>
                    <a:lstStyle/>
                    <a:p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19.05. &amp; 20.05.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6 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Ranking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Theory</a:t>
                      </a:r>
                      <a:r>
                        <a:rPr lang="de-DE" sz="1100" dirty="0" smtClean="0"/>
                        <a:t> Unit 6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Exercise</a:t>
                      </a:r>
                      <a:r>
                        <a:rPr lang="de-DE" sz="1100" dirty="0" smtClean="0"/>
                        <a:t> 3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26.05.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7 </a:t>
                      </a:r>
                      <a:r>
                        <a:rPr lang="en-US" sz="1100" dirty="0" smtClean="0"/>
                        <a:t>Linear Basis Function Models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Theory</a:t>
                      </a:r>
                      <a:r>
                        <a:rPr lang="de-DE" sz="1100" dirty="0"/>
                        <a:t> Unit </a:t>
                      </a:r>
                      <a:r>
                        <a:rPr lang="de-DE" sz="1100" dirty="0" smtClean="0"/>
                        <a:t>7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(19.05. – 02.06.)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8 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Regression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Theory</a:t>
                      </a:r>
                      <a:r>
                        <a:rPr lang="de-DE" sz="1100" baseline="0" dirty="0" smtClean="0"/>
                        <a:t> Unit 8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Exercise</a:t>
                      </a:r>
                      <a:r>
                        <a:rPr lang="de-DE" sz="1100" dirty="0" smtClean="0"/>
                        <a:t> 4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 smtClean="0"/>
                        <a:t>no</a:t>
                      </a:r>
                      <a:r>
                        <a:rPr lang="de-DE" sz="1100" b="1" baseline="0" dirty="0" smtClean="0"/>
                        <a:t> </a:t>
                      </a:r>
                      <a:r>
                        <a:rPr lang="de-DE" sz="1100" b="1" baseline="0" dirty="0" err="1" smtClean="0"/>
                        <a:t>lecture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9 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Classification</a:t>
                      </a:r>
                      <a:endParaRPr lang="de-DE" sz="110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(02.06. – 23.06.)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 </a:t>
                      </a:r>
                      <a:r>
                        <a:rPr lang="de-DE" sz="1100" dirty="0" smtClean="0"/>
                        <a:t>Non-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Classification</a:t>
                      </a:r>
                      <a:r>
                        <a:rPr lang="de-DE" sz="1100" dirty="0" smtClean="0"/>
                        <a:t> Learning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Theory</a:t>
                      </a:r>
                      <a:r>
                        <a:rPr lang="de-DE" sz="1100" dirty="0" smtClean="0"/>
                        <a:t> Unit 9 &amp; 10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11 </a:t>
                      </a:r>
                      <a:r>
                        <a:rPr lang="de-DE" sz="1100" dirty="0" err="1" smtClean="0"/>
                        <a:t>Gaussian</a:t>
                      </a:r>
                      <a:r>
                        <a:rPr lang="de-DE" sz="1100" dirty="0" smtClean="0"/>
                        <a:t> Processes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Theory</a:t>
                      </a:r>
                      <a:r>
                        <a:rPr lang="de-DE" sz="1100" dirty="0"/>
                        <a:t> Unit </a:t>
                      </a:r>
                      <a:r>
                        <a:rPr lang="de-DE" sz="1100" dirty="0" smtClean="0"/>
                        <a:t>11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Exercise</a:t>
                      </a:r>
                      <a:r>
                        <a:rPr lang="de-DE" sz="1100" dirty="0" smtClean="0"/>
                        <a:t> 5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608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01.07.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 Information Theory</a:t>
                      </a:r>
                      <a:endParaRPr lang="en-US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Theory</a:t>
                      </a:r>
                      <a:r>
                        <a:rPr lang="de-DE" sz="1100" baseline="0" dirty="0" smtClean="0"/>
                        <a:t> Unit 12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(23.06. – 07.07.)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dirty="0" smtClean="0"/>
                        <a:t>07.07. </a:t>
                      </a:r>
                      <a:r>
                        <a:rPr lang="de-DE" sz="1100" b="1" dirty="0"/>
                        <a:t>&amp; </a:t>
                      </a:r>
                      <a:r>
                        <a:rPr lang="de-DE" sz="1100" b="1" dirty="0" smtClean="0"/>
                        <a:t>08.07.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13</a:t>
                      </a:r>
                      <a:r>
                        <a:rPr lang="de-DE" sz="1100" baseline="0" dirty="0" smtClean="0"/>
                        <a:t> Real-World </a:t>
                      </a:r>
                      <a:r>
                        <a:rPr lang="de-DE" sz="1100" baseline="0" dirty="0" err="1" smtClean="0"/>
                        <a:t>Applications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600" dirty="0"/>
                        <a:t/>
                      </a:r>
                      <a:br>
                        <a:rPr lang="de-DE" sz="600" dirty="0"/>
                      </a:br>
                      <a:endParaRPr lang="de-DE" sz="6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957541" y="4371950"/>
            <a:ext cx="255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hteck 1"/>
          <p:cNvSpPr/>
          <p:nvPr/>
        </p:nvSpPr>
        <p:spPr bwMode="gray">
          <a:xfrm>
            <a:off x="7452320" y="4083918"/>
            <a:ext cx="12200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73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89693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Look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		(1)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Head-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b="1" dirty="0">
                <a:solidFill>
                  <a:srgbClr val="323232"/>
                </a:solidFill>
                <a:latin typeface="Verdana"/>
              </a:rPr>
              <a:t>Chain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middle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obs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.)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89693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2)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Tail-to-Tail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(</a:t>
            </a:r>
            <a:r>
              <a:rPr lang="de-DE" altLang="x-none" sz="1300" b="1" dirty="0" err="1">
                <a:solidFill>
                  <a:srgbClr val="323232"/>
                </a:solidFill>
                <a:latin typeface="Verdana"/>
              </a:rPr>
              <a:t>Fork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root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observation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)</a:t>
            </a: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89693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		(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3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 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-Head (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Merge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clean sink)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Independence: Examples &amp; Generalizations</a:t>
            </a:r>
            <a:endParaRPr 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34389"/>
            <a:ext cx="4680520" cy="183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1" t="57331" r="5502" b="1339"/>
          <a:stretch/>
        </p:blipFill>
        <p:spPr bwMode="auto">
          <a:xfrm>
            <a:off x="5292080" y="1312101"/>
            <a:ext cx="3530988" cy="185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405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Proof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Chain Graph (Head-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 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Proof for Case H2T (Unit </a:t>
            </a:r>
            <a:r>
              <a:rPr lang="en-US" dirty="0" smtClean="0"/>
              <a:t>3, </a:t>
            </a:r>
            <a:r>
              <a:rPr lang="en-US" dirty="0"/>
              <a:t>slide 12)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45666"/>
              </p:ext>
            </p:extLst>
          </p:nvPr>
        </p:nvGraphicFramePr>
        <p:xfrm>
          <a:off x="3719612" y="1333759"/>
          <a:ext cx="28686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3" name="Equation" r:id="rId3" imgW="2539800" imgH="228600" progId="Equation.DSMT4">
                  <p:embed/>
                </p:oleObj>
              </mc:Choice>
              <mc:Fallback>
                <p:oleObj name="Equation" r:id="rId3" imgW="25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612" y="1333759"/>
                        <a:ext cx="286861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731" name="Picture 1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345511"/>
            <a:ext cx="1146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8">
                <a:extLst>
                  <a:ext uri="{FF2B5EF4-FFF2-40B4-BE49-F238E27FC236}">
                    <a16:creationId xmlns:a16="http://schemas.microsoft.com/office/drawing/2014/main" xmlns="" id="{D54C6B60-A034-4E8B-65C6-106B4AFFF770}"/>
                  </a:ext>
                </a:extLst>
              </p:cNvPr>
              <p:cNvSpPr txBox="1"/>
              <p:nvPr/>
            </p:nvSpPr>
            <p:spPr bwMode="gray">
              <a:xfrm>
                <a:off x="755576" y="2517005"/>
                <a:ext cx="7482410" cy="516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4C6B60-A034-4E8B-65C6-106B4AFF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5576" y="2517005"/>
                <a:ext cx="7482410" cy="516167"/>
              </a:xfrm>
              <a:prstGeom prst="rect">
                <a:avLst/>
              </a:prstGeom>
              <a:blipFill rotWithShape="1">
                <a:blip r:embed="rId6"/>
                <a:stretch>
                  <a:fillRect t="-147059" b="-2070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889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Proof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Chain Graph (Head-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 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Note (1)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Proof for Case H2T (Unit 3, slide 12)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60385"/>
              </p:ext>
            </p:extLst>
          </p:nvPr>
        </p:nvGraphicFramePr>
        <p:xfrm>
          <a:off x="1547813" y="1999803"/>
          <a:ext cx="5219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2" name="Equation" r:id="rId3" imgW="4622760" imgH="634680" progId="Equation.DSMT4">
                  <p:embed/>
                </p:oleObj>
              </mc:Choice>
              <mc:Fallback>
                <p:oleObj name="Equation" r:id="rId3" imgW="46227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99803"/>
                        <a:ext cx="5219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82942"/>
              </p:ext>
            </p:extLst>
          </p:nvPr>
        </p:nvGraphicFramePr>
        <p:xfrm>
          <a:off x="3719612" y="1333759"/>
          <a:ext cx="28686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3" name="Equation" r:id="rId5" imgW="2539800" imgH="228600" progId="Equation.DSMT4">
                  <p:embed/>
                </p:oleObj>
              </mc:Choice>
              <mc:Fallback>
                <p:oleObj name="Equation" r:id="rId5" imgW="25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612" y="1333759"/>
                        <a:ext cx="286861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731" name="Picture 13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345511"/>
            <a:ext cx="1146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295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Proof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Chain Graph (Head-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 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Note (1)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  <a:tab pos="322738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Note (2)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Does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this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also hold in </a:t>
            </a:r>
          </a:p>
          <a:p>
            <a:pPr marL="0" lvl="0" indent="0">
              <a:buClrTx/>
              <a:buSzTx/>
              <a:buNone/>
              <a:tabLst>
                <a:tab pos="360363" algn="l"/>
                <a:tab pos="3227388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world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„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x1“?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Proof for Case H2T (Unit 3, slide 12)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77622"/>
              </p:ext>
            </p:extLst>
          </p:nvPr>
        </p:nvGraphicFramePr>
        <p:xfrm>
          <a:off x="1547813" y="1999803"/>
          <a:ext cx="5219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1" name="Equation" r:id="rId3" imgW="4622760" imgH="634680" progId="Equation.DSMT4">
                  <p:embed/>
                </p:oleObj>
              </mc:Choice>
              <mc:Fallback>
                <p:oleObj name="Equation" r:id="rId3" imgW="46227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99803"/>
                        <a:ext cx="5219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85390"/>
              </p:ext>
            </p:extLst>
          </p:nvPr>
        </p:nvGraphicFramePr>
        <p:xfrm>
          <a:off x="1563688" y="2922775"/>
          <a:ext cx="1663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2" name="Equation" r:id="rId5" imgW="1473120" imgH="431640" progId="Equation.DSMT4">
                  <p:embed/>
                </p:oleObj>
              </mc:Choice>
              <mc:Fallback>
                <p:oleObj name="Equation" r:id="rId5" imgW="147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922775"/>
                        <a:ext cx="16637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21928"/>
              </p:ext>
            </p:extLst>
          </p:nvPr>
        </p:nvGraphicFramePr>
        <p:xfrm>
          <a:off x="3719612" y="1333759"/>
          <a:ext cx="28686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3" name="Equation" r:id="rId7" imgW="2539800" imgH="228600" progId="Equation.DSMT4">
                  <p:embed/>
                </p:oleObj>
              </mc:Choice>
              <mc:Fallback>
                <p:oleObj name="Equation" r:id="rId7" imgW="25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612" y="1333759"/>
                        <a:ext cx="286861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731" name="Picture 13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345511"/>
            <a:ext cx="1146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669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Proof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Chain Graph (Head-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 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Note (1)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  <a:tab pos="322738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Note (2)	 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his also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holds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</a:p>
          <a:p>
            <a:pPr marL="0" lvl="0" indent="0">
              <a:buClrTx/>
              <a:buSzTx/>
              <a:buNone/>
              <a:tabLst>
                <a:tab pos="360363" algn="l"/>
                <a:tab pos="3227388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world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„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x1“!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Proof for Case H2T (Unit 3, slide 12)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04060"/>
              </p:ext>
            </p:extLst>
          </p:nvPr>
        </p:nvGraphicFramePr>
        <p:xfrm>
          <a:off x="1547813" y="1999803"/>
          <a:ext cx="5219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0" name="Equation" r:id="rId3" imgW="4622760" imgH="634680" progId="Equation.DSMT4">
                  <p:embed/>
                </p:oleObj>
              </mc:Choice>
              <mc:Fallback>
                <p:oleObj name="Equation" r:id="rId3" imgW="46227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99803"/>
                        <a:ext cx="5219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30504"/>
              </p:ext>
            </p:extLst>
          </p:nvPr>
        </p:nvGraphicFramePr>
        <p:xfrm>
          <a:off x="1563688" y="2922775"/>
          <a:ext cx="1663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1" name="Equation" r:id="rId5" imgW="1473120" imgH="431640" progId="Equation.DSMT4">
                  <p:embed/>
                </p:oleObj>
              </mc:Choice>
              <mc:Fallback>
                <p:oleObj name="Equation" r:id="rId5" imgW="147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922775"/>
                        <a:ext cx="16637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42301"/>
              </p:ext>
            </p:extLst>
          </p:nvPr>
        </p:nvGraphicFramePr>
        <p:xfrm>
          <a:off x="3719612" y="1333759"/>
          <a:ext cx="28686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2" name="Equation" r:id="rId7" imgW="2539800" imgH="228600" progId="Equation.DSMT4">
                  <p:embed/>
                </p:oleObj>
              </mc:Choice>
              <mc:Fallback>
                <p:oleObj name="Equation" r:id="rId7" imgW="25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612" y="1333759"/>
                        <a:ext cx="286861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731" name="Picture 13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345511"/>
            <a:ext cx="1146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14562"/>
              </p:ext>
            </p:extLst>
          </p:nvPr>
        </p:nvGraphicFramePr>
        <p:xfrm>
          <a:off x="5732735" y="2931790"/>
          <a:ext cx="2079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3" name="Equation" r:id="rId10" imgW="1841400" imgH="431640" progId="Equation.DSMT4">
                  <p:embed/>
                </p:oleObj>
              </mc:Choice>
              <mc:Fallback>
                <p:oleObj name="Equation" r:id="rId10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735" y="2931790"/>
                        <a:ext cx="20796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672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Proof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Chain Graph (Head-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 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Note (1)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  <a:tab pos="322738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Note (2)	 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his also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holds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</a:p>
          <a:p>
            <a:pPr marL="0" lvl="0" indent="0">
              <a:buClrTx/>
              <a:buSzTx/>
              <a:buNone/>
              <a:tabLst>
                <a:tab pos="360363" algn="l"/>
                <a:tab pos="3227388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world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„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x1“!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Hence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Proof for Case H2T (Unit 3, slide 12)</a:t>
            </a:r>
            <a:endParaRPr lang="en-US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228482"/>
              </p:ext>
            </p:extLst>
          </p:nvPr>
        </p:nvGraphicFramePr>
        <p:xfrm>
          <a:off x="1554163" y="3697288"/>
          <a:ext cx="51196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79" name="Equation" r:id="rId3" imgW="4533840" imgH="444240" progId="Equation.DSMT4">
                  <p:embed/>
                </p:oleObj>
              </mc:Choice>
              <mc:Fallback>
                <p:oleObj name="Equation" r:id="rId3" imgW="4533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697288"/>
                        <a:ext cx="51196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69522"/>
              </p:ext>
            </p:extLst>
          </p:nvPr>
        </p:nvGraphicFramePr>
        <p:xfrm>
          <a:off x="1547813" y="1999803"/>
          <a:ext cx="5219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0" name="Equation" r:id="rId5" imgW="4622760" imgH="634680" progId="Equation.DSMT4">
                  <p:embed/>
                </p:oleObj>
              </mc:Choice>
              <mc:Fallback>
                <p:oleObj name="Equation" r:id="rId5" imgW="46227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99803"/>
                        <a:ext cx="5219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220204"/>
              </p:ext>
            </p:extLst>
          </p:nvPr>
        </p:nvGraphicFramePr>
        <p:xfrm>
          <a:off x="1563688" y="2922775"/>
          <a:ext cx="1663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1" name="Equation" r:id="rId7" imgW="1473120" imgH="431640" progId="Equation.DSMT4">
                  <p:embed/>
                </p:oleObj>
              </mc:Choice>
              <mc:Fallback>
                <p:oleObj name="Equation" r:id="rId7" imgW="147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922775"/>
                        <a:ext cx="16637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99974"/>
              </p:ext>
            </p:extLst>
          </p:nvPr>
        </p:nvGraphicFramePr>
        <p:xfrm>
          <a:off x="3719612" y="1333759"/>
          <a:ext cx="28686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2" name="Equation" r:id="rId9" imgW="2539800" imgH="228600" progId="Equation.DSMT4">
                  <p:embed/>
                </p:oleObj>
              </mc:Choice>
              <mc:Fallback>
                <p:oleObj name="Equation" r:id="rId9" imgW="25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612" y="1333759"/>
                        <a:ext cx="286861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731" name="Picture 13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345511"/>
            <a:ext cx="1146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3147"/>
              </p:ext>
            </p:extLst>
          </p:nvPr>
        </p:nvGraphicFramePr>
        <p:xfrm>
          <a:off x="5732735" y="2931790"/>
          <a:ext cx="2079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3" name="Equation" r:id="rId12" imgW="1841400" imgH="431640" progId="Equation.DSMT4">
                  <p:embed/>
                </p:oleObj>
              </mc:Choice>
              <mc:Fallback>
                <p:oleObj name="Equation" r:id="rId12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735" y="2931790"/>
                        <a:ext cx="20796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Gerade Verbindung mit Pfeil 9"/>
          <p:cNvCxnSpPr/>
          <p:nvPr/>
        </p:nvCxnSpPr>
        <p:spPr bwMode="gray">
          <a:xfrm flipH="1">
            <a:off x="6349814" y="3589276"/>
            <a:ext cx="324036" cy="2160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 bwMode="gray">
          <a:xfrm flipH="1">
            <a:off x="3580718" y="2599800"/>
            <a:ext cx="37404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72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Proof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for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Chain Graph (Head-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to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Tail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): 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Note (1)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  <a:tab pos="3227388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Note (2)	 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his also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holds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</a:p>
          <a:p>
            <a:pPr marL="0" lvl="0" indent="0">
              <a:buClrTx/>
              <a:buSzTx/>
              <a:buNone/>
              <a:tabLst>
                <a:tab pos="360363" algn="l"/>
                <a:tab pos="3227388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the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world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„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given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x1“!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05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Hence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:</a:t>
            </a: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Proof for Case H2T (Unit 3, slide 12)</a:t>
            </a:r>
            <a:endParaRPr lang="en-US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83439"/>
              </p:ext>
            </p:extLst>
          </p:nvPr>
        </p:nvGraphicFramePr>
        <p:xfrm>
          <a:off x="1554163" y="3697288"/>
          <a:ext cx="51196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28" name="Equation" r:id="rId3" imgW="4533840" imgH="444240" progId="Equation.DSMT4">
                  <p:embed/>
                </p:oleObj>
              </mc:Choice>
              <mc:Fallback>
                <p:oleObj name="Equation" r:id="rId3" imgW="4533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697288"/>
                        <a:ext cx="51196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61842"/>
              </p:ext>
            </p:extLst>
          </p:nvPr>
        </p:nvGraphicFramePr>
        <p:xfrm>
          <a:off x="1547813" y="1999803"/>
          <a:ext cx="5219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29" name="Equation" r:id="rId5" imgW="4622760" imgH="634680" progId="Equation.DSMT4">
                  <p:embed/>
                </p:oleObj>
              </mc:Choice>
              <mc:Fallback>
                <p:oleObj name="Equation" r:id="rId5" imgW="46227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99803"/>
                        <a:ext cx="5219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06565"/>
              </p:ext>
            </p:extLst>
          </p:nvPr>
        </p:nvGraphicFramePr>
        <p:xfrm>
          <a:off x="1563688" y="2922775"/>
          <a:ext cx="1663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0" name="Equation" r:id="rId7" imgW="1473120" imgH="431640" progId="Equation.DSMT4">
                  <p:embed/>
                </p:oleObj>
              </mc:Choice>
              <mc:Fallback>
                <p:oleObj name="Equation" r:id="rId7" imgW="147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922775"/>
                        <a:ext cx="16637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8762"/>
              </p:ext>
            </p:extLst>
          </p:nvPr>
        </p:nvGraphicFramePr>
        <p:xfrm>
          <a:off x="3719612" y="1333759"/>
          <a:ext cx="28686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1" name="Equation" r:id="rId9" imgW="2539800" imgH="228600" progId="Equation.DSMT4">
                  <p:embed/>
                </p:oleObj>
              </mc:Choice>
              <mc:Fallback>
                <p:oleObj name="Equation" r:id="rId9" imgW="25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612" y="1333759"/>
                        <a:ext cx="286861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731" name="Picture 13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345511"/>
            <a:ext cx="1146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11619"/>
              </p:ext>
            </p:extLst>
          </p:nvPr>
        </p:nvGraphicFramePr>
        <p:xfrm>
          <a:off x="2136775" y="4302125"/>
          <a:ext cx="52943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2" name="Equation" r:id="rId12" imgW="4686120" imgH="444240" progId="Equation.DSMT4">
                  <p:embed/>
                </p:oleObj>
              </mc:Choice>
              <mc:Fallback>
                <p:oleObj name="Equation" r:id="rId12" imgW="4686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4302125"/>
                        <a:ext cx="52943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328311"/>
              </p:ext>
            </p:extLst>
          </p:nvPr>
        </p:nvGraphicFramePr>
        <p:xfrm>
          <a:off x="5732735" y="2931790"/>
          <a:ext cx="2079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3" name="Equation" r:id="rId14" imgW="1841400" imgH="431640" progId="Equation.DSMT4">
                  <p:embed/>
                </p:oleObj>
              </mc:Choice>
              <mc:Fallback>
                <p:oleObj name="Equation" r:id="rId14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735" y="2931790"/>
                        <a:ext cx="20796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Gerade Verbindung mit Pfeil 11"/>
          <p:cNvCxnSpPr/>
          <p:nvPr/>
        </p:nvCxnSpPr>
        <p:spPr bwMode="gray">
          <a:xfrm flipV="1">
            <a:off x="3419872" y="4664466"/>
            <a:ext cx="265646" cy="27861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 bwMode="gray">
          <a:xfrm flipH="1">
            <a:off x="7235827" y="2787774"/>
            <a:ext cx="324036" cy="2160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50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Questions</a:t>
            </a:r>
            <a:r>
              <a:rPr lang="de-DE" altLang="x-none" dirty="0" smtClean="0"/>
              <a:t> and Updates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/>
              <a:t>: Main </a:t>
            </a:r>
            <a:r>
              <a:rPr lang="de-DE" altLang="x-none" dirty="0" err="1"/>
              <a:t>Concepts</a:t>
            </a:r>
            <a:r>
              <a:rPr lang="de-DE" altLang="x-none" dirty="0"/>
              <a:t> of Unit </a:t>
            </a:r>
            <a:r>
              <a:rPr lang="de-DE" altLang="x-none" dirty="0" smtClean="0"/>
              <a:t>3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/>
              <a:t>Example</a:t>
            </a:r>
            <a:r>
              <a:rPr lang="de-DE" altLang="x-none" dirty="0"/>
              <a:t>: </a:t>
            </a:r>
            <a:r>
              <a:rPr lang="de-DE" altLang="x-none" dirty="0" err="1"/>
              <a:t>Conditional</a:t>
            </a:r>
            <a:r>
              <a:rPr lang="de-DE" altLang="x-none" dirty="0"/>
              <a:t> Independence &amp; </a:t>
            </a:r>
            <a:r>
              <a:rPr lang="de-DE" altLang="x-none" dirty="0" smtClean="0"/>
              <a:t>D-Separation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Simulating</a:t>
            </a:r>
            <a:r>
              <a:rPr lang="de-DE" altLang="x-none" b="1" dirty="0" smtClean="0"/>
              <a:t> 1 </a:t>
            </a:r>
            <a:r>
              <a:rPr lang="de-DE" altLang="x-none" b="1" dirty="0" err="1" smtClean="0"/>
              <a:t>vs</a:t>
            </a:r>
            <a:r>
              <a:rPr lang="de-DE" altLang="x-none" b="1" dirty="0" smtClean="0"/>
              <a:t> 1 </a:t>
            </a:r>
            <a:r>
              <a:rPr lang="de-DE" altLang="x-none" b="1" dirty="0" err="1" smtClean="0"/>
              <a:t>TrueSkill</a:t>
            </a:r>
            <a:r>
              <a:rPr lang="de-DE" altLang="x-none" b="1" dirty="0" smtClean="0"/>
              <a:t> (</a:t>
            </a:r>
            <a:r>
              <a:rPr lang="de-DE" altLang="x-none" b="1" dirty="0" err="1" smtClean="0"/>
              <a:t>discrete</a:t>
            </a:r>
            <a:r>
              <a:rPr lang="de-DE" altLang="x-none" b="1" dirty="0" smtClean="0"/>
              <a:t>)</a:t>
            </a:r>
            <a:endParaRPr lang="de-DE" altLang="x-non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37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28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Consider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TrueSkill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1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vs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1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discrete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variables! 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Simulate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Skills:</a:t>
            </a: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Simulate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Performances:</a:t>
            </a: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Evaluate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Differences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Evaluate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Outcomes:</a:t>
            </a: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0070C0"/>
                </a:solidFill>
                <a:latin typeface="Verdana"/>
              </a:rPr>
              <a:t>(a) </a:t>
            </a:r>
            <a:r>
              <a:rPr lang="de-DE" altLang="x-none" sz="1300" b="1" dirty="0" err="1" smtClean="0">
                <a:solidFill>
                  <a:srgbClr val="0070C0"/>
                </a:solidFill>
                <a:latin typeface="Verdana"/>
              </a:rPr>
              <a:t>Simulate</a:t>
            </a:r>
            <a:r>
              <a:rPr lang="de-DE" altLang="x-none" sz="1300" b="1" dirty="0" smtClean="0">
                <a:solidFill>
                  <a:srgbClr val="0070C0"/>
                </a:solidFill>
                <a:latin typeface="Verdana"/>
              </a:rPr>
              <a:t> e.g. 1000 </a:t>
            </a:r>
            <a:r>
              <a:rPr lang="de-DE" altLang="x-none" sz="1300" b="1" dirty="0" err="1" smtClean="0">
                <a:solidFill>
                  <a:srgbClr val="0070C0"/>
                </a:solidFill>
                <a:latin typeface="Verdana"/>
              </a:rPr>
              <a:t>vectors</a:t>
            </a:r>
            <a:r>
              <a:rPr lang="de-DE" altLang="x-none" sz="1300" b="1" dirty="0" smtClean="0">
                <a:solidFill>
                  <a:srgbClr val="0070C0"/>
                </a:solidFill>
                <a:latin typeface="Verdana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TrueSkill (cp. Unit 2, slide 11-12)</a:t>
            </a:r>
            <a:endParaRPr lang="en-US" dirty="0"/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20388"/>
              </p:ext>
            </p:extLst>
          </p:nvPr>
        </p:nvGraphicFramePr>
        <p:xfrm>
          <a:off x="835490" y="2119313"/>
          <a:ext cx="32162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8" name="Equation" r:id="rId3" imgW="2844720" imgH="228600" progId="Equation.DSMT4">
                  <p:embed/>
                </p:oleObj>
              </mc:Choice>
              <mc:Fallback>
                <p:oleObj name="Equation" r:id="rId3" imgW="2844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490" y="2119313"/>
                        <a:ext cx="32162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43767"/>
              </p:ext>
            </p:extLst>
          </p:nvPr>
        </p:nvGraphicFramePr>
        <p:xfrm>
          <a:off x="829587" y="2722563"/>
          <a:ext cx="34718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9" name="Equation" r:id="rId5" imgW="3073320" imgH="228600" progId="Equation.DSMT4">
                  <p:embed/>
                </p:oleObj>
              </mc:Choice>
              <mc:Fallback>
                <p:oleObj name="Equation" r:id="rId5" imgW="3073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87" y="2722563"/>
                        <a:ext cx="34718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186990"/>
              </p:ext>
            </p:extLst>
          </p:nvPr>
        </p:nvGraphicFramePr>
        <p:xfrm>
          <a:off x="840740" y="3396803"/>
          <a:ext cx="8032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0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" y="3396803"/>
                        <a:ext cx="8032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45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17" y="1433128"/>
            <a:ext cx="3972403" cy="290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596"/>
              </p:ext>
            </p:extLst>
          </p:nvPr>
        </p:nvGraphicFramePr>
        <p:xfrm>
          <a:off x="827584" y="4028480"/>
          <a:ext cx="674687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1" name="Equation" r:id="rId10" imgW="596880" imgH="241200" progId="Equation.DSMT4">
                  <p:embed/>
                </p:oleObj>
              </mc:Choice>
              <mc:Fallback>
                <p:oleObj name="Equation" r:id="rId10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28480"/>
                        <a:ext cx="674687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93342"/>
              </p:ext>
            </p:extLst>
          </p:nvPr>
        </p:nvGraphicFramePr>
        <p:xfrm>
          <a:off x="3258095" y="4423907"/>
          <a:ext cx="31861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2" name="Equation" r:id="rId12" imgW="2819160" imgH="241200" progId="Equation.DSMT4">
                  <p:embed/>
                </p:oleObj>
              </mc:Choice>
              <mc:Fallback>
                <p:oleObj name="Equation" r:id="rId12" imgW="2819160" imgH="24120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095" y="4423907"/>
                        <a:ext cx="318611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069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Consider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TrueSkill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1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vs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1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with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discrete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variables! </a:t>
            </a:r>
          </a:p>
          <a:p>
            <a:pPr marL="0" lvl="0" indent="0">
              <a:lnSpc>
                <a:spcPct val="2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Simulate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Skills:</a:t>
            </a: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Simulate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Performances:</a:t>
            </a: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Evaluate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Differences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Evaluate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Outcomes:</a:t>
            </a:r>
          </a:p>
          <a:p>
            <a:pPr marL="0" lvl="0" indent="0">
              <a:lnSpc>
                <a:spcPct val="30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(b) </a:t>
            </a:r>
            <a:r>
              <a:rPr lang="de-DE" altLang="x-none" sz="1300" b="1" dirty="0" err="1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Evaluate</a:t>
            </a:r>
            <a:r>
              <a:rPr lang="de-DE" altLang="x-none" sz="1300" b="1" dirty="0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 Skills &amp; Performances </a:t>
            </a:r>
            <a:r>
              <a:rPr lang="de-DE" altLang="x-none" sz="1300" b="1" dirty="0" err="1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conditioned</a:t>
            </a:r>
            <a:r>
              <a:rPr lang="de-DE" altLang="x-none" sz="1300" b="1" dirty="0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 </a:t>
            </a:r>
            <a:r>
              <a:rPr lang="de-DE" altLang="x-none" sz="1300" b="1" dirty="0">
                <a:solidFill>
                  <a:schemeClr val="accent2">
                    <a:lumMod val="75000"/>
                  </a:schemeClr>
                </a:solidFill>
                <a:latin typeface="Verdana"/>
              </a:rPr>
              <a:t>o</a:t>
            </a:r>
            <a:r>
              <a:rPr lang="de-DE" altLang="x-none" sz="1300" b="1" dirty="0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n y=1! </a:t>
            </a:r>
            <a:r>
              <a:rPr lang="de-DE" altLang="x-none" sz="1300" b="1" dirty="0" err="1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Doable</a:t>
            </a:r>
            <a:r>
              <a:rPr lang="de-DE" altLang="x-none" sz="1300" b="1" dirty="0" smtClean="0">
                <a:solidFill>
                  <a:schemeClr val="accent2">
                    <a:lumMod val="75000"/>
                  </a:schemeClr>
                </a:solidFill>
                <a:latin typeface="Verdana"/>
              </a:rPr>
              <a:t>?</a:t>
            </a:r>
            <a:endParaRPr lang="de-DE" altLang="x-none" sz="1300" b="1" dirty="0">
              <a:solidFill>
                <a:schemeClr val="accent2">
                  <a:lumMod val="75000"/>
                </a:schemeClr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TrueSkill (cp. Unit 2, slide 11-12)</a:t>
            </a:r>
            <a:endParaRPr lang="en-US" dirty="0"/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54937"/>
              </p:ext>
            </p:extLst>
          </p:nvPr>
        </p:nvGraphicFramePr>
        <p:xfrm>
          <a:off x="838665" y="2119313"/>
          <a:ext cx="321468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9" name="Equation" r:id="rId3" imgW="2844720" imgH="228600" progId="Equation.DSMT4">
                  <p:embed/>
                </p:oleObj>
              </mc:Choice>
              <mc:Fallback>
                <p:oleObj name="Equation" r:id="rId3" imgW="2844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65" y="2119313"/>
                        <a:ext cx="321468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7022"/>
              </p:ext>
            </p:extLst>
          </p:nvPr>
        </p:nvGraphicFramePr>
        <p:xfrm>
          <a:off x="828000" y="2722563"/>
          <a:ext cx="34734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0" name="Equation" r:id="rId5" imgW="3073320" imgH="228600" progId="Equation.DSMT4">
                  <p:embed/>
                </p:oleObj>
              </mc:Choice>
              <mc:Fallback>
                <p:oleObj name="Equation" r:id="rId5" imgW="3073320" imgH="228600" progId="Equation.DSMT4">
                  <p:embed/>
                  <p:pic>
                    <p:nvPicPr>
                      <p:cNvPr id="0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00" y="2722563"/>
                        <a:ext cx="34734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51287"/>
              </p:ext>
            </p:extLst>
          </p:nvPr>
        </p:nvGraphicFramePr>
        <p:xfrm>
          <a:off x="840740" y="3396803"/>
          <a:ext cx="8032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1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" y="3396803"/>
                        <a:ext cx="8032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538107"/>
              </p:ext>
            </p:extLst>
          </p:nvPr>
        </p:nvGraphicFramePr>
        <p:xfrm>
          <a:off x="827584" y="4028480"/>
          <a:ext cx="674687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2" name="Equation" r:id="rId9" imgW="596880" imgH="241200" progId="Equation.DSMT4">
                  <p:embed/>
                </p:oleObj>
              </mc:Choice>
              <mc:Fallback>
                <p:oleObj name="Equation" r:id="rId9" imgW="596880" imgH="241200" progId="Equation.DSMT4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28480"/>
                        <a:ext cx="674687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450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38" y="1419622"/>
            <a:ext cx="4010155" cy="27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379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Questions</a:t>
            </a:r>
            <a:r>
              <a:rPr lang="de-DE" altLang="x-none" dirty="0" smtClean="0"/>
              <a:t> and Updates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Recap</a:t>
            </a:r>
            <a:r>
              <a:rPr lang="de-DE" altLang="x-none" b="1" dirty="0"/>
              <a:t>: Main </a:t>
            </a:r>
            <a:r>
              <a:rPr lang="de-DE" altLang="x-none" b="1" dirty="0" err="1"/>
              <a:t>Concepts</a:t>
            </a:r>
            <a:r>
              <a:rPr lang="de-DE" altLang="x-none" b="1" dirty="0"/>
              <a:t> of Unit </a:t>
            </a:r>
            <a:r>
              <a:rPr lang="de-DE" altLang="x-none" b="1" dirty="0" smtClean="0"/>
              <a:t>3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/>
              <a:t>Example</a:t>
            </a:r>
            <a:r>
              <a:rPr lang="de-DE" altLang="x-none" dirty="0"/>
              <a:t>: </a:t>
            </a:r>
            <a:r>
              <a:rPr lang="de-DE" altLang="x-none" dirty="0" err="1"/>
              <a:t>Conditional</a:t>
            </a:r>
            <a:r>
              <a:rPr lang="de-DE" altLang="x-none" dirty="0"/>
              <a:t> Independence &amp; </a:t>
            </a:r>
            <a:r>
              <a:rPr lang="de-DE" altLang="x-none" dirty="0" smtClean="0"/>
              <a:t>D-Separation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/>
              <a:t>Simulating</a:t>
            </a:r>
            <a:r>
              <a:rPr lang="de-DE" altLang="x-none" dirty="0"/>
              <a:t> 1 </a:t>
            </a:r>
            <a:r>
              <a:rPr lang="de-DE" altLang="x-none" dirty="0" err="1"/>
              <a:t>vs</a:t>
            </a:r>
            <a:r>
              <a:rPr lang="de-DE" altLang="x-none" dirty="0"/>
              <a:t> 1 </a:t>
            </a:r>
            <a:r>
              <a:rPr lang="de-DE" altLang="x-none" dirty="0" err="1"/>
              <a:t>TrueSkill</a:t>
            </a:r>
            <a:r>
              <a:rPr lang="de-DE" altLang="x-none" dirty="0"/>
              <a:t> (</a:t>
            </a:r>
            <a:r>
              <a:rPr lang="de-DE" altLang="x-none" dirty="0" err="1"/>
              <a:t>discrete</a:t>
            </a:r>
            <a:r>
              <a:rPr lang="de-DE" altLang="x-none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altLang="x-non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13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58025" cy="3563938"/>
          </a:xfrm>
        </p:spPr>
        <p:txBody>
          <a:bodyPr/>
          <a:lstStyle/>
          <a:p>
            <a:pPr marL="268288" indent="-252413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err="1" smtClean="0"/>
              <a:t>Recap</a:t>
            </a:r>
            <a:r>
              <a:rPr lang="de-DE" altLang="x-none" sz="1600" dirty="0" smtClean="0"/>
              <a:t> I:</a:t>
            </a:r>
            <a:r>
              <a:rPr lang="de-DE" altLang="x-none" sz="1600" dirty="0"/>
              <a:t>	</a:t>
            </a:r>
            <a:r>
              <a:rPr lang="de-DE" altLang="x-none" sz="1600" dirty="0" err="1" smtClean="0"/>
              <a:t>Conditional</a:t>
            </a:r>
            <a:r>
              <a:rPr lang="de-DE" altLang="x-none" sz="1600" dirty="0" smtClean="0"/>
              <a:t> </a:t>
            </a:r>
            <a:r>
              <a:rPr lang="de-DE" altLang="x-none" sz="1600" dirty="0" err="1" smtClean="0"/>
              <a:t>Probabilities</a:t>
            </a:r>
            <a:endParaRPr lang="de-DE" altLang="x-none" sz="1600" dirty="0" smtClean="0"/>
          </a:p>
          <a:p>
            <a:pPr marL="268288" indent="-252413">
              <a:lnSpc>
                <a:spcPct val="25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err="1" smtClean="0"/>
              <a:t>Recap</a:t>
            </a:r>
            <a:r>
              <a:rPr lang="de-DE" altLang="x-none" sz="1600" dirty="0" smtClean="0"/>
              <a:t> II</a:t>
            </a:r>
            <a:r>
              <a:rPr lang="de-DE" altLang="x-none" sz="1600" dirty="0"/>
              <a:t>:	</a:t>
            </a:r>
            <a:r>
              <a:rPr lang="de-DE" altLang="x-none" sz="1600" dirty="0" err="1" smtClean="0"/>
              <a:t>Conditional</a:t>
            </a:r>
            <a:r>
              <a:rPr lang="de-DE" altLang="x-none" sz="1600" dirty="0" smtClean="0"/>
              <a:t> Independence in </a:t>
            </a:r>
            <a:r>
              <a:rPr lang="de-DE" altLang="x-none" sz="1600" dirty="0" err="1" smtClean="0"/>
              <a:t>Bayesian</a:t>
            </a:r>
            <a:r>
              <a:rPr lang="de-DE" altLang="x-none" sz="1600" dirty="0" smtClean="0"/>
              <a:t> Networks</a:t>
            </a:r>
          </a:p>
          <a:p>
            <a:pPr marL="268288" indent="-252413">
              <a:lnSpc>
                <a:spcPct val="25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err="1" smtClean="0"/>
              <a:t>Recap</a:t>
            </a:r>
            <a:r>
              <a:rPr lang="de-DE" altLang="x-none" sz="1600" dirty="0" smtClean="0"/>
              <a:t> III: Simulation of Networks</a:t>
            </a:r>
          </a:p>
          <a:p>
            <a:pPr marL="268288" indent="-252413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endParaRPr lang="de-DE" altLang="x-none" dirty="0"/>
          </a:p>
          <a:p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3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5836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9827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a)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Graphical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Models &amp;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Bayesian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Networks</a:t>
            </a:r>
          </a:p>
          <a:p>
            <a:pPr marL="342900" lvl="0" indent="-342900">
              <a:lnSpc>
                <a:spcPct val="150000"/>
              </a:lnSpc>
              <a:buClrTx/>
              <a:buSzTx/>
              <a:buAutoNum type="alphaLcParenR" startAt="2"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Conditional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&amp; Chain </a:t>
            </a:r>
            <a:r>
              <a:rPr lang="de-DE" altLang="x-none" sz="1300" dirty="0" err="1">
                <a:solidFill>
                  <a:srgbClr val="323232"/>
                </a:solidFill>
                <a:latin typeface="Verdana"/>
              </a:rPr>
              <a:t>R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ule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c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Conditional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Independence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d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)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	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D-Separation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Unit 3: Overview of Concepts and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68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=""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250122"/>
              </a:xfrm>
            </p:spPr>
            <p:txBody>
              <a:bodyPr/>
              <a:lstStyle/>
              <a:p>
                <a:r>
                  <a:rPr lang="x-none" b="1" dirty="0"/>
                  <a:t>Observation</a:t>
                </a:r>
                <a:r>
                  <a:rPr lang="x-non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x-non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x-none" dirty="0"/>
              </a:p>
              <a:p>
                <a:r>
                  <a:rPr lang="x-none" b="1" dirty="0"/>
                  <a:t>Bayesian Network</a:t>
                </a:r>
                <a:r>
                  <a:rPr lang="x-none" dirty="0"/>
                  <a:t>. </a:t>
                </a:r>
                <a:r>
                  <a:rPr lang="x-none" i="1" dirty="0"/>
                  <a:t>Given a joint distribution as a product of </a:t>
                </a:r>
                <a:r>
                  <a:rPr lang="x-none" b="1" i="1" dirty="0"/>
                  <a:t>conditional distributions</a:t>
                </a:r>
                <a:r>
                  <a:rPr lang="x-none" i="1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x-none" i="1" dirty="0"/>
                  <a:t>, a </a:t>
                </a:r>
                <a:r>
                  <a:rPr lang="x-none" dirty="0"/>
                  <a:t>Bayesian network</a:t>
                </a:r>
                <a:r>
                  <a:rPr lang="x-non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i="1" dirty="0"/>
                  <a:t>, and a </a:t>
                </a:r>
                <a:r>
                  <a:rPr lang="x-none" b="1" i="1"/>
                  <a:t>directed </a:t>
                </a:r>
                <a:r>
                  <a:rPr lang="de-DE" b="1" i="1" dirty="0" err="1" smtClean="0"/>
                  <a:t>edge</a:t>
                </a:r>
                <a:r>
                  <a:rPr lang="de-DE" b="1" i="1" dirty="0" smtClean="0"/>
                  <a:t> </a:t>
                </a:r>
                <a:r>
                  <a:rPr lang="x-none" i="1" smtClean="0"/>
                  <a:t>from </a:t>
                </a:r>
                <a:r>
                  <a:rPr lang="x-none" i="1" dirty="0"/>
                  <a:t>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dirty="0"/>
                  <a:t>. </a:t>
                </a:r>
                <a:r>
                  <a:rPr lang="x-none" i="1" dirty="0"/>
                  <a:t>If the variable is independent of all other variables, it has no incoming edges.</a:t>
                </a:r>
                <a:endParaRPr lang="x-none" dirty="0"/>
              </a:p>
              <a:p>
                <a:endParaRPr lang="x-none" b="1" dirty="0"/>
              </a:p>
              <a:p>
                <a:r>
                  <a:rPr lang="x-none" b="1" dirty="0"/>
                  <a:t>Examples</a:t>
                </a:r>
                <a:r>
                  <a:rPr lang="x-non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250122"/>
              </a:xfrm>
              <a:blipFill rotWithShape="1">
                <a:blip r:embed="rId2"/>
                <a:stretch>
                  <a:fillRect t="-271" r="-860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=""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Probabilities</a:t>
            </a:r>
            <a:r>
              <a:rPr lang="de-DE" dirty="0" smtClean="0"/>
              <a:t> in </a:t>
            </a:r>
            <a:r>
              <a:rPr lang="x-none" smtClean="0"/>
              <a:t>Bayesian </a:t>
            </a:r>
            <a:r>
              <a:rPr lang="x-none" dirty="0"/>
              <a:t>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8074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8074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8074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807431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27569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275694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402343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91543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402343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79982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79982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=""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2680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268085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4015822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907822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79982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79982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2680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26808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907822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4015822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541837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541837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463295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463295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469829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469829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469829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32323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469829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0270" b="-1162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=""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8083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808392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=""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8083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80839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=""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27665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276655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4024392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4024392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85195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85660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85195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87600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x-non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54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Joint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and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short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-hand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notation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Probabilities  vs Conditional Probabilities</a:t>
            </a:r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022356"/>
              </p:ext>
            </p:extLst>
          </p:nvPr>
        </p:nvGraphicFramePr>
        <p:xfrm>
          <a:off x="2223267" y="1727223"/>
          <a:ext cx="29067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2" name="Equation" r:id="rId3" imgW="2577960" imgH="228600" progId="Equation.DSMT4">
                  <p:embed/>
                </p:oleObj>
              </mc:Choice>
              <mc:Fallback>
                <p:oleObj name="Equation" r:id="rId3" imgW="257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267" y="1727223"/>
                        <a:ext cx="29067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598142"/>
              </p:ext>
            </p:extLst>
          </p:nvPr>
        </p:nvGraphicFramePr>
        <p:xfrm>
          <a:off x="5659595" y="1691531"/>
          <a:ext cx="1690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3" name="Equation" r:id="rId5" imgW="1498320" imgH="368280" progId="Equation.DSMT4">
                  <p:embed/>
                </p:oleObj>
              </mc:Choice>
              <mc:Fallback>
                <p:oleObj name="Equation" r:id="rId5" imgW="1498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595" y="1691531"/>
                        <a:ext cx="16906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17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Joint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and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short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-hand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notation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Representation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Conditional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via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Rule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some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„Order“</a:t>
            </a: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Probabilities  vs Conditional Probabilities</a:t>
            </a:r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62011"/>
              </p:ext>
            </p:extLst>
          </p:nvPr>
        </p:nvGraphicFramePr>
        <p:xfrm>
          <a:off x="2223267" y="1727223"/>
          <a:ext cx="29067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78" name="Equation" r:id="rId3" imgW="2577960" imgH="228600" progId="Equation.DSMT4">
                  <p:embed/>
                </p:oleObj>
              </mc:Choice>
              <mc:Fallback>
                <p:oleObj name="Equation" r:id="rId3" imgW="257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267" y="1727223"/>
                        <a:ext cx="29067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26695"/>
              </p:ext>
            </p:extLst>
          </p:nvPr>
        </p:nvGraphicFramePr>
        <p:xfrm>
          <a:off x="5659595" y="1691531"/>
          <a:ext cx="1690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79" name="Equation" r:id="rId5" imgW="1498320" imgH="368280" progId="Equation.DSMT4">
                  <p:embed/>
                </p:oleObj>
              </mc:Choice>
              <mc:Fallback>
                <p:oleObj name="Equation" r:id="rId5" imgW="1498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595" y="1691531"/>
                        <a:ext cx="16906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98484"/>
              </p:ext>
            </p:extLst>
          </p:nvPr>
        </p:nvGraphicFramePr>
        <p:xfrm>
          <a:off x="2191047" y="2686050"/>
          <a:ext cx="504190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0" name="Equation" r:id="rId7" imgW="4470120" imgH="228600" progId="Equation.DSMT4">
                  <p:embed/>
                </p:oleObj>
              </mc:Choice>
              <mc:Fallback>
                <p:oleObj name="Equation" r:id="rId7" imgW="447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047" y="2686050"/>
                        <a:ext cx="504190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011128"/>
              </p:ext>
            </p:extLst>
          </p:nvPr>
        </p:nvGraphicFramePr>
        <p:xfrm>
          <a:off x="3014458" y="3086335"/>
          <a:ext cx="214788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1" name="Equation" r:id="rId9" imgW="1904760" imgH="228600" progId="Equation.DSMT4">
                  <p:embed/>
                </p:oleObj>
              </mc:Choice>
              <mc:Fallback>
                <p:oleObj name="Equation" r:id="rId9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458" y="3086335"/>
                        <a:ext cx="2147888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953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C3A7D1F-1CC8-2201-C20C-BD62B8FA8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Joint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and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short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-hand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notation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:</a:t>
            </a: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lv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Representation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as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Conditional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b="1" dirty="0" err="1" smtClean="0">
                <a:solidFill>
                  <a:srgbClr val="323232"/>
                </a:solidFill>
                <a:latin typeface="Verdana"/>
              </a:rPr>
              <a:t>Probabilities</a:t>
            </a:r>
            <a:r>
              <a:rPr lang="de-DE" altLang="x-none" sz="1300" b="1" dirty="0" smtClean="0">
                <a:solidFill>
                  <a:srgbClr val="323232"/>
                </a:solidFill>
                <a:latin typeface="Verdana"/>
              </a:rPr>
              <a:t> 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via </a:t>
            </a:r>
            <a:r>
              <a:rPr lang="de-DE" altLang="x-none" sz="1300" dirty="0">
                <a:solidFill>
                  <a:srgbClr val="323232"/>
                </a:solidFill>
                <a:latin typeface="Verdana"/>
              </a:rPr>
              <a:t>Chain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Rule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in </a:t>
            </a:r>
            <a:r>
              <a:rPr lang="de-DE" altLang="x-none" sz="1300" dirty="0" err="1" smtClean="0">
                <a:solidFill>
                  <a:srgbClr val="323232"/>
                </a:solidFill>
                <a:latin typeface="Verdana"/>
              </a:rPr>
              <a:t>some</a:t>
            </a: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 „Order“</a:t>
            </a: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indent="0">
              <a:buClrTx/>
              <a:buSzTx/>
              <a:buNone/>
              <a:tabLst>
                <a:tab pos="360363" algn="l"/>
              </a:tabLst>
            </a:pPr>
            <a:endParaRPr lang="de-DE" altLang="x-none" sz="1300" dirty="0" smtClean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250000"/>
              </a:lnSpc>
              <a:buClrTx/>
              <a:buSzTx/>
              <a:buNone/>
              <a:tabLst>
                <a:tab pos="360363" algn="l"/>
              </a:tabLst>
            </a:pPr>
            <a:endParaRPr lang="de-DE" altLang="x-none" sz="1300" dirty="0">
              <a:solidFill>
                <a:srgbClr val="323232"/>
              </a:solidFill>
              <a:latin typeface="Verdana"/>
            </a:endParaRPr>
          </a:p>
          <a:p>
            <a:pPr marL="0" indent="0">
              <a:lnSpc>
                <a:spcPct val="150000"/>
              </a:lnSpc>
              <a:buClrTx/>
              <a:buSzTx/>
              <a:buNone/>
              <a:tabLst>
                <a:tab pos="360363" algn="l"/>
                <a:tab pos="4572000" algn="l"/>
              </a:tabLst>
            </a:pPr>
            <a:r>
              <a:rPr lang="de-DE" altLang="x-none" sz="1300" dirty="0" smtClean="0">
                <a:solidFill>
                  <a:srgbClr val="323232"/>
                </a:solidFill>
                <a:latin typeface="Verdana"/>
              </a:rPr>
              <a:t>Norm Identities:</a:t>
            </a:r>
            <a:endParaRPr lang="de-DE" altLang="x-none" sz="1300" dirty="0">
              <a:solidFill>
                <a:srgbClr val="323232"/>
              </a:solidFill>
              <a:latin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Probabilities  vs Conditional Probabilities</a:t>
            </a:r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125237"/>
              </p:ext>
            </p:extLst>
          </p:nvPr>
        </p:nvGraphicFramePr>
        <p:xfrm>
          <a:off x="2223267" y="1727223"/>
          <a:ext cx="29067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48" name="Equation" r:id="rId3" imgW="2577960" imgH="228600" progId="Equation.DSMT4">
                  <p:embed/>
                </p:oleObj>
              </mc:Choice>
              <mc:Fallback>
                <p:oleObj name="Equation" r:id="rId3" imgW="257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267" y="1727223"/>
                        <a:ext cx="29067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986592"/>
              </p:ext>
            </p:extLst>
          </p:nvPr>
        </p:nvGraphicFramePr>
        <p:xfrm>
          <a:off x="5659595" y="1691531"/>
          <a:ext cx="1690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49" name="Equation" r:id="rId5" imgW="1498320" imgH="368280" progId="Equation.DSMT4">
                  <p:embed/>
                </p:oleObj>
              </mc:Choice>
              <mc:Fallback>
                <p:oleObj name="Equation" r:id="rId5" imgW="1498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595" y="1691531"/>
                        <a:ext cx="16906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002611"/>
              </p:ext>
            </p:extLst>
          </p:nvPr>
        </p:nvGraphicFramePr>
        <p:xfrm>
          <a:off x="2191047" y="2686050"/>
          <a:ext cx="504190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0" name="Equation" r:id="rId7" imgW="4470120" imgH="228600" progId="Equation.DSMT4">
                  <p:embed/>
                </p:oleObj>
              </mc:Choice>
              <mc:Fallback>
                <p:oleObj name="Equation" r:id="rId7" imgW="447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047" y="2686050"/>
                        <a:ext cx="504190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81903"/>
              </p:ext>
            </p:extLst>
          </p:nvPr>
        </p:nvGraphicFramePr>
        <p:xfrm>
          <a:off x="2160562" y="3812009"/>
          <a:ext cx="42116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1" name="Equation" r:id="rId9" imgW="3733560" imgH="368280" progId="Equation.DSMT4">
                  <p:embed/>
                </p:oleObj>
              </mc:Choice>
              <mc:Fallback>
                <p:oleObj name="Equation" r:id="rId9" imgW="3733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62" y="3812009"/>
                        <a:ext cx="42116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65857"/>
              </p:ext>
            </p:extLst>
          </p:nvPr>
        </p:nvGraphicFramePr>
        <p:xfrm>
          <a:off x="3594747" y="4338638"/>
          <a:ext cx="29940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2" name="Equation" r:id="rId11" imgW="2654280" imgH="368280" progId="Equation.DSMT4">
                  <p:embed/>
                </p:oleObj>
              </mc:Choice>
              <mc:Fallback>
                <p:oleObj name="Equation" r:id="rId11" imgW="2654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747" y="4338638"/>
                        <a:ext cx="29940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8409"/>
              </p:ext>
            </p:extLst>
          </p:nvPr>
        </p:nvGraphicFramePr>
        <p:xfrm>
          <a:off x="3014458" y="3086335"/>
          <a:ext cx="214788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3" name="Equation" r:id="rId13" imgW="1904760" imgH="228600" progId="Equation.DSMT4">
                  <p:embed/>
                </p:oleObj>
              </mc:Choice>
              <mc:Fallback>
                <p:oleObj name="Equation" r:id="rId13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458" y="3086335"/>
                        <a:ext cx="2147888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000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Slides_HPI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10.xml><?xml version="1.0" encoding="utf-8"?>
<a:theme xmlns:a="http://schemas.openxmlformats.org/drawingml/2006/main" name="7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1.xml><?xml version="1.0" encoding="utf-8"?>
<a:theme xmlns:a="http://schemas.openxmlformats.org/drawingml/2006/main" name="8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2.xml><?xml version="1.0" encoding="utf-8"?>
<a:theme xmlns:a="http://schemas.openxmlformats.org/drawingml/2006/main" name="9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3.xml><?xml version="1.0" encoding="utf-8"?>
<a:theme xmlns:a="http://schemas.openxmlformats.org/drawingml/2006/main" name="10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4.xml><?xml version="1.0" encoding="utf-8"?>
<a:theme xmlns:a="http://schemas.openxmlformats.org/drawingml/2006/main" name="11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5.xml><?xml version="1.0" encoding="utf-8"?>
<a:theme xmlns:a="http://schemas.openxmlformats.org/drawingml/2006/main" name="12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6.xml><?xml version="1.0" encoding="utf-8"?>
<a:theme xmlns:a="http://schemas.openxmlformats.org/drawingml/2006/main" name="13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7.xml><?xml version="1.0" encoding="utf-8"?>
<a:theme xmlns:a="http://schemas.openxmlformats.org/drawingml/2006/main" name="14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8.xml><?xml version="1.0" encoding="utf-8"?>
<a:theme xmlns:a="http://schemas.openxmlformats.org/drawingml/2006/main" name="15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9.xml><?xml version="1.0" encoding="utf-8"?>
<a:theme xmlns:a="http://schemas.openxmlformats.org/drawingml/2006/main" name="16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0.xml><?xml version="1.0" encoding="utf-8"?>
<a:theme xmlns:a="http://schemas.openxmlformats.org/drawingml/2006/main" name="17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1.xml><?xml version="1.0" encoding="utf-8"?>
<a:theme xmlns:a="http://schemas.openxmlformats.org/drawingml/2006/main" name="18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2.xml><?xml version="1.0" encoding="utf-8"?>
<a:theme xmlns:a="http://schemas.openxmlformats.org/drawingml/2006/main" name="19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3.xml><?xml version="1.0" encoding="utf-8"?>
<a:theme xmlns:a="http://schemas.openxmlformats.org/drawingml/2006/main" name="20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4.xml><?xml version="1.0" encoding="utf-8"?>
<a:theme xmlns:a="http://schemas.openxmlformats.org/drawingml/2006/main" name="21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5.xml><?xml version="1.0" encoding="utf-8"?>
<a:theme xmlns:a="http://schemas.openxmlformats.org/drawingml/2006/main" name="22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6.xml><?xml version="1.0" encoding="utf-8"?>
<a:theme xmlns:a="http://schemas.openxmlformats.org/drawingml/2006/main" name="23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7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28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4.xml><?xml version="1.0" encoding="utf-8"?>
<a:theme xmlns:a="http://schemas.openxmlformats.org/drawingml/2006/main" name="2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5.xml><?xml version="1.0" encoding="utf-8"?>
<a:theme xmlns:a="http://schemas.openxmlformats.org/drawingml/2006/main" name="3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6.xml><?xml version="1.0" encoding="utf-8"?>
<a:theme xmlns:a="http://schemas.openxmlformats.org/drawingml/2006/main" name="4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7.xml><?xml version="1.0" encoding="utf-8"?>
<a:theme xmlns:a="http://schemas.openxmlformats.org/drawingml/2006/main" name="1_Slides_HPI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8.xml><?xml version="1.0" encoding="utf-8"?>
<a:theme xmlns:a="http://schemas.openxmlformats.org/drawingml/2006/main" name="5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9.xml><?xml version="1.0" encoding="utf-8"?>
<a:theme xmlns:a="http://schemas.openxmlformats.org/drawingml/2006/main" name="6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Slides_HPI</Template>
  <TotalTime>0</TotalTime>
  <Words>1563</Words>
  <Application>Microsoft Office PowerPoint</Application>
  <PresentationFormat>Bildschirmpräsentation (16:9)</PresentationFormat>
  <Paragraphs>380</Paragraphs>
  <Slides>41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26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68" baseType="lpstr">
      <vt:lpstr>Slides_HPI</vt:lpstr>
      <vt:lpstr>TEMPLATE DEF Faculty v2022</vt:lpstr>
      <vt:lpstr>1_TEMPLATE DEF Faculty v2022</vt:lpstr>
      <vt:lpstr>2_TEMPLATE DEF Faculty v2022</vt:lpstr>
      <vt:lpstr>3_TEMPLATE DEF Faculty v2022</vt:lpstr>
      <vt:lpstr>4_TEMPLATE DEF Faculty v2022</vt:lpstr>
      <vt:lpstr>1_Slides_HPI</vt:lpstr>
      <vt:lpstr>5_TEMPLATE DEF Faculty v2022</vt:lpstr>
      <vt:lpstr>6_TEMPLATE DEF Faculty v2022</vt:lpstr>
      <vt:lpstr>7_TEMPLATE DEF Faculty v2022</vt:lpstr>
      <vt:lpstr>8_TEMPLATE DEF Faculty v2022</vt:lpstr>
      <vt:lpstr>9_TEMPLATE DEF Faculty v2022</vt:lpstr>
      <vt:lpstr>10_TEMPLATE DEF Faculty v2022</vt:lpstr>
      <vt:lpstr>11_TEMPLATE DEF Faculty v2022</vt:lpstr>
      <vt:lpstr>12_TEMPLATE DEF Faculty v2022</vt:lpstr>
      <vt:lpstr>13_TEMPLATE DEF Faculty v2022</vt:lpstr>
      <vt:lpstr>14_TEMPLATE DEF Faculty v2022</vt:lpstr>
      <vt:lpstr>15_TEMPLATE DEF Faculty v2022</vt:lpstr>
      <vt:lpstr>16_TEMPLATE DEF Faculty v2022</vt:lpstr>
      <vt:lpstr>17_TEMPLATE DEF Faculty v2022</vt:lpstr>
      <vt:lpstr>18_TEMPLATE DEF Faculty v2022</vt:lpstr>
      <vt:lpstr>19_TEMPLATE DEF Faculty v2022</vt:lpstr>
      <vt:lpstr>20_TEMPLATE DEF Faculty v2022</vt:lpstr>
      <vt:lpstr>21_TEMPLATE DEF Faculty v2022</vt:lpstr>
      <vt:lpstr>22_TEMPLATE DEF Faculty v2022</vt:lpstr>
      <vt:lpstr>23_TEMPLATE DEF Faculty v2022</vt:lpstr>
      <vt:lpstr>Equation</vt:lpstr>
      <vt:lpstr>Introduction to Probabilistic Machine Learning</vt:lpstr>
      <vt:lpstr>Overview</vt:lpstr>
      <vt:lpstr>Course Overview</vt:lpstr>
      <vt:lpstr>Overview</vt:lpstr>
      <vt:lpstr>Recap Unit 3: Overview of Concepts and Focus</vt:lpstr>
      <vt:lpstr>Recap: Conditional Probabilities in Bayesian Networks</vt:lpstr>
      <vt:lpstr>Joint Probabilities  vs Conditional Probabilities</vt:lpstr>
      <vt:lpstr>Joint Probabilities  vs Conditional Probabilities</vt:lpstr>
      <vt:lpstr>Joint Probabilities  vs Conditional Probabilities</vt:lpstr>
      <vt:lpstr>Joint Probabilities  vs Conditional Probabilities (Variants!)</vt:lpstr>
      <vt:lpstr>Recap: Conditional Independence</vt:lpstr>
      <vt:lpstr>Conditional Independence</vt:lpstr>
      <vt:lpstr>Conditional Independence</vt:lpstr>
      <vt:lpstr>Conditional Independence</vt:lpstr>
      <vt:lpstr>Conditional Independence</vt:lpstr>
      <vt:lpstr>Checking for Conditional Independence</vt:lpstr>
      <vt:lpstr>Checking for Conditional Independence</vt:lpstr>
      <vt:lpstr>Checking for Conditional Independence</vt:lpstr>
      <vt:lpstr>Checking for Conditional Independence</vt:lpstr>
      <vt:lpstr>a) What is a Path?</vt:lpstr>
      <vt:lpstr>a) What is a Path?</vt:lpstr>
      <vt:lpstr>b) What is a Blocked Node?</vt:lpstr>
      <vt:lpstr>b) What is a Blocked Node?</vt:lpstr>
      <vt:lpstr>b) What is a Blocked Node?</vt:lpstr>
      <vt:lpstr>b) What is a Blocked Node?</vt:lpstr>
      <vt:lpstr>Putting it together: D-Separation</vt:lpstr>
      <vt:lpstr>Putting it together: D-Separation</vt:lpstr>
      <vt:lpstr>Overview</vt:lpstr>
      <vt:lpstr>Conditional Independence: Examples &amp; Generalizations</vt:lpstr>
      <vt:lpstr>Conditional Independence: Examples &amp; Generalizations</vt:lpstr>
      <vt:lpstr>Recap: Proof for Case H2T (Unit 3, slide 12)</vt:lpstr>
      <vt:lpstr>Recap: Proof for Case H2T (Unit 3, slide 12)</vt:lpstr>
      <vt:lpstr>Recap: Proof for Case H2T (Unit 3, slide 12)</vt:lpstr>
      <vt:lpstr>Recap: Proof for Case H2T (Unit 3, slide 12)</vt:lpstr>
      <vt:lpstr>Recap: Proof for Case H2T (Unit 3, slide 12)</vt:lpstr>
      <vt:lpstr>Recap: Proof for Case H2T (Unit 3, slide 12)</vt:lpstr>
      <vt:lpstr>Overview</vt:lpstr>
      <vt:lpstr>Simulating TrueSkill (cp. Unit 2, slide 11-12)</vt:lpstr>
      <vt:lpstr>Simulating TrueSkill (cp. Unit 2, slide 11-12)</vt:lpstr>
      <vt:lpstr>Summary</vt:lpstr>
      <vt:lpstr>See you next Week!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Decision Support for Enterprise Applications</dc:title>
  <dc:creator>Rainer Schlosser</dc:creator>
  <cp:lastModifiedBy>Rainer Schlosser</cp:lastModifiedBy>
  <cp:revision>737</cp:revision>
  <cp:lastPrinted>2024-11-08T12:44:25Z</cp:lastPrinted>
  <dcterms:created xsi:type="dcterms:W3CDTF">2020-09-16T12:05:37Z</dcterms:created>
  <dcterms:modified xsi:type="dcterms:W3CDTF">2025-04-27T09:07:56Z</dcterms:modified>
</cp:coreProperties>
</file>