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71" r:id="rId2"/>
    <p:sldId id="303" r:id="rId3"/>
    <p:sldId id="360" r:id="rId4"/>
    <p:sldId id="376" r:id="rId5"/>
    <p:sldId id="384" r:id="rId6"/>
    <p:sldId id="361" r:id="rId7"/>
    <p:sldId id="332" r:id="rId8"/>
    <p:sldId id="365" r:id="rId9"/>
    <p:sldId id="366" r:id="rId10"/>
    <p:sldId id="367" r:id="rId11"/>
    <p:sldId id="368" r:id="rId12"/>
    <p:sldId id="362" r:id="rId13"/>
    <p:sldId id="391" r:id="rId14"/>
    <p:sldId id="392" r:id="rId15"/>
    <p:sldId id="385" r:id="rId16"/>
    <p:sldId id="393" r:id="rId17"/>
    <p:sldId id="387" r:id="rId18"/>
    <p:sldId id="378" r:id="rId19"/>
    <p:sldId id="363" r:id="rId20"/>
    <p:sldId id="388" r:id="rId21"/>
    <p:sldId id="389" r:id="rId22"/>
    <p:sldId id="390" r:id="rId23"/>
    <p:sldId id="304" r:id="rId24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00000"/>
    <a:srgbClr val="000000"/>
    <a:srgbClr val="B1063A"/>
    <a:srgbClr val="92D050"/>
    <a:srgbClr val="FB80A6"/>
    <a:srgbClr val="F6A800"/>
    <a:srgbClr val="0070C0"/>
    <a:srgbClr val="FFFF00"/>
    <a:srgbClr val="FB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3"/>
    <p:restoredTop sz="95219"/>
  </p:normalViewPr>
  <p:slideViewPr>
    <p:cSldViewPr snapToGrid="0" snapToObjects="1" showGuides="1">
      <p:cViewPr varScale="1">
        <p:scale>
          <a:sx n="89" d="100"/>
          <a:sy n="89" d="100"/>
        </p:scale>
        <p:origin x="200" y="1344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2064" y="192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5/19/25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5/19/25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7959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4101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8170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1388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810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Introduction to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noProof="0" dirty="0"/>
              <a:t>Unit 6 –</a:t>
            </a:r>
            <a:r>
              <a:rPr lang="en-US" sz="800" noProof="0" dirty="0"/>
              <a:t> Bayesian Ranking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/>
              <a:t>/23</a:t>
            </a:r>
            <a:endParaRPr lang="de-DE" sz="700" noProof="0" dirty="0"/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26" Type="http://schemas.openxmlformats.org/officeDocument/2006/relationships/image" Target="../media/image84.png"/><Relationship Id="rId3" Type="http://schemas.openxmlformats.org/officeDocument/2006/relationships/image" Target="../media/image57.png"/><Relationship Id="rId21" Type="http://schemas.openxmlformats.org/officeDocument/2006/relationships/image" Target="../media/image79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17" Type="http://schemas.openxmlformats.org/officeDocument/2006/relationships/image" Target="../media/image75.png"/><Relationship Id="rId25" Type="http://schemas.openxmlformats.org/officeDocument/2006/relationships/image" Target="../media/image8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4.png"/><Relationship Id="rId20" Type="http://schemas.openxmlformats.org/officeDocument/2006/relationships/image" Target="../media/image78.png"/><Relationship Id="rId29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24" Type="http://schemas.openxmlformats.org/officeDocument/2006/relationships/image" Target="../media/image82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81.png"/><Relationship Id="rId28" Type="http://schemas.openxmlformats.org/officeDocument/2006/relationships/image" Target="../media/image86.pn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58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Relationship Id="rId22" Type="http://schemas.openxmlformats.org/officeDocument/2006/relationships/image" Target="../media/image80.png"/><Relationship Id="rId27" Type="http://schemas.openxmlformats.org/officeDocument/2006/relationships/image" Target="../media/image8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2.png"/><Relationship Id="rId18" Type="http://schemas.openxmlformats.org/officeDocument/2006/relationships/image" Target="../media/image118.png"/><Relationship Id="rId26" Type="http://schemas.openxmlformats.org/officeDocument/2006/relationships/image" Target="../media/image1230.png"/><Relationship Id="rId21" Type="http://schemas.openxmlformats.org/officeDocument/2006/relationships/image" Target="../media/image1190.png"/><Relationship Id="rId34" Type="http://schemas.openxmlformats.org/officeDocument/2006/relationships/image" Target="../media/image132.png"/><Relationship Id="rId7" Type="http://schemas.openxmlformats.org/officeDocument/2006/relationships/image" Target="../media/image15.png"/><Relationship Id="rId12" Type="http://schemas.openxmlformats.org/officeDocument/2006/relationships/image" Target="../media/image109.png"/><Relationship Id="rId17" Type="http://schemas.openxmlformats.org/officeDocument/2006/relationships/image" Target="../media/image1160.png"/><Relationship Id="rId25" Type="http://schemas.openxmlformats.org/officeDocument/2006/relationships/image" Target="../media/image124.png"/><Relationship Id="rId33" Type="http://schemas.openxmlformats.org/officeDocument/2006/relationships/image" Target="../media/image131.png"/><Relationship Id="rId2" Type="http://schemas.openxmlformats.org/officeDocument/2006/relationships/image" Target="../media/image106.png"/><Relationship Id="rId16" Type="http://schemas.openxmlformats.org/officeDocument/2006/relationships/image" Target="../media/image117.png"/><Relationship Id="rId20" Type="http://schemas.openxmlformats.org/officeDocument/2006/relationships/image" Target="../media/image120.png"/><Relationship Id="rId29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24" Type="http://schemas.openxmlformats.org/officeDocument/2006/relationships/image" Target="../media/image123.png"/><Relationship Id="rId32" Type="http://schemas.openxmlformats.org/officeDocument/2006/relationships/image" Target="../media/image130.png"/><Relationship Id="rId15" Type="http://schemas.openxmlformats.org/officeDocument/2006/relationships/image" Target="../media/image116.png"/><Relationship Id="rId23" Type="http://schemas.openxmlformats.org/officeDocument/2006/relationships/image" Target="../media/image122.png"/><Relationship Id="rId28" Type="http://schemas.openxmlformats.org/officeDocument/2006/relationships/image" Target="../media/image126.png"/><Relationship Id="rId10" Type="http://schemas.openxmlformats.org/officeDocument/2006/relationships/image" Target="../media/image113.png"/><Relationship Id="rId19" Type="http://schemas.openxmlformats.org/officeDocument/2006/relationships/image" Target="../media/image119.png"/><Relationship Id="rId31" Type="http://schemas.openxmlformats.org/officeDocument/2006/relationships/image" Target="../media/image129.png"/><Relationship Id="rId4" Type="http://schemas.openxmlformats.org/officeDocument/2006/relationships/image" Target="../media/image108.png"/><Relationship Id="rId9" Type="http://schemas.openxmlformats.org/officeDocument/2006/relationships/image" Target="../media/image111.png"/><Relationship Id="rId14" Type="http://schemas.openxmlformats.org/officeDocument/2006/relationships/image" Target="../media/image115.png"/><Relationship Id="rId22" Type="http://schemas.openxmlformats.org/officeDocument/2006/relationships/image" Target="../media/image121.png"/><Relationship Id="rId27" Type="http://schemas.openxmlformats.org/officeDocument/2006/relationships/image" Target="../media/image125.png"/><Relationship Id="rId30" Type="http://schemas.openxmlformats.org/officeDocument/2006/relationships/image" Target="../media/image128.png"/><Relationship Id="rId35" Type="http://schemas.openxmlformats.org/officeDocument/2006/relationships/image" Target="../media/image133.png"/><Relationship Id="rId8" Type="http://schemas.openxmlformats.org/officeDocument/2006/relationships/image" Target="../media/image10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35.png"/><Relationship Id="rId21" Type="http://schemas.openxmlformats.org/officeDocument/2006/relationships/image" Target="../media/image136.png"/><Relationship Id="rId7" Type="http://schemas.openxmlformats.org/officeDocument/2006/relationships/image" Target="../media/image15.png"/><Relationship Id="rId12" Type="http://schemas.openxmlformats.org/officeDocument/2006/relationships/image" Target="../media/image109.png"/><Relationship Id="rId17" Type="http://schemas.openxmlformats.org/officeDocument/2006/relationships/image" Target="../media/image134.png"/><Relationship Id="rId25" Type="http://schemas.openxmlformats.org/officeDocument/2006/relationships/image" Target="../media/image138.png"/><Relationship Id="rId2" Type="http://schemas.openxmlformats.org/officeDocument/2006/relationships/image" Target="../media/image106.png"/><Relationship Id="rId16" Type="http://schemas.openxmlformats.org/officeDocument/2006/relationships/image" Target="../media/image117.png"/><Relationship Id="rId20" Type="http://schemas.openxmlformats.org/officeDocument/2006/relationships/image" Target="../media/image119.png"/><Relationship Id="rId29" Type="http://schemas.openxmlformats.org/officeDocument/2006/relationships/image" Target="../media/image13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24" Type="http://schemas.openxmlformats.org/officeDocument/2006/relationships/image" Target="../media/image1220.png"/><Relationship Id="rId23" Type="http://schemas.openxmlformats.org/officeDocument/2006/relationships/image" Target="../media/image137.png"/><Relationship Id="rId28" Type="http://schemas.openxmlformats.org/officeDocument/2006/relationships/image" Target="../media/image126.png"/><Relationship Id="rId10" Type="http://schemas.openxmlformats.org/officeDocument/2006/relationships/image" Target="../media/image113.png"/><Relationship Id="rId19" Type="http://schemas.openxmlformats.org/officeDocument/2006/relationships/image" Target="../media/image118.png"/><Relationship Id="rId31" Type="http://schemas.openxmlformats.org/officeDocument/2006/relationships/image" Target="../media/image140.png"/><Relationship Id="rId4" Type="http://schemas.openxmlformats.org/officeDocument/2006/relationships/image" Target="../media/image108.png"/><Relationship Id="rId9" Type="http://schemas.openxmlformats.org/officeDocument/2006/relationships/image" Target="../media/image111.png"/><Relationship Id="rId22" Type="http://schemas.openxmlformats.org/officeDocument/2006/relationships/image" Target="../media/image1190.png"/><Relationship Id="rId30" Type="http://schemas.openxmlformats.org/officeDocument/2006/relationships/image" Target="../media/image1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0.png"/><Relationship Id="rId13" Type="http://schemas.openxmlformats.org/officeDocument/2006/relationships/image" Target="../media/image1430.png"/><Relationship Id="rId3" Type="http://schemas.openxmlformats.org/officeDocument/2006/relationships/image" Target="../media/image1330.png"/><Relationship Id="rId7" Type="http://schemas.openxmlformats.org/officeDocument/2006/relationships/image" Target="../media/image1370.png"/><Relationship Id="rId12" Type="http://schemas.openxmlformats.org/officeDocument/2006/relationships/image" Target="../media/image1420.png"/><Relationship Id="rId17" Type="http://schemas.openxmlformats.org/officeDocument/2006/relationships/image" Target="../media/image147.png"/><Relationship Id="rId2" Type="http://schemas.openxmlformats.org/officeDocument/2006/relationships/image" Target="../media/image1320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0.png"/><Relationship Id="rId11" Type="http://schemas.openxmlformats.org/officeDocument/2006/relationships/image" Target="../media/image1410.png"/><Relationship Id="rId5" Type="http://schemas.openxmlformats.org/officeDocument/2006/relationships/image" Target="../media/image1350.png"/><Relationship Id="rId15" Type="http://schemas.openxmlformats.org/officeDocument/2006/relationships/image" Target="../media/image145.png"/><Relationship Id="rId10" Type="http://schemas.openxmlformats.org/officeDocument/2006/relationships/image" Target="../media/image1400.png"/><Relationship Id="rId4" Type="http://schemas.openxmlformats.org/officeDocument/2006/relationships/image" Target="../media/image1340.png"/><Relationship Id="rId9" Type="http://schemas.openxmlformats.org/officeDocument/2006/relationships/image" Target="../media/image1390.png"/><Relationship Id="rId14" Type="http://schemas.openxmlformats.org/officeDocument/2006/relationships/image" Target="../media/image14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11" Type="http://schemas.openxmlformats.org/officeDocument/2006/relationships/image" Target="../media/image15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10" Type="http://schemas.openxmlformats.org/officeDocument/2006/relationships/image" Target="../media/image155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6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6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image" Target="../media/image9.png"/><Relationship Id="rId15" Type="http://schemas.openxmlformats.org/officeDocument/2006/relationships/image" Target="NULL"/><Relationship Id="rId10" Type="http://schemas.openxmlformats.org/officeDocument/2006/relationships/image" Target="../media/image14.png"/><Relationship Id="rId4" Type="http://schemas.openxmlformats.org/officeDocument/2006/relationships/image" Target="../media/image7.jpeg"/><Relationship Id="rId9" Type="http://schemas.openxmlformats.org/officeDocument/2006/relationships/image" Target="../media/image13.png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NULL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en-US" dirty="0"/>
              <a:t>Bayesian Ranking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8EB15D-446C-7BF1-AE56-4FA1A6AD95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Learning</a:t>
            </a:r>
            <a:r>
              <a:rPr lang="en-US" dirty="0"/>
              <a:t>: In the ranking setting, we observe multi-team match outcomes and want to infer the skills of all single players!</a:t>
            </a:r>
            <a:endParaRPr lang="en-US" b="1" dirty="0"/>
          </a:p>
          <a:p>
            <a:r>
              <a:rPr lang="en-US" b="1" dirty="0"/>
              <a:t>Idea</a:t>
            </a:r>
            <a:r>
              <a:rPr lang="en-US" dirty="0"/>
              <a:t>: Leverage the transitivity of the real line of latent scores!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41FB35-91EE-C6E2-29D0-FA2F6256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Match Outcomes to Pairwise Rankings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B7B468D-C3B6-7788-5B9C-FB07950DF935}"/>
              </a:ext>
            </a:extLst>
          </p:cNvPr>
          <p:cNvCxnSpPr>
            <a:cxnSpLocks/>
            <a:stCxn id="12" idx="4"/>
            <a:endCxn id="26" idx="7"/>
          </p:cNvCxnSpPr>
          <p:nvPr/>
        </p:nvCxnSpPr>
        <p:spPr bwMode="gray">
          <a:xfrm flipH="1">
            <a:off x="5050167" y="3019075"/>
            <a:ext cx="722742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107E2A-5CC9-1683-3787-C68E3D8D83AA}"/>
              </a:ext>
            </a:extLst>
          </p:cNvPr>
          <p:cNvCxnSpPr>
            <a:cxnSpLocks/>
            <a:stCxn id="19" idx="1"/>
            <a:endCxn id="14" idx="4"/>
          </p:cNvCxnSpPr>
          <p:nvPr/>
        </p:nvCxnSpPr>
        <p:spPr bwMode="gray">
          <a:xfrm flipH="1" flipV="1">
            <a:off x="2515527" y="3019075"/>
            <a:ext cx="726824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1A0CF5-36FD-93B3-3588-E8868656699D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 bwMode="gray">
          <a:xfrm>
            <a:off x="5772909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2894A7-1790-4CDA-3F92-C029B3C6B292}"/>
              </a:ext>
            </a:extLst>
          </p:cNvPr>
          <p:cNvCxnSpPr>
            <a:cxnSpLocks/>
            <a:stCxn id="11" idx="5"/>
            <a:endCxn id="20" idx="1"/>
          </p:cNvCxnSpPr>
          <p:nvPr/>
        </p:nvCxnSpPr>
        <p:spPr bwMode="gray">
          <a:xfrm>
            <a:off x="3418968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/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651C16-3071-9804-A061-43C89721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6964" y="2747896"/>
                <a:ext cx="1053112" cy="21544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/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7B2799-4149-F0E1-17C0-3DFB3B93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31276" y="2747896"/>
                <a:ext cx="1065196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/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=+1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FEA9B11-3B7C-EFA5-2A97-92E236C5C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3152" y="3736839"/>
                <a:ext cx="811766" cy="2312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/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FA3BA00-9B94-F465-AB50-40D913217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73" y="2223238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/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039662-FB26-9BE5-0600-B7F053C81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76707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/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5CE96B7-AE4E-E9CD-2BB3-F6C69157B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6909" y="222323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/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D4929CE-2F8E-60A8-64F8-9C52ED03C1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7670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/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0C415F4-723F-F1E0-AD0A-E042F29C4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9527" y="22232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/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EB84C6E-5679-6E97-AE44-0CE77FF0A9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2563" y="222323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9CD47C-61BF-3AAB-AB97-A57AED7F7506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 bwMode="gray">
          <a:xfrm>
            <a:off x="2515527" y="2475237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88CDE5-369A-C3AD-4D5A-BBA3621A1572}"/>
              </a:ext>
            </a:extLst>
          </p:cNvPr>
          <p:cNvCxnSpPr>
            <a:cxnSpLocks/>
            <a:stCxn id="16" idx="3"/>
            <a:endCxn id="20" idx="7"/>
          </p:cNvCxnSpPr>
          <p:nvPr/>
        </p:nvCxnSpPr>
        <p:spPr bwMode="gray">
          <a:xfrm flipH="1">
            <a:off x="4233313" y="2438333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/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B75EFEA-FDF1-2E76-559E-0E8901C40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5447" y="343179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524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/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5CC2CA-2F88-EB5D-53AC-E596BC7D0B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8218" y="2767076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47613A-DEDC-60D1-69EE-801816F45B50}"/>
              </a:ext>
            </a:extLst>
          </p:cNvPr>
          <p:cNvCxnSpPr>
            <a:cxnSpLocks/>
            <a:stCxn id="19" idx="7"/>
            <a:endCxn id="20" idx="3"/>
          </p:cNvCxnSpPr>
          <p:nvPr/>
        </p:nvCxnSpPr>
        <p:spPr bwMode="gray">
          <a:xfrm flipV="1">
            <a:off x="3420542" y="2982171"/>
            <a:ext cx="634580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/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AF5A583-633C-4433-A2B6-9F700EAFA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3182" y="2747896"/>
                <a:ext cx="691368" cy="215444"/>
              </a:xfrm>
              <a:prstGeom prst="rect">
                <a:avLst/>
              </a:prstGeom>
              <a:blipFill>
                <a:blip r:embed="rId1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A98800-1089-456A-211F-1EE1A7DAD51D}"/>
              </a:ext>
            </a:extLst>
          </p:cNvPr>
          <p:cNvSpPr/>
          <p:nvPr/>
        </p:nvSpPr>
        <p:spPr bwMode="gray">
          <a:xfrm>
            <a:off x="3034087" y="3723878"/>
            <a:ext cx="222532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4E4485-E17C-6C86-B36E-99B16D1D7E3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832563" y="4001040"/>
            <a:ext cx="574513" cy="53687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/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000" dirty="0">
                    <a:solidFill>
                      <a:srgbClr val="C00000"/>
                    </a:solidFill>
                  </a:rPr>
                  <a:t>By transitivity, this implies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E4C7F-1F24-B673-7753-B2B0B14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9416" y="4435764"/>
                <a:ext cx="2136906" cy="4227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/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278687-6952-D658-03A1-99C8658E8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5072" y="3431794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524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83C5CE-BDDD-91EF-284D-C7220C07FC72}"/>
              </a:ext>
            </a:extLst>
          </p:cNvPr>
          <p:cNvCxnSpPr>
            <a:cxnSpLocks/>
            <a:stCxn id="26" idx="1"/>
            <a:endCxn id="20" idx="5"/>
          </p:cNvCxnSpPr>
          <p:nvPr/>
        </p:nvCxnSpPr>
        <p:spPr bwMode="gray">
          <a:xfrm flipH="1" flipV="1">
            <a:off x="4233313" y="2982171"/>
            <a:ext cx="63866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/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=+1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7C7642-D9F1-061F-3D73-84913FC16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2000" y="3736839"/>
                <a:ext cx="811766" cy="2312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1633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2" grpId="0"/>
      <p:bldP spid="23" grpId="0" animBg="1"/>
      <p:bldP spid="25" grpId="0"/>
      <p:bldP spid="26" grpId="0" animBg="1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597600" cy="3563938"/>
              </a:xfrm>
            </p:spPr>
            <p:txBody>
              <a:bodyPr/>
              <a:lstStyle/>
              <a:p>
                <a:r>
                  <a:rPr lang="en-US" b="1" dirty="0"/>
                  <a:t>Draw Model</a:t>
                </a:r>
                <a:r>
                  <a:rPr lang="en-US" dirty="0"/>
                  <a:t>: 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for the winning team, we have three outcomes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sz="1200" b="1" dirty="0"/>
                  <a:t> wins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b="1" dirty="0"/>
                  <a:t>Teams draw</a:t>
                </a:r>
                <a:r>
                  <a:rPr lang="en-US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begChr m:val="|"/>
                        <m:endChr m:val="|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1200" b="1" dirty="0"/>
              </a:p>
              <a:p>
                <a:pPr lvl="1"/>
                <a:r>
                  <a:rPr lang="en-US" sz="1200" dirty="0"/>
                  <a:t>Pairwise draws in a chain </a:t>
                </a:r>
                <a:r>
                  <a:rPr lang="en-US" sz="1200" b="1" dirty="0"/>
                  <a:t>do not</a:t>
                </a:r>
                <a:r>
                  <a:rPr lang="en-US" sz="1200" dirty="0"/>
                  <a:t> model the actual event that all pairwise team performances are at most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200" dirty="0"/>
                  <a:t> away from each other!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Partial Play</a:t>
                </a:r>
                <a:r>
                  <a:rPr lang="en-US" dirty="0"/>
                  <a:t>: If a player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only participates for a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of the time in the match, then we model this assuming a linear contribution to the team skill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dirty="0"/>
                  <a:t>This only works if the fraction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is truly independent of the (predicted) match outcome!</a:t>
                </a: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A8C2C887-4834-DB33-2A59-20E13703D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7597600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D3F657C-2C83-99AC-BA1A-08ECDB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Draws and Partial Play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3E7BE3-6D83-3488-2F42-5C35E3692D33}"/>
              </a:ext>
            </a:extLst>
          </p:cNvPr>
          <p:cNvCxnSpPr/>
          <p:nvPr/>
        </p:nvCxnSpPr>
        <p:spPr bwMode="gray">
          <a:xfrm>
            <a:off x="683568" y="3075806"/>
            <a:ext cx="61206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982E512-29C7-963F-1C83-BDBBDCDFDAB8}"/>
              </a:ext>
            </a:extLst>
          </p:cNvPr>
          <p:cNvCxnSpPr/>
          <p:nvPr/>
        </p:nvCxnSpPr>
        <p:spPr bwMode="gray">
          <a:xfrm>
            <a:off x="3203848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D0115DE-1878-2C31-7337-1B0C1AC55FFB}"/>
              </a:ext>
            </a:extLst>
          </p:cNvPr>
          <p:cNvSpPr/>
          <p:nvPr/>
        </p:nvSpPr>
        <p:spPr bwMode="gray">
          <a:xfrm>
            <a:off x="2844641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A10E68-91FA-BD1C-2409-B33D7897E375}"/>
              </a:ext>
            </a:extLst>
          </p:cNvPr>
          <p:cNvCxnSpPr/>
          <p:nvPr/>
        </p:nvCxnSpPr>
        <p:spPr bwMode="gray">
          <a:xfrm>
            <a:off x="268224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4D02019-3213-70BA-A23A-2924B68B1BB8}"/>
              </a:ext>
            </a:extLst>
          </p:cNvPr>
          <p:cNvSpPr/>
          <p:nvPr/>
        </p:nvSpPr>
        <p:spPr bwMode="gray">
          <a:xfrm>
            <a:off x="232303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59C79B-7F64-8607-C611-F3A8E9869774}"/>
              </a:ext>
            </a:extLst>
          </p:cNvPr>
          <p:cNvCxnSpPr/>
          <p:nvPr/>
        </p:nvCxnSpPr>
        <p:spPr bwMode="gray">
          <a:xfrm>
            <a:off x="3710435" y="2931790"/>
            <a:ext cx="0" cy="288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4565F3C-42FA-1DCA-48EF-A77EC0A566DB}"/>
              </a:ext>
            </a:extLst>
          </p:cNvPr>
          <p:cNvSpPr/>
          <p:nvPr/>
        </p:nvSpPr>
        <p:spPr bwMode="gray">
          <a:xfrm>
            <a:off x="3351228" y="2948987"/>
            <a:ext cx="718414" cy="253638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F6A91E-0E94-CB78-F957-5818720EFACB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4111864" y="3016065"/>
            <a:ext cx="316985" cy="20375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/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Draw margin of </a:t>
                </a:r>
                <a14:m>
                  <m:oMath xmlns:m="http://schemas.openxmlformats.org/officeDocument/2006/math">
                    <m:r>
                      <a:rPr lang="en-GB" sz="1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sz="1000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DDA153-6EBA-63D5-DCB8-A590395BE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62686" y="3068169"/>
                <a:ext cx="1502478" cy="422788"/>
              </a:xfrm>
              <a:prstGeom prst="rect">
                <a:avLst/>
              </a:prstGeom>
              <a:blipFill>
                <a:blip r:embed="rId3"/>
                <a:stretch>
                  <a:fillRect l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/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D37C54-270E-BD24-64DC-64C603CB7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05277" y="3135548"/>
                <a:ext cx="216024" cy="422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/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ED1CB4-B2A3-0499-178F-425B1E66D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14093" y="3135548"/>
                <a:ext cx="216024" cy="422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/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5A9935-63F9-2DEF-91BE-BD16D6738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90925" y="3155754"/>
                <a:ext cx="216024" cy="422788"/>
              </a:xfrm>
              <a:prstGeom prst="rect">
                <a:avLst/>
              </a:prstGeom>
              <a:blipFill>
                <a:blip r:embed="rId6"/>
                <a:stretch>
                  <a:fillRect l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728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b="1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450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A8BB6-E8B2-0C10-FBFB-339C347A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 Factor Tree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E011CB-7EE5-C8C8-0BCF-D48BD6C2D078}"/>
              </a:ext>
            </a:extLst>
          </p:cNvPr>
          <p:cNvCxnSpPr>
            <a:cxnSpLocks/>
            <a:stCxn id="32" idx="4"/>
            <a:endCxn id="43" idx="7"/>
          </p:cNvCxnSpPr>
          <p:nvPr/>
        </p:nvCxnSpPr>
        <p:spPr bwMode="gray">
          <a:xfrm flipH="1">
            <a:off x="2388615" y="2503491"/>
            <a:ext cx="454199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340957-A0A7-DB25-5CEE-98649C7562E0}"/>
              </a:ext>
            </a:extLst>
          </p:cNvPr>
          <p:cNvCxnSpPr>
            <a:cxnSpLocks/>
            <a:stCxn id="39" idx="1"/>
            <a:endCxn id="34" idx="4"/>
          </p:cNvCxnSpPr>
          <p:nvPr/>
        </p:nvCxnSpPr>
        <p:spPr bwMode="gray">
          <a:xfrm flipH="1" flipV="1">
            <a:off x="665552" y="2503491"/>
            <a:ext cx="455773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5D138B-B56F-C870-D8DF-0BB285282920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 bwMode="gray">
          <a:xfrm>
            <a:off x="2842814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7D7231-F493-A529-0867-53225CC5BE25}"/>
              </a:ext>
            </a:extLst>
          </p:cNvPr>
          <p:cNvCxnSpPr>
            <a:cxnSpLocks/>
            <a:stCxn id="31" idx="5"/>
            <a:endCxn id="40" idx="1"/>
          </p:cNvCxnSpPr>
          <p:nvPr/>
        </p:nvCxnSpPr>
        <p:spPr bwMode="gray">
          <a:xfrm>
            <a:off x="1297942" y="1922749"/>
            <a:ext cx="366678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/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B6642B3-6E9E-C166-9920-205CE532C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225149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/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B18FD78-FF80-5296-B6A0-B885EA5B4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16814" y="170765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/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48077E-4910-7E1F-612A-E4A5CAC52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2251492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/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EB41989-3840-EB23-456C-BAA3F4F74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9552" y="1707654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8BF9343-187C-B163-4A97-70EEB1F0A5E0}"/>
              </a:ext>
            </a:extLst>
          </p:cNvPr>
          <p:cNvCxnSpPr>
            <a:cxnSpLocks/>
            <a:stCxn id="35" idx="4"/>
            <a:endCxn id="34" idx="0"/>
          </p:cNvCxnSpPr>
          <p:nvPr/>
        </p:nvCxnSpPr>
        <p:spPr bwMode="gray">
          <a:xfrm>
            <a:off x="665552" y="1959653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3DBE29-41A8-E023-8E03-A6DA9E8AAB0E}"/>
              </a:ext>
            </a:extLst>
          </p:cNvPr>
          <p:cNvCxnSpPr>
            <a:cxnSpLocks/>
            <a:stCxn id="36" idx="3"/>
            <a:endCxn id="40" idx="7"/>
          </p:cNvCxnSpPr>
          <p:nvPr/>
        </p:nvCxnSpPr>
        <p:spPr bwMode="gray">
          <a:xfrm flipH="1">
            <a:off x="1842811" y="1922749"/>
            <a:ext cx="36510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/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FF1CEEC-7CF5-3C37-E7A3-A2314D3B4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2847" y="170765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/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D33E30B-306C-3993-F9B1-F15C5863F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84421" y="291621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/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10BCE8C-3FAA-4CE3-9AB5-5B0FEF0656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27716" y="225149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1C8691-93D1-63C7-2A7D-0591BC501990}"/>
              </a:ext>
            </a:extLst>
          </p:cNvPr>
          <p:cNvCxnSpPr>
            <a:cxnSpLocks/>
            <a:stCxn id="39" idx="7"/>
            <a:endCxn id="40" idx="3"/>
          </p:cNvCxnSpPr>
          <p:nvPr/>
        </p:nvCxnSpPr>
        <p:spPr bwMode="gray">
          <a:xfrm flipV="1">
            <a:off x="1299516" y="2466587"/>
            <a:ext cx="365104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/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E3BB049-8170-BDD6-BCB3-C58578778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1011" y="170765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/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6A0B087-B099-18BE-3B64-32A5F15F30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73520" y="2916210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534A6D-A6E5-BDDE-DBB7-CB22C421C36B}"/>
              </a:ext>
            </a:extLst>
          </p:cNvPr>
          <p:cNvCxnSpPr>
            <a:cxnSpLocks/>
            <a:stCxn id="43" idx="1"/>
            <a:endCxn id="40" idx="5"/>
          </p:cNvCxnSpPr>
          <p:nvPr/>
        </p:nvCxnSpPr>
        <p:spPr bwMode="gray">
          <a:xfrm flipH="1" flipV="1">
            <a:off x="1842811" y="2466587"/>
            <a:ext cx="367613" cy="48652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DB81FE-EA39-9FC7-AB8E-F4435A57760E}"/>
              </a:ext>
            </a:extLst>
          </p:cNvPr>
          <p:cNvCxnSpPr>
            <a:cxnSpLocks/>
            <a:stCxn id="61" idx="4"/>
            <a:endCxn id="108" idx="3"/>
          </p:cNvCxnSpPr>
          <p:nvPr/>
        </p:nvCxnSpPr>
        <p:spPr bwMode="gray">
          <a:xfrm flipH="1">
            <a:off x="5470312" y="3934003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BF383DF-D75F-5F67-1626-112DB52D87DA}"/>
              </a:ext>
            </a:extLst>
          </p:cNvPr>
          <p:cNvCxnSpPr>
            <a:cxnSpLocks/>
            <a:stCxn id="107" idx="1"/>
            <a:endCxn id="63" idx="4"/>
          </p:cNvCxnSpPr>
          <p:nvPr/>
        </p:nvCxnSpPr>
        <p:spPr bwMode="gray">
          <a:xfrm flipH="1" flipV="1">
            <a:off x="3774599" y="3934003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0044E40-10AE-9E2B-57DB-7D956E807E5F}"/>
              </a:ext>
            </a:extLst>
          </p:cNvPr>
          <p:cNvCxnSpPr>
            <a:cxnSpLocks/>
            <a:stCxn id="62" idx="4"/>
            <a:endCxn id="97" idx="0"/>
          </p:cNvCxnSpPr>
          <p:nvPr/>
        </p:nvCxnSpPr>
        <p:spPr bwMode="gray">
          <a:xfrm>
            <a:off x="5951861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D0A19FC-D52E-D1DA-74C7-942C3DC4FCDF}"/>
              </a:ext>
            </a:extLst>
          </p:cNvPr>
          <p:cNvCxnSpPr>
            <a:cxnSpLocks/>
            <a:stCxn id="92" idx="5"/>
            <a:endCxn id="99" idx="1"/>
          </p:cNvCxnSpPr>
          <p:nvPr/>
        </p:nvCxnSpPr>
        <p:spPr bwMode="gray">
          <a:xfrm>
            <a:off x="4524654" y="3121657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/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D947863-FE97-C8CC-48A0-685CBD17DE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368200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/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927C954-B7D7-E149-C19C-86ED162317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150449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/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E1F900B-84AF-B1CF-174C-CC12B7A55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368200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/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F9B51183-5623-8AE7-00D6-052A077DC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15044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6E2DA0-FF8B-5FEE-9917-5FE03F62DC53}"/>
              </a:ext>
            </a:extLst>
          </p:cNvPr>
          <p:cNvCxnSpPr>
            <a:cxnSpLocks/>
            <a:stCxn id="64" idx="4"/>
            <a:endCxn id="94" idx="0"/>
          </p:cNvCxnSpPr>
          <p:nvPr/>
        </p:nvCxnSpPr>
        <p:spPr bwMode="gray">
          <a:xfrm>
            <a:off x="377459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5FD8891-9EF3-6C7B-625F-6CBFA87022ED}"/>
              </a:ext>
            </a:extLst>
          </p:cNvPr>
          <p:cNvCxnSpPr>
            <a:cxnSpLocks/>
            <a:stCxn id="93" idx="3"/>
            <a:endCxn id="99" idx="3"/>
          </p:cNvCxnSpPr>
          <p:nvPr/>
        </p:nvCxnSpPr>
        <p:spPr bwMode="gray">
          <a:xfrm flipH="1">
            <a:off x="4925762" y="3121657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/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F60FBB7-43D9-D32E-26D0-A861DD5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150449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/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4C998C10-8286-4F36-0597-E8ABACCC7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92681" y="4346722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/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F32F7FF4-B979-91E5-833E-611E2FC3DC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36763" y="3682004"/>
                <a:ext cx="251999" cy="251999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D3482AC-35A4-D1BD-17CD-92829C078787}"/>
              </a:ext>
            </a:extLst>
          </p:cNvPr>
          <p:cNvCxnSpPr>
            <a:cxnSpLocks/>
            <a:stCxn id="107" idx="3"/>
            <a:endCxn id="69" idx="3"/>
          </p:cNvCxnSpPr>
          <p:nvPr/>
        </p:nvCxnSpPr>
        <p:spPr bwMode="gray">
          <a:xfrm flipV="1">
            <a:off x="4381680" y="3897099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/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308F5D55-6CE6-091B-49A8-138875146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150449"/>
                <a:ext cx="251999" cy="25199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/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3807BA3-B15B-BF58-61E8-457ED413C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81313" y="4346722"/>
                <a:ext cx="251999" cy="251999"/>
              </a:xfrm>
              <a:prstGeom prst="ellipse">
                <a:avLst/>
              </a:prstGeom>
              <a:blipFill>
                <a:blip r:embed="rId2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A66D54-CBC3-06B6-9465-73BBFF8EA74C}"/>
              </a:ext>
            </a:extLst>
          </p:cNvPr>
          <p:cNvCxnSpPr>
            <a:cxnSpLocks/>
            <a:stCxn id="108" idx="1"/>
            <a:endCxn id="69" idx="5"/>
          </p:cNvCxnSpPr>
          <p:nvPr/>
        </p:nvCxnSpPr>
        <p:spPr bwMode="gray">
          <a:xfrm flipH="1" flipV="1">
            <a:off x="4951858" y="3897099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018F8D1-6772-4B19-51AB-C7C7748C71DF}"/>
              </a:ext>
            </a:extLst>
          </p:cNvPr>
          <p:cNvSpPr/>
          <p:nvPr/>
        </p:nvSpPr>
        <p:spPr bwMode="gray">
          <a:xfrm>
            <a:off x="5888861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2D60D76-838A-0F12-6A97-646ABCAFE795}"/>
              </a:ext>
            </a:extLst>
          </p:cNvPr>
          <p:cNvSpPr/>
          <p:nvPr/>
        </p:nvSpPr>
        <p:spPr bwMode="gray">
          <a:xfrm>
            <a:off x="5200622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BCC220-FC4B-FDFA-B30A-1D418F56E033}"/>
              </a:ext>
            </a:extLst>
          </p:cNvPr>
          <p:cNvSpPr/>
          <p:nvPr/>
        </p:nvSpPr>
        <p:spPr bwMode="gray">
          <a:xfrm>
            <a:off x="437255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DA83EF-4C5A-CF39-531C-152F691EF4D7}"/>
              </a:ext>
            </a:extLst>
          </p:cNvPr>
          <p:cNvSpPr/>
          <p:nvPr/>
        </p:nvSpPr>
        <p:spPr bwMode="gray">
          <a:xfrm>
            <a:off x="3711599" y="1814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4D14E2-A800-2C5F-AEFF-CFBB71C63DA7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 bwMode="gray">
          <a:xfrm>
            <a:off x="377459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ACC3B7-E42B-D664-00A3-B1B925ABDBB7}"/>
              </a:ext>
            </a:extLst>
          </p:cNvPr>
          <p:cNvCxnSpPr>
            <a:cxnSpLocks/>
            <a:stCxn id="76" idx="2"/>
            <a:endCxn id="67" idx="0"/>
          </p:cNvCxnSpPr>
          <p:nvPr/>
        </p:nvCxnSpPr>
        <p:spPr bwMode="gray">
          <a:xfrm>
            <a:off x="4435559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E4E9554-622B-ED0D-DC33-D677D82AC50D}"/>
              </a:ext>
            </a:extLst>
          </p:cNvPr>
          <p:cNvCxnSpPr>
            <a:cxnSpLocks/>
            <a:stCxn id="75" idx="2"/>
            <a:endCxn id="71" idx="0"/>
          </p:cNvCxnSpPr>
          <p:nvPr/>
        </p:nvCxnSpPr>
        <p:spPr bwMode="gray">
          <a:xfrm>
            <a:off x="5263622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9DF60DD-933E-2E32-9D63-AE1D9875C7EA}"/>
              </a:ext>
            </a:extLst>
          </p:cNvPr>
          <p:cNvCxnSpPr>
            <a:cxnSpLocks/>
            <a:stCxn id="74" idx="2"/>
            <a:endCxn id="62" idx="0"/>
          </p:cNvCxnSpPr>
          <p:nvPr/>
        </p:nvCxnSpPr>
        <p:spPr bwMode="gray">
          <a:xfrm>
            <a:off x="5951861" y="1940950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/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A585AC4-23EE-877F-6D7B-17B6A9FF3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5861" y="2906562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/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DBD0A1-8B59-4100-5263-9A10D58803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8599" y="2906562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/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26E82159-306B-B51B-8490-6BA007D4D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09559" y="2906562"/>
                <a:ext cx="251999" cy="251999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/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36A3959-CC0B-0DA6-D29C-BF6B77544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37622" y="2906562"/>
                <a:ext cx="251999" cy="251999"/>
              </a:xfrm>
              <a:prstGeom prst="ellipse">
                <a:avLst/>
              </a:prstGeom>
              <a:blipFill>
                <a:blip r:embed="rId2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6D26CA18-CA70-6B22-50E6-5C1B48965D8A}"/>
              </a:ext>
            </a:extLst>
          </p:cNvPr>
          <p:cNvSpPr/>
          <p:nvPr/>
        </p:nvSpPr>
        <p:spPr bwMode="gray">
          <a:xfrm>
            <a:off x="371159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5E20D0C-BCB5-C3E3-26AD-A5EDA053EFEB}"/>
              </a:ext>
            </a:extLst>
          </p:cNvPr>
          <p:cNvSpPr/>
          <p:nvPr/>
        </p:nvSpPr>
        <p:spPr bwMode="gray">
          <a:xfrm>
            <a:off x="4372559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64245A1-ABCA-8C59-8433-01565BDC9325}"/>
              </a:ext>
            </a:extLst>
          </p:cNvPr>
          <p:cNvSpPr/>
          <p:nvPr/>
        </p:nvSpPr>
        <p:spPr bwMode="gray">
          <a:xfrm>
            <a:off x="5200622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023BBA9-C145-6B62-2D9E-AB073C425B0D}"/>
              </a:ext>
            </a:extLst>
          </p:cNvPr>
          <p:cNvSpPr/>
          <p:nvPr/>
        </p:nvSpPr>
        <p:spPr bwMode="gray">
          <a:xfrm>
            <a:off x="5888861" y="258360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76B1CA-B1FF-02ED-B442-A768486BD631}"/>
              </a:ext>
            </a:extLst>
          </p:cNvPr>
          <p:cNvSpPr/>
          <p:nvPr/>
        </p:nvSpPr>
        <p:spPr bwMode="gray">
          <a:xfrm>
            <a:off x="3711599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6624346-7108-11F6-BA4E-75A923B47573}"/>
              </a:ext>
            </a:extLst>
          </p:cNvPr>
          <p:cNvSpPr/>
          <p:nvPr/>
        </p:nvSpPr>
        <p:spPr bwMode="gray">
          <a:xfrm>
            <a:off x="4799763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B6E40ED-E04B-BD61-D873-35A1FA52B297}"/>
              </a:ext>
            </a:extLst>
          </p:cNvPr>
          <p:cNvSpPr/>
          <p:nvPr/>
        </p:nvSpPr>
        <p:spPr bwMode="gray">
          <a:xfrm>
            <a:off x="5888861" y="33180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6E11F3C-931D-13B8-A110-B7FA9D02936D}"/>
              </a:ext>
            </a:extLst>
          </p:cNvPr>
          <p:cNvSpPr/>
          <p:nvPr/>
        </p:nvSpPr>
        <p:spPr bwMode="gray">
          <a:xfrm>
            <a:off x="4255681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020FC30-BFBF-EA07-686E-6250FDA1EAC3}"/>
              </a:ext>
            </a:extLst>
          </p:cNvPr>
          <p:cNvSpPr/>
          <p:nvPr/>
        </p:nvSpPr>
        <p:spPr bwMode="gray">
          <a:xfrm>
            <a:off x="5344313" y="4822015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6D565AE-53AD-20A1-EA9C-39025F4A254B}"/>
              </a:ext>
            </a:extLst>
          </p:cNvPr>
          <p:cNvSpPr/>
          <p:nvPr/>
        </p:nvSpPr>
        <p:spPr bwMode="gray">
          <a:xfrm>
            <a:off x="4255681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4A47BFD-8383-A6D4-05D7-6F6FFDACDD15}"/>
              </a:ext>
            </a:extLst>
          </p:cNvPr>
          <p:cNvSpPr/>
          <p:nvPr/>
        </p:nvSpPr>
        <p:spPr bwMode="gray">
          <a:xfrm>
            <a:off x="5344313" y="401559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ABD7FC6-3EB7-8611-CA76-77E912D563EE}"/>
              </a:ext>
            </a:extLst>
          </p:cNvPr>
          <p:cNvCxnSpPr>
            <a:cxnSpLocks/>
            <a:stCxn id="68" idx="0"/>
            <a:endCxn id="107" idx="2"/>
          </p:cNvCxnSpPr>
          <p:nvPr/>
        </p:nvCxnSpPr>
        <p:spPr bwMode="gray">
          <a:xfrm flipV="1">
            <a:off x="4318681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C4D9A3-7DCA-FC49-3432-C3C8DFCB795E}"/>
              </a:ext>
            </a:extLst>
          </p:cNvPr>
          <p:cNvCxnSpPr>
            <a:cxnSpLocks/>
            <a:stCxn id="105" idx="0"/>
            <a:endCxn id="68" idx="4"/>
          </p:cNvCxnSpPr>
          <p:nvPr/>
        </p:nvCxnSpPr>
        <p:spPr bwMode="gray">
          <a:xfrm flipV="1">
            <a:off x="4318681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63131E6-48D9-6362-6D42-75768DBCCCBA}"/>
              </a:ext>
            </a:extLst>
          </p:cNvPr>
          <p:cNvCxnSpPr>
            <a:cxnSpLocks/>
            <a:stCxn id="72" idx="0"/>
            <a:endCxn id="108" idx="2"/>
          </p:cNvCxnSpPr>
          <p:nvPr/>
        </p:nvCxnSpPr>
        <p:spPr bwMode="gray">
          <a:xfrm flipV="1">
            <a:off x="5407313" y="4141591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025637F-3445-1E6F-33C8-B8B37AB089F1}"/>
              </a:ext>
            </a:extLst>
          </p:cNvPr>
          <p:cNvCxnSpPr>
            <a:cxnSpLocks/>
            <a:stCxn id="106" idx="0"/>
            <a:endCxn id="72" idx="4"/>
          </p:cNvCxnSpPr>
          <p:nvPr/>
        </p:nvCxnSpPr>
        <p:spPr bwMode="gray">
          <a:xfrm flipV="1">
            <a:off x="5407313" y="4598721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00C1CF-97F5-6C38-91A9-693F01FF2599}"/>
              </a:ext>
            </a:extLst>
          </p:cNvPr>
          <p:cNvCxnSpPr>
            <a:cxnSpLocks/>
            <a:stCxn id="99" idx="2"/>
            <a:endCxn id="69" idx="0"/>
          </p:cNvCxnSpPr>
          <p:nvPr/>
        </p:nvCxnSpPr>
        <p:spPr bwMode="gray">
          <a:xfrm>
            <a:off x="4862763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CA2817-E149-2B2D-F617-8FF8D8CBCA11}"/>
              </a:ext>
            </a:extLst>
          </p:cNvPr>
          <p:cNvCxnSpPr>
            <a:cxnSpLocks/>
            <a:stCxn id="67" idx="4"/>
            <a:endCxn id="95" idx="0"/>
          </p:cNvCxnSpPr>
          <p:nvPr/>
        </p:nvCxnSpPr>
        <p:spPr bwMode="gray">
          <a:xfrm>
            <a:off x="4435559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7152C780-21E9-0338-6DF3-997C5F83ADDC}"/>
              </a:ext>
            </a:extLst>
          </p:cNvPr>
          <p:cNvCxnSpPr>
            <a:cxnSpLocks/>
            <a:stCxn id="71" idx="4"/>
            <a:endCxn id="96" idx="0"/>
          </p:cNvCxnSpPr>
          <p:nvPr/>
        </p:nvCxnSpPr>
        <p:spPr bwMode="gray">
          <a:xfrm>
            <a:off x="5263622" y="2402448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60A5AB6-A0E0-FE2D-B005-72F7A04441A5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 bwMode="gray">
          <a:xfrm>
            <a:off x="5951861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3627F71-5081-837C-BA4C-B8C7E878A669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 bwMode="gray">
          <a:xfrm>
            <a:off x="5263622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405C930-04E3-8996-7370-BE07D85D06A9}"/>
              </a:ext>
            </a:extLst>
          </p:cNvPr>
          <p:cNvCxnSpPr>
            <a:cxnSpLocks/>
            <a:stCxn id="95" idx="2"/>
            <a:endCxn id="92" idx="0"/>
          </p:cNvCxnSpPr>
          <p:nvPr/>
        </p:nvCxnSpPr>
        <p:spPr bwMode="gray">
          <a:xfrm>
            <a:off x="443555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ACF214D8-51A0-CD06-4331-288886A6013E}"/>
              </a:ext>
            </a:extLst>
          </p:cNvPr>
          <p:cNvCxnSpPr>
            <a:cxnSpLocks/>
            <a:stCxn id="94" idx="2"/>
            <a:endCxn id="91" idx="0"/>
          </p:cNvCxnSpPr>
          <p:nvPr/>
        </p:nvCxnSpPr>
        <p:spPr bwMode="gray">
          <a:xfrm>
            <a:off x="3774599" y="2709604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BF156B3-0910-E7FE-629C-25D976DAAC48}"/>
              </a:ext>
            </a:extLst>
          </p:cNvPr>
          <p:cNvCxnSpPr>
            <a:cxnSpLocks/>
            <a:stCxn id="91" idx="4"/>
            <a:endCxn id="98" idx="0"/>
          </p:cNvCxnSpPr>
          <p:nvPr/>
        </p:nvCxnSpPr>
        <p:spPr bwMode="gray">
          <a:xfrm>
            <a:off x="3774599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C6FC3A0-5544-5B80-E664-D4437176496B}"/>
              </a:ext>
            </a:extLst>
          </p:cNvPr>
          <p:cNvCxnSpPr>
            <a:cxnSpLocks/>
            <a:stCxn id="98" idx="2"/>
            <a:endCxn id="63" idx="0"/>
          </p:cNvCxnSpPr>
          <p:nvPr/>
        </p:nvCxnSpPr>
        <p:spPr bwMode="gray">
          <a:xfrm>
            <a:off x="3774599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800C4DA-61FF-7F11-9094-E9262D0890F7}"/>
              </a:ext>
            </a:extLst>
          </p:cNvPr>
          <p:cNvCxnSpPr>
            <a:cxnSpLocks/>
            <a:stCxn id="90" idx="4"/>
            <a:endCxn id="100" idx="0"/>
          </p:cNvCxnSpPr>
          <p:nvPr/>
        </p:nvCxnSpPr>
        <p:spPr bwMode="gray">
          <a:xfrm>
            <a:off x="5951861" y="3158561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3993A99-242C-9E17-997F-336C8FF74DF0}"/>
              </a:ext>
            </a:extLst>
          </p:cNvPr>
          <p:cNvCxnSpPr>
            <a:cxnSpLocks/>
            <a:stCxn id="100" idx="2"/>
            <a:endCxn id="61" idx="0"/>
          </p:cNvCxnSpPr>
          <p:nvPr/>
        </p:nvCxnSpPr>
        <p:spPr bwMode="gray">
          <a:xfrm>
            <a:off x="5951861" y="3444022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7612FB4-1023-8B1D-095C-CB47FC2A2A86}"/>
              </a:ext>
            </a:extLst>
          </p:cNvPr>
          <p:cNvSpPr txBox="1"/>
          <p:nvPr/>
        </p:nvSpPr>
        <p:spPr bwMode="gray">
          <a:xfrm>
            <a:off x="920532" y="1177319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Bayesian Network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ABBB9BC-93EE-4853-9557-19826D10D161}"/>
              </a:ext>
            </a:extLst>
          </p:cNvPr>
          <p:cNvSpPr txBox="1"/>
          <p:nvPr/>
        </p:nvSpPr>
        <p:spPr bwMode="gray">
          <a:xfrm>
            <a:off x="4111523" y="1180456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3B38D5B2-CC2E-96BB-713A-A223D43C0470}"/>
              </a:ext>
            </a:extLst>
          </p:cNvPr>
          <p:cNvSpPr/>
          <p:nvPr/>
        </p:nvSpPr>
        <p:spPr bwMode="gray">
          <a:xfrm>
            <a:off x="3563889" y="1754652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7280EB1-650F-D41F-56C6-13CC79EE0D7D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1922749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/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D3666DA9-682C-EB0A-B004-166EA2EF5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1711355"/>
                <a:ext cx="847469" cy="422788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1ED69966-A648-1B0A-6C6C-3B71A0BB837B}"/>
              </a:ext>
            </a:extLst>
          </p:cNvPr>
          <p:cNvSpPr/>
          <p:nvPr/>
        </p:nvSpPr>
        <p:spPr bwMode="gray">
          <a:xfrm>
            <a:off x="3563889" y="250010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6D2DE9FD-698F-ACBD-7AA3-567E67AB3062}"/>
              </a:ext>
            </a:extLst>
          </p:cNvPr>
          <p:cNvSpPr/>
          <p:nvPr/>
        </p:nvSpPr>
        <p:spPr bwMode="gray">
          <a:xfrm>
            <a:off x="3563889" y="3235255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88ABEFB2-DE48-79A3-BB77-9F7B53DF6BDF}"/>
              </a:ext>
            </a:extLst>
          </p:cNvPr>
          <p:cNvSpPr/>
          <p:nvPr/>
        </p:nvSpPr>
        <p:spPr bwMode="gray">
          <a:xfrm>
            <a:off x="3564890" y="3950119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AD5C3C89-D3CB-1575-6170-AE648881231B}"/>
              </a:ext>
            </a:extLst>
          </p:cNvPr>
          <p:cNvSpPr/>
          <p:nvPr/>
        </p:nvSpPr>
        <p:spPr bwMode="gray">
          <a:xfrm>
            <a:off x="3563888" y="4750938"/>
            <a:ext cx="2513971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A4249D84-F9FE-5E0F-0DC9-260B99689BDF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7859" y="2654676"/>
            <a:ext cx="43835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/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F6CC6776-B0AF-A167-C7D2-CDE6DBAF8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6216" y="2443282"/>
                <a:ext cx="847469" cy="422788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22A8DA3-B5A3-256D-46BA-0ECDEB6C1000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6087889" y="3375534"/>
            <a:ext cx="428327" cy="5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/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8BCB319A-AB9A-A52A-7FEC-5E6F4105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3164140"/>
                <a:ext cx="847469" cy="422788"/>
              </a:xfrm>
              <a:prstGeom prst="rect">
                <a:avLst/>
              </a:prstGeom>
              <a:blipFill>
                <a:blip r:embed="rId27"/>
                <a:stretch>
                  <a:fillRect l="-7463" t="-114706" r="-8955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3C7E6E1A-B0F4-39A5-9121-9408F3360ED8}"/>
              </a:ext>
            </a:extLst>
          </p:cNvPr>
          <p:cNvCxnSpPr>
            <a:cxnSpLocks/>
          </p:cNvCxnSpPr>
          <p:nvPr/>
        </p:nvCxnSpPr>
        <p:spPr bwMode="gray">
          <a:xfrm flipH="1">
            <a:off x="6078785" y="4078592"/>
            <a:ext cx="43743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/>
              <p:nvPr/>
            </p:nvSpPr>
            <p:spPr bwMode="gray">
              <a:xfrm>
                <a:off x="6517142" y="3867198"/>
                <a:ext cx="1025195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30DB8654-437F-0F6B-2496-31BCDFEAE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17142" y="3867198"/>
                <a:ext cx="1025195" cy="422788"/>
              </a:xfrm>
              <a:prstGeom prst="rect">
                <a:avLst/>
              </a:prstGeom>
              <a:blipFill>
                <a:blip r:embed="rId28"/>
                <a:stretch>
                  <a:fillRect l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AA498BE1-23D4-08A3-31BF-6B9608E2C23E}"/>
              </a:ext>
            </a:extLst>
          </p:cNvPr>
          <p:cNvCxnSpPr>
            <a:cxnSpLocks/>
          </p:cNvCxnSpPr>
          <p:nvPr/>
        </p:nvCxnSpPr>
        <p:spPr bwMode="gray">
          <a:xfrm flipH="1">
            <a:off x="6087889" y="4909973"/>
            <a:ext cx="4283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/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525DA8B7-2593-C085-906A-52E79538D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526246" y="4698579"/>
                <a:ext cx="847469" cy="42278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700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00"/>
                            </p:stCondLst>
                            <p:childTnLst>
                              <p:par>
                                <p:cTn id="2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1" grpId="0" animBg="1"/>
      <p:bldP spid="39" grpId="0" animBg="1"/>
      <p:bldP spid="40" grpId="0" animBg="1"/>
      <p:bldP spid="36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7" grpId="0" animBg="1"/>
      <p:bldP spid="68" grpId="0" animBg="1"/>
      <p:bldP spid="69" grpId="0" animBg="1"/>
      <p:bldP spid="71" grpId="0" animBg="1"/>
      <p:bldP spid="72" grpId="0" animBg="1"/>
      <p:bldP spid="74" grpId="0" animBg="1"/>
      <p:bldP spid="75" grpId="0" animBg="1"/>
      <p:bldP spid="76" grpId="0" animBg="1"/>
      <p:bldP spid="77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5" grpId="0" animBg="1"/>
      <p:bldP spid="106" grpId="0" animBg="1"/>
      <p:bldP spid="107" grpId="0" animBg="1"/>
      <p:bldP spid="108" grpId="0" animBg="1"/>
      <p:bldP spid="164" grpId="0"/>
      <p:bldP spid="165" grpId="0"/>
      <p:bldP spid="166" grpId="0" animBg="1"/>
      <p:bldP spid="168" grpId="0"/>
      <p:bldP spid="169" grpId="0" animBg="1"/>
      <p:bldP spid="170" grpId="0" animBg="1"/>
      <p:bldP spid="171" grpId="0" animBg="1"/>
      <p:bldP spid="172" grpId="0" animBg="1"/>
      <p:bldP spid="176" grpId="0"/>
      <p:bldP spid="178" grpId="0"/>
      <p:bldP spid="180" grpId="0"/>
      <p:bldP spid="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55AB86-4158-4BE1-7B9B-FE8BF5D640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55976" y="1239837"/>
            <a:ext cx="2879851" cy="3563938"/>
          </a:xfrm>
        </p:spPr>
        <p:txBody>
          <a:bodyPr/>
          <a:lstStyle/>
          <a:p>
            <a:r>
              <a:rPr lang="en-DE" dirty="0"/>
              <a:t>Four Phases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prior messages (1)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</a:t>
            </a:r>
            <a:r>
              <a:rPr lang="en-DE" sz="1200" i="1" dirty="0"/>
              <a:t>down</a:t>
            </a:r>
            <a:r>
              <a:rPr lang="en-DE" sz="1200" dirty="0"/>
              <a:t> to the team performances (2 to 3)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Iterate the approximate messages on the pairwise team differences (4 to 9)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DE" sz="1200" dirty="0"/>
              <a:t>Pass messages back from </a:t>
            </a:r>
            <a:r>
              <a:rPr lang="en-DE" sz="1200" i="1" dirty="0"/>
              <a:t>up </a:t>
            </a:r>
            <a:r>
              <a:rPr lang="en-DE" sz="1200" dirty="0"/>
              <a:t>from team performances to player skill (10 – 12)</a:t>
            </a:r>
          </a:p>
          <a:p>
            <a:endParaRPr lang="en-DE" dirty="0"/>
          </a:p>
          <a:p>
            <a:r>
              <a:rPr lang="en-DE" dirty="0"/>
              <a:t>Since this is a </a:t>
            </a:r>
            <a:r>
              <a:rPr lang="en-DE" i="1" dirty="0"/>
              <a:t>tree, </a:t>
            </a:r>
            <a:r>
              <a:rPr lang="en-DE" dirty="0"/>
              <a:t>the algorithm is guaranteed to converge!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4E9310-D043-DB26-5F83-3749E40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(Approximate) Message Passing in TrueSkill Factor Trees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0817DC-C7EF-B051-6069-69AAD2944240}"/>
              </a:ext>
            </a:extLst>
          </p:cNvPr>
          <p:cNvCxnSpPr>
            <a:cxnSpLocks/>
            <a:stCxn id="8" idx="4"/>
            <a:endCxn id="43" idx="3"/>
          </p:cNvCxnSpPr>
          <p:nvPr/>
        </p:nvCxnSpPr>
        <p:spPr bwMode="gray">
          <a:xfrm flipH="1">
            <a:off x="2402397" y="3897675"/>
            <a:ext cx="481549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176AD4-107B-0CDD-D232-E1726522E65F}"/>
              </a:ext>
            </a:extLst>
          </p:cNvPr>
          <p:cNvCxnSpPr>
            <a:cxnSpLocks/>
            <a:stCxn id="42" idx="1"/>
            <a:endCxn id="10" idx="4"/>
          </p:cNvCxnSpPr>
          <p:nvPr/>
        </p:nvCxnSpPr>
        <p:spPr bwMode="gray">
          <a:xfrm flipH="1" flipV="1">
            <a:off x="706684" y="3897675"/>
            <a:ext cx="481082" cy="1445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A7A7543-6D5F-E17A-AAA1-2F08F0DC927F}"/>
              </a:ext>
            </a:extLst>
          </p:cNvPr>
          <p:cNvCxnSpPr>
            <a:cxnSpLocks/>
            <a:stCxn id="9" idx="4"/>
            <a:endCxn id="36" idx="0"/>
          </p:cNvCxnSpPr>
          <p:nvPr/>
        </p:nvCxnSpPr>
        <p:spPr bwMode="gray">
          <a:xfrm>
            <a:off x="2883946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76F37-0D57-BD1F-BC32-11A4820BC45C}"/>
              </a:ext>
            </a:extLst>
          </p:cNvPr>
          <p:cNvCxnSpPr>
            <a:cxnSpLocks/>
            <a:stCxn id="31" idx="5"/>
            <a:endCxn id="38" idx="1"/>
          </p:cNvCxnSpPr>
          <p:nvPr/>
        </p:nvCxnSpPr>
        <p:spPr bwMode="gray">
          <a:xfrm>
            <a:off x="1456739" y="3085329"/>
            <a:ext cx="275109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/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577B5A9-806E-48F0-6DAB-560FACB79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3645676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/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A5B147-A442-E1F7-96ED-E4F2967A9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114121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/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52B7787-34D2-FAA1-221D-CF0FDFAF6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3645676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/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390900-D2B6-987D-F7AD-6D1A6818F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1141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FBF332-67CC-E48D-7A34-F666ED35C013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70668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97B5A2-ABE0-0DD3-DE12-C9874EF35A0C}"/>
              </a:ext>
            </a:extLst>
          </p:cNvPr>
          <p:cNvCxnSpPr>
            <a:cxnSpLocks/>
            <a:stCxn id="32" idx="3"/>
            <a:endCxn id="38" idx="3"/>
          </p:cNvCxnSpPr>
          <p:nvPr/>
        </p:nvCxnSpPr>
        <p:spPr bwMode="gray">
          <a:xfrm flipH="1">
            <a:off x="1857847" y="3085329"/>
            <a:ext cx="248764" cy="2593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/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2D6BC0-D4C1-0C21-2878-8A792E632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11412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/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BBC6852-25AC-C36F-5AE8-461B333DD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124766" y="431039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19048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/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2196A-8852-412A-7E68-A61760515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68848" y="364567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A13907-06F7-D30B-99EF-AEE9AF9EBB16}"/>
              </a:ext>
            </a:extLst>
          </p:cNvPr>
          <p:cNvCxnSpPr>
            <a:cxnSpLocks/>
            <a:stCxn id="42" idx="3"/>
            <a:endCxn id="16" idx="3"/>
          </p:cNvCxnSpPr>
          <p:nvPr/>
        </p:nvCxnSpPr>
        <p:spPr bwMode="gray">
          <a:xfrm flipV="1">
            <a:off x="1313765" y="3860771"/>
            <a:ext cx="391987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/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DAE2817-C67D-B9E5-D7D3-A5B8304A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11412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/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6FB843D-58CF-4EFC-083C-299DCD29E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13398" y="4310394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CB539C-812B-8AF2-8E4F-8D5B342E6835}"/>
              </a:ext>
            </a:extLst>
          </p:cNvPr>
          <p:cNvCxnSpPr>
            <a:cxnSpLocks/>
            <a:stCxn id="43" idx="1"/>
            <a:endCxn id="16" idx="5"/>
          </p:cNvCxnSpPr>
          <p:nvPr/>
        </p:nvCxnSpPr>
        <p:spPr bwMode="gray">
          <a:xfrm flipH="1" flipV="1">
            <a:off x="1883943" y="3860771"/>
            <a:ext cx="392455" cy="18149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CF42BEA-9CFB-BFD9-C1F8-4BF23D35EB33}"/>
              </a:ext>
            </a:extLst>
          </p:cNvPr>
          <p:cNvSpPr/>
          <p:nvPr/>
        </p:nvSpPr>
        <p:spPr bwMode="gray">
          <a:xfrm>
            <a:off x="2820946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7342B7-FD24-90D1-D0C3-65687736243D}"/>
              </a:ext>
            </a:extLst>
          </p:cNvPr>
          <p:cNvSpPr/>
          <p:nvPr/>
        </p:nvSpPr>
        <p:spPr bwMode="gray">
          <a:xfrm>
            <a:off x="2132707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81461-EC71-59FB-1696-3A31088C3117}"/>
              </a:ext>
            </a:extLst>
          </p:cNvPr>
          <p:cNvSpPr/>
          <p:nvPr/>
        </p:nvSpPr>
        <p:spPr bwMode="gray">
          <a:xfrm>
            <a:off x="130464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89DE15-CB7F-BB07-3EFA-86ECF17B1BCD}"/>
              </a:ext>
            </a:extLst>
          </p:cNvPr>
          <p:cNvSpPr/>
          <p:nvPr/>
        </p:nvSpPr>
        <p:spPr bwMode="gray">
          <a:xfrm>
            <a:off x="643684" y="177862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BE3A6A9-F4AB-AA1C-00C8-FD634CD9DF33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70668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D2862E0-69F5-3862-BD75-1987CE96DD9D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 bwMode="gray">
          <a:xfrm>
            <a:off x="1367644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0A7CBB-59AC-3217-1CF1-AEDF614365BF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 bwMode="gray">
          <a:xfrm>
            <a:off x="2195707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7C7AC2-1859-2436-F5F7-A4EA585DF225}"/>
              </a:ext>
            </a:extLst>
          </p:cNvPr>
          <p:cNvCxnSpPr>
            <a:cxnSpLocks/>
            <a:stCxn id="21" idx="2"/>
            <a:endCxn id="9" idx="0"/>
          </p:cNvCxnSpPr>
          <p:nvPr/>
        </p:nvCxnSpPr>
        <p:spPr bwMode="gray">
          <a:xfrm>
            <a:off x="2883946" y="1904622"/>
            <a:ext cx="0" cy="20949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/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02434E-24A6-DC40-D92E-976952C0C7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757946" y="2870234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/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C643AE-81FC-186B-669B-8CD4EE579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0684" y="2870234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/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0DEEF53-37ED-0D30-33BE-38A8CE47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41644" y="287023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/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41DC91E-717C-41CD-37AB-AA9AA672B2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069707" y="2870234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1FBC143-FEB2-4CCF-991B-171F684694DB}"/>
              </a:ext>
            </a:extLst>
          </p:cNvPr>
          <p:cNvSpPr/>
          <p:nvPr/>
        </p:nvSpPr>
        <p:spPr bwMode="gray">
          <a:xfrm>
            <a:off x="64368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9E6F1A-6272-5906-22B6-DF7C8E58BA65}"/>
              </a:ext>
            </a:extLst>
          </p:cNvPr>
          <p:cNvSpPr/>
          <p:nvPr/>
        </p:nvSpPr>
        <p:spPr bwMode="gray">
          <a:xfrm>
            <a:off x="1304644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ACEBA-A992-BE66-804F-7D4686AA6497}"/>
              </a:ext>
            </a:extLst>
          </p:cNvPr>
          <p:cNvSpPr/>
          <p:nvPr/>
        </p:nvSpPr>
        <p:spPr bwMode="gray">
          <a:xfrm>
            <a:off x="2132707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2428D0-ECDD-2BE0-0B22-13445EE801C7}"/>
              </a:ext>
            </a:extLst>
          </p:cNvPr>
          <p:cNvSpPr/>
          <p:nvPr/>
        </p:nvSpPr>
        <p:spPr bwMode="gray">
          <a:xfrm>
            <a:off x="2820946" y="254727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451DFE4-92D8-DD80-2C7D-57787BA5D417}"/>
              </a:ext>
            </a:extLst>
          </p:cNvPr>
          <p:cNvSpPr/>
          <p:nvPr/>
        </p:nvSpPr>
        <p:spPr bwMode="gray">
          <a:xfrm>
            <a:off x="643684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E91030-1546-363B-DE5B-DBE8B6D99A62}"/>
              </a:ext>
            </a:extLst>
          </p:cNvPr>
          <p:cNvSpPr/>
          <p:nvPr/>
        </p:nvSpPr>
        <p:spPr bwMode="gray">
          <a:xfrm>
            <a:off x="1731848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67504B3-8780-D818-FCFD-BCFE3F28A163}"/>
              </a:ext>
            </a:extLst>
          </p:cNvPr>
          <p:cNvSpPr/>
          <p:nvPr/>
        </p:nvSpPr>
        <p:spPr bwMode="gray">
          <a:xfrm>
            <a:off x="2820946" y="3281695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5CAE91D-B9D6-F8D5-4EE0-8CD55BC19579}"/>
              </a:ext>
            </a:extLst>
          </p:cNvPr>
          <p:cNvSpPr/>
          <p:nvPr/>
        </p:nvSpPr>
        <p:spPr bwMode="gray">
          <a:xfrm>
            <a:off x="1187766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60A21-74D2-2089-708F-FDF11AE8122A}"/>
              </a:ext>
            </a:extLst>
          </p:cNvPr>
          <p:cNvSpPr/>
          <p:nvPr/>
        </p:nvSpPr>
        <p:spPr bwMode="gray">
          <a:xfrm>
            <a:off x="2276398" y="478568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9263A8C-0561-F5EF-F9C8-4A1F05551D8E}"/>
              </a:ext>
            </a:extLst>
          </p:cNvPr>
          <p:cNvSpPr/>
          <p:nvPr/>
        </p:nvSpPr>
        <p:spPr bwMode="gray">
          <a:xfrm>
            <a:off x="1187766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63574FB-40C8-96E7-6479-6021CCB6AA12}"/>
              </a:ext>
            </a:extLst>
          </p:cNvPr>
          <p:cNvSpPr/>
          <p:nvPr/>
        </p:nvSpPr>
        <p:spPr bwMode="gray">
          <a:xfrm>
            <a:off x="2276398" y="397926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83B68DB-F53F-9433-3B27-09C258072A4B}"/>
              </a:ext>
            </a:extLst>
          </p:cNvPr>
          <p:cNvCxnSpPr>
            <a:cxnSpLocks/>
            <a:stCxn id="15" idx="0"/>
            <a:endCxn id="42" idx="2"/>
          </p:cNvCxnSpPr>
          <p:nvPr/>
        </p:nvCxnSpPr>
        <p:spPr bwMode="gray">
          <a:xfrm flipV="1">
            <a:off x="1250766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E21430D-7AB5-8AF4-0ECE-4A162FF28061}"/>
              </a:ext>
            </a:extLst>
          </p:cNvPr>
          <p:cNvCxnSpPr>
            <a:cxnSpLocks/>
            <a:stCxn id="40" idx="0"/>
            <a:endCxn id="15" idx="4"/>
          </p:cNvCxnSpPr>
          <p:nvPr/>
        </p:nvCxnSpPr>
        <p:spPr bwMode="gray">
          <a:xfrm flipV="1">
            <a:off x="1250766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297967F-B530-31AA-DEAB-2A521381B973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 bwMode="gray">
          <a:xfrm flipV="1">
            <a:off x="2339398" y="4105263"/>
            <a:ext cx="0" cy="2051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B75C730-DEC4-6D9E-77B8-329F9155A04D}"/>
              </a:ext>
            </a:extLst>
          </p:cNvPr>
          <p:cNvCxnSpPr>
            <a:cxnSpLocks/>
            <a:stCxn id="41" idx="0"/>
            <a:endCxn id="19" idx="4"/>
          </p:cNvCxnSpPr>
          <p:nvPr/>
        </p:nvCxnSpPr>
        <p:spPr bwMode="gray">
          <a:xfrm flipV="1">
            <a:off x="2339398" y="4562393"/>
            <a:ext cx="0" cy="22329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8D73CF-A16D-7680-7D17-3062BF30EF11}"/>
              </a:ext>
            </a:extLst>
          </p:cNvPr>
          <p:cNvCxnSpPr>
            <a:cxnSpLocks/>
            <a:stCxn id="38" idx="2"/>
            <a:endCxn id="16" idx="0"/>
          </p:cNvCxnSpPr>
          <p:nvPr/>
        </p:nvCxnSpPr>
        <p:spPr bwMode="gray">
          <a:xfrm>
            <a:off x="1794848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4ABEDB-23CC-941A-4A8A-07DE3EF10DE4}"/>
              </a:ext>
            </a:extLst>
          </p:cNvPr>
          <p:cNvCxnSpPr>
            <a:cxnSpLocks/>
            <a:stCxn id="14" idx="4"/>
            <a:endCxn id="34" idx="0"/>
          </p:cNvCxnSpPr>
          <p:nvPr/>
        </p:nvCxnSpPr>
        <p:spPr bwMode="gray">
          <a:xfrm>
            <a:off x="1367644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3410A5B-278F-53E4-F640-9CB2794D3ED7}"/>
              </a:ext>
            </a:extLst>
          </p:cNvPr>
          <p:cNvCxnSpPr>
            <a:cxnSpLocks/>
            <a:stCxn id="18" idx="4"/>
            <a:endCxn id="35" idx="0"/>
          </p:cNvCxnSpPr>
          <p:nvPr/>
        </p:nvCxnSpPr>
        <p:spPr bwMode="gray">
          <a:xfrm>
            <a:off x="2195707" y="2366120"/>
            <a:ext cx="0" cy="18115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B9C8C9-892C-F15F-7AF3-CE2176215E61}"/>
              </a:ext>
            </a:extLst>
          </p:cNvPr>
          <p:cNvCxnSpPr>
            <a:cxnSpLocks/>
            <a:stCxn id="36" idx="2"/>
            <a:endCxn id="29" idx="0"/>
          </p:cNvCxnSpPr>
          <p:nvPr/>
        </p:nvCxnSpPr>
        <p:spPr bwMode="gray">
          <a:xfrm>
            <a:off x="2883946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FD55BB-37CC-78DB-21A9-57E0A0025ACD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 bwMode="gray">
          <a:xfrm>
            <a:off x="2195707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0515B0-D365-200D-9D56-63D06A5E2790}"/>
              </a:ext>
            </a:extLst>
          </p:cNvPr>
          <p:cNvCxnSpPr>
            <a:cxnSpLocks/>
            <a:stCxn id="34" idx="2"/>
            <a:endCxn id="31" idx="0"/>
          </p:cNvCxnSpPr>
          <p:nvPr/>
        </p:nvCxnSpPr>
        <p:spPr bwMode="gray">
          <a:xfrm>
            <a:off x="136764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0A6B924-675D-5714-21DE-3718CA00EB15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706684" y="2673276"/>
            <a:ext cx="0" cy="19695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417D485-1BD2-7C73-89BB-9586BFB5A9CC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706684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058391-6804-952E-8D87-5B719E95C278}"/>
              </a:ext>
            </a:extLst>
          </p:cNvPr>
          <p:cNvCxnSpPr>
            <a:cxnSpLocks/>
            <a:stCxn id="37" idx="2"/>
            <a:endCxn id="10" idx="0"/>
          </p:cNvCxnSpPr>
          <p:nvPr/>
        </p:nvCxnSpPr>
        <p:spPr bwMode="gray">
          <a:xfrm>
            <a:off x="706684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40F8B3-FE55-0B06-0E9F-01864F2049BC}"/>
              </a:ext>
            </a:extLst>
          </p:cNvPr>
          <p:cNvCxnSpPr>
            <a:cxnSpLocks/>
            <a:stCxn id="29" idx="4"/>
            <a:endCxn id="39" idx="0"/>
          </p:cNvCxnSpPr>
          <p:nvPr/>
        </p:nvCxnSpPr>
        <p:spPr bwMode="gray">
          <a:xfrm>
            <a:off x="2883946" y="3122233"/>
            <a:ext cx="0" cy="15946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FEC71B-3315-49D1-198B-DC723D677B13}"/>
              </a:ext>
            </a:extLst>
          </p:cNvPr>
          <p:cNvCxnSpPr>
            <a:cxnSpLocks/>
            <a:stCxn id="39" idx="2"/>
            <a:endCxn id="8" idx="0"/>
          </p:cNvCxnSpPr>
          <p:nvPr/>
        </p:nvCxnSpPr>
        <p:spPr bwMode="gray">
          <a:xfrm>
            <a:off x="2883946" y="3407694"/>
            <a:ext cx="0" cy="2379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8B4FC72-0B5D-7B80-44DB-70920A3829A2}"/>
              </a:ext>
            </a:extLst>
          </p:cNvPr>
          <p:cNvSpPr txBox="1"/>
          <p:nvPr/>
        </p:nvSpPr>
        <p:spPr bwMode="gray">
          <a:xfrm>
            <a:off x="1043608" y="1144128"/>
            <a:ext cx="1502478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TrueSkill Factor Graph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/>
              <p:nvPr/>
            </p:nvSpPr>
            <p:spPr bwMode="gray">
              <a:xfrm>
                <a:off x="3347864" y="1675027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0C578B7-CCE6-9397-A69F-9A560E19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7864" y="1675027"/>
                <a:ext cx="847469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/>
              <p:nvPr/>
            </p:nvSpPr>
            <p:spPr bwMode="gray">
              <a:xfrm>
                <a:off x="3347864" y="2406954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2A7076-F4D8-DA91-36A5-59EBCE90E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7864" y="2406954"/>
                <a:ext cx="847469" cy="42278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/>
              <p:nvPr/>
            </p:nvSpPr>
            <p:spPr bwMode="gray">
              <a:xfrm>
                <a:off x="3357894" y="3127812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1C9009C-095C-1EA3-4017-5FFCE2A29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7894" y="3127812"/>
                <a:ext cx="847469" cy="422788"/>
              </a:xfrm>
              <a:prstGeom prst="rect">
                <a:avLst/>
              </a:prstGeom>
              <a:blipFill>
                <a:blip r:embed="rId17"/>
                <a:stretch>
                  <a:fillRect l="-7353" t="-114706" r="-7353" b="-17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/>
              <p:nvPr/>
            </p:nvSpPr>
            <p:spPr bwMode="gray">
              <a:xfrm>
                <a:off x="3348790" y="3830870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D6D08DF-1A54-B375-691A-58BFCF334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48790" y="3830870"/>
                <a:ext cx="847469" cy="422788"/>
              </a:xfrm>
              <a:prstGeom prst="rect">
                <a:avLst/>
              </a:prstGeom>
              <a:blipFill>
                <a:blip r:embed="rId18"/>
                <a:stretch>
                  <a:fillRect l="-4412" r="-19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/>
              <p:nvPr/>
            </p:nvSpPr>
            <p:spPr bwMode="gray">
              <a:xfrm>
                <a:off x="3357894" y="4662251"/>
                <a:ext cx="84746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1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1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2647977-95F9-2833-4EC2-37C7A2A1E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7894" y="4662251"/>
                <a:ext cx="847469" cy="42278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B41E287-9259-8FA2-22B9-98DFD23C13AB}"/>
              </a:ext>
            </a:extLst>
          </p:cNvPr>
          <p:cNvCxnSpPr>
            <a:cxnSpLocks/>
          </p:cNvCxnSpPr>
          <p:nvPr/>
        </p:nvCxnSpPr>
        <p:spPr bwMode="gray">
          <a:xfrm flipV="1">
            <a:off x="812472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1E8CFB8F-AA3C-03CB-D5BE-E7A0D09044E7}"/>
              </a:ext>
            </a:extLst>
          </p:cNvPr>
          <p:cNvSpPr/>
          <p:nvPr/>
        </p:nvSpPr>
        <p:spPr bwMode="gray">
          <a:xfrm>
            <a:off x="891968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DD31343-AB37-3B4D-BEE6-37C78620098C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020" y="192495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80506D8-1E43-41CE-1133-1980CB067E94}"/>
              </a:ext>
            </a:extLst>
          </p:cNvPr>
          <p:cNvSpPr/>
          <p:nvPr/>
        </p:nvSpPr>
        <p:spPr bwMode="gray">
          <a:xfrm>
            <a:off x="1577516" y="19408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22BD5F8-B91C-7F51-0516-EF2FEFCAB2A6}"/>
              </a:ext>
            </a:extLst>
          </p:cNvPr>
          <p:cNvCxnSpPr>
            <a:cxnSpLocks/>
          </p:cNvCxnSpPr>
          <p:nvPr/>
        </p:nvCxnSpPr>
        <p:spPr bwMode="gray">
          <a:xfrm flipV="1">
            <a:off x="2334088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7EEC57B1-510C-F427-5DDF-565777149DA6}"/>
              </a:ext>
            </a:extLst>
          </p:cNvPr>
          <p:cNvSpPr/>
          <p:nvPr/>
        </p:nvSpPr>
        <p:spPr bwMode="gray">
          <a:xfrm>
            <a:off x="2413584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DC4CA61-DF63-E736-46AC-FA803A74B29D}"/>
              </a:ext>
            </a:extLst>
          </p:cNvPr>
          <p:cNvCxnSpPr>
            <a:cxnSpLocks/>
          </p:cNvCxnSpPr>
          <p:nvPr/>
        </p:nvCxnSpPr>
        <p:spPr bwMode="gray">
          <a:xfrm flipV="1">
            <a:off x="3039445" y="191679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236D826-791E-AFB6-8946-E4348ACA0A73}"/>
              </a:ext>
            </a:extLst>
          </p:cNvPr>
          <p:cNvSpPr/>
          <p:nvPr/>
        </p:nvSpPr>
        <p:spPr bwMode="gray">
          <a:xfrm>
            <a:off x="3118941" y="19326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AEAC814-B639-58A7-0EDC-81D5EAD2DE5E}"/>
              </a:ext>
            </a:extLst>
          </p:cNvPr>
          <p:cNvCxnSpPr>
            <a:cxnSpLocks/>
          </p:cNvCxnSpPr>
          <p:nvPr/>
        </p:nvCxnSpPr>
        <p:spPr bwMode="gray">
          <a:xfrm flipV="1">
            <a:off x="589896" y="2694851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31787E0D-542C-AD45-9A74-7875FBF81DC3}"/>
              </a:ext>
            </a:extLst>
          </p:cNvPr>
          <p:cNvSpPr/>
          <p:nvPr/>
        </p:nvSpPr>
        <p:spPr bwMode="gray">
          <a:xfrm>
            <a:off x="400659" y="2732593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3C9DD82-04B5-D796-03E9-C7E98D22C1DC}"/>
              </a:ext>
            </a:extLst>
          </p:cNvPr>
          <p:cNvCxnSpPr>
            <a:cxnSpLocks/>
          </p:cNvCxnSpPr>
          <p:nvPr/>
        </p:nvCxnSpPr>
        <p:spPr bwMode="gray">
          <a:xfrm flipV="1">
            <a:off x="1253674" y="270003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3B174948-873A-410B-AF10-FBAAE50F6A89}"/>
              </a:ext>
            </a:extLst>
          </p:cNvPr>
          <p:cNvSpPr/>
          <p:nvPr/>
        </p:nvSpPr>
        <p:spPr bwMode="gray">
          <a:xfrm>
            <a:off x="1064437" y="2737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F0ED1AA-E4B7-58CB-A8FA-27E1C0B1B48F}"/>
              </a:ext>
            </a:extLst>
          </p:cNvPr>
          <p:cNvCxnSpPr>
            <a:cxnSpLocks/>
          </p:cNvCxnSpPr>
          <p:nvPr/>
        </p:nvCxnSpPr>
        <p:spPr bwMode="gray">
          <a:xfrm flipV="1">
            <a:off x="2060531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E16D74A-6351-D1D3-984F-80923C109FAD}"/>
              </a:ext>
            </a:extLst>
          </p:cNvPr>
          <p:cNvSpPr/>
          <p:nvPr/>
        </p:nvSpPr>
        <p:spPr bwMode="gray">
          <a:xfrm>
            <a:off x="1871294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FCC250A-C7D8-00F0-38AA-BE81405CFE36}"/>
              </a:ext>
            </a:extLst>
          </p:cNvPr>
          <p:cNvCxnSpPr>
            <a:cxnSpLocks/>
          </p:cNvCxnSpPr>
          <p:nvPr/>
        </p:nvCxnSpPr>
        <p:spPr bwMode="gray">
          <a:xfrm flipV="1">
            <a:off x="2759874" y="269196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1381954D-9CC1-1C62-D3E4-F135481ECC7E}"/>
              </a:ext>
            </a:extLst>
          </p:cNvPr>
          <p:cNvSpPr/>
          <p:nvPr/>
        </p:nvSpPr>
        <p:spPr bwMode="gray">
          <a:xfrm>
            <a:off x="2570637" y="27297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9834FED-A404-6D51-0094-7820D22E1040}"/>
              </a:ext>
            </a:extLst>
          </p:cNvPr>
          <p:cNvCxnSpPr>
            <a:cxnSpLocks/>
          </p:cNvCxnSpPr>
          <p:nvPr/>
        </p:nvCxnSpPr>
        <p:spPr bwMode="gray">
          <a:xfrm flipV="1">
            <a:off x="596527" y="343099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BFAE9A48-348E-23CB-5680-3DFC510C9611}"/>
              </a:ext>
            </a:extLst>
          </p:cNvPr>
          <p:cNvSpPr/>
          <p:nvPr/>
        </p:nvSpPr>
        <p:spPr bwMode="gray">
          <a:xfrm>
            <a:off x="407290" y="34687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CE13DB-CC5D-17F2-BF27-B49794AA6690}"/>
              </a:ext>
            </a:extLst>
          </p:cNvPr>
          <p:cNvCxnSpPr>
            <a:cxnSpLocks/>
          </p:cNvCxnSpPr>
          <p:nvPr/>
        </p:nvCxnSpPr>
        <p:spPr bwMode="gray">
          <a:xfrm flipV="1">
            <a:off x="1695268" y="342678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6146C156-DDA7-9E56-96E7-DEE63163C3EF}"/>
              </a:ext>
            </a:extLst>
          </p:cNvPr>
          <p:cNvSpPr/>
          <p:nvPr/>
        </p:nvSpPr>
        <p:spPr bwMode="gray">
          <a:xfrm>
            <a:off x="1506031" y="34645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58D8106-C790-D317-076E-93EFDB12A62B}"/>
              </a:ext>
            </a:extLst>
          </p:cNvPr>
          <p:cNvCxnSpPr>
            <a:cxnSpLocks/>
          </p:cNvCxnSpPr>
          <p:nvPr/>
        </p:nvCxnSpPr>
        <p:spPr bwMode="gray">
          <a:xfrm flipV="1">
            <a:off x="2766505" y="3428116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C3664091-325A-B6BF-FAC5-7016AE55807A}"/>
              </a:ext>
            </a:extLst>
          </p:cNvPr>
          <p:cNvSpPr/>
          <p:nvPr/>
        </p:nvSpPr>
        <p:spPr bwMode="gray">
          <a:xfrm>
            <a:off x="2577268" y="346585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D77364A-541A-F70F-36FB-E506EA9B9593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10062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092F75DF-B71D-CFC6-C066-3B503D9DB808}"/>
              </a:ext>
            </a:extLst>
          </p:cNvPr>
          <p:cNvSpPr/>
          <p:nvPr/>
        </p:nvSpPr>
        <p:spPr bwMode="gray">
          <a:xfrm>
            <a:off x="957875" y="413836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2911481-90AB-47EF-8D8A-21ABEB5D0169}"/>
              </a:ext>
            </a:extLst>
          </p:cNvPr>
          <p:cNvCxnSpPr>
            <a:cxnSpLocks/>
          </p:cNvCxnSpPr>
          <p:nvPr/>
        </p:nvCxnSpPr>
        <p:spPr bwMode="gray">
          <a:xfrm flipV="1">
            <a:off x="1147112" y="456239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37DE1A55-94B5-8E05-A64B-CA68AD533BD1}"/>
              </a:ext>
            </a:extLst>
          </p:cNvPr>
          <p:cNvSpPr/>
          <p:nvPr/>
        </p:nvSpPr>
        <p:spPr bwMode="gray">
          <a:xfrm>
            <a:off x="946218" y="461726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4CFA733-8C71-4230-AF08-19625B0AAF75}"/>
              </a:ext>
            </a:extLst>
          </p:cNvPr>
          <p:cNvCxnSpPr>
            <a:cxnSpLocks/>
          </p:cNvCxnSpPr>
          <p:nvPr/>
        </p:nvCxnSpPr>
        <p:spPr bwMode="gray">
          <a:xfrm flipV="1">
            <a:off x="1425223" y="3951517"/>
            <a:ext cx="243625" cy="114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F16F50EC-6BB4-0751-7F93-2CC0D5326C2C}"/>
              </a:ext>
            </a:extLst>
          </p:cNvPr>
          <p:cNvSpPr/>
          <p:nvPr/>
        </p:nvSpPr>
        <p:spPr bwMode="gray">
          <a:xfrm>
            <a:off x="1523156" y="405839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9DA43BD-4B27-D162-2E72-3E5E22FAFEE4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1514" y="4122000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val 124">
            <a:extLst>
              <a:ext uri="{FF2B5EF4-FFF2-40B4-BE49-F238E27FC236}">
                <a16:creationId xmlns:a16="http://schemas.microsoft.com/office/drawing/2014/main" id="{3F7C811B-FED0-BA88-DD94-9C58C0623183}"/>
              </a:ext>
            </a:extLst>
          </p:cNvPr>
          <p:cNvSpPr/>
          <p:nvPr/>
        </p:nvSpPr>
        <p:spPr bwMode="gray">
          <a:xfrm>
            <a:off x="2535026" y="414057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78F7E1C1-8E0D-867A-B183-6FD27F44F49F}"/>
              </a:ext>
            </a:extLst>
          </p:cNvPr>
          <p:cNvCxnSpPr>
            <a:cxnSpLocks/>
          </p:cNvCxnSpPr>
          <p:nvPr/>
        </p:nvCxnSpPr>
        <p:spPr bwMode="gray">
          <a:xfrm flipV="1">
            <a:off x="2468062" y="4542589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4D8B288-3658-3979-3E64-B521290BF90A}"/>
              </a:ext>
            </a:extLst>
          </p:cNvPr>
          <p:cNvSpPr/>
          <p:nvPr/>
        </p:nvSpPr>
        <p:spPr bwMode="gray">
          <a:xfrm>
            <a:off x="2535026" y="458679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F835424-014B-8929-F1C8-45AA3AFEDA32}"/>
              </a:ext>
            </a:extLst>
          </p:cNvPr>
          <p:cNvCxnSpPr>
            <a:cxnSpLocks/>
          </p:cNvCxnSpPr>
          <p:nvPr/>
        </p:nvCxnSpPr>
        <p:spPr bwMode="gray">
          <a:xfrm>
            <a:off x="1941237" y="3951517"/>
            <a:ext cx="195193" cy="10343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DB2CC82F-E598-5525-F8BD-F820ADC3B432}"/>
              </a:ext>
            </a:extLst>
          </p:cNvPr>
          <p:cNvSpPr/>
          <p:nvPr/>
        </p:nvSpPr>
        <p:spPr bwMode="gray">
          <a:xfrm>
            <a:off x="1920508" y="405495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8653852B-5285-509B-6DE7-950CC9D7210E}"/>
              </a:ext>
            </a:extLst>
          </p:cNvPr>
          <p:cNvSpPr/>
          <p:nvPr/>
        </p:nvSpPr>
        <p:spPr bwMode="gray">
          <a:xfrm>
            <a:off x="917351" y="3781862"/>
            <a:ext cx="1805445" cy="1204434"/>
          </a:xfrm>
          <a:custGeom>
            <a:avLst/>
            <a:gdLst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228966 w 1907046"/>
              <a:gd name="connsiteY6" fmla="*/ 1373767 h 1373767"/>
              <a:gd name="connsiteX7" fmla="*/ 0 w 1907046"/>
              <a:gd name="connsiteY7" fmla="*/ 1144801 h 1373767"/>
              <a:gd name="connsiteX8" fmla="*/ 0 w 1907046"/>
              <a:gd name="connsiteY8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228966 w 1907046"/>
              <a:gd name="connsiteY1" fmla="*/ 0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0 w 1907046"/>
              <a:gd name="connsiteY0" fmla="*/ 228966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0 w 1907046"/>
              <a:gd name="connsiteY9" fmla="*/ 228966 h 1373767"/>
              <a:gd name="connsiteX0" fmla="*/ 127000 w 1907046"/>
              <a:gd name="connsiteY0" fmla="*/ 398300 h 1373767"/>
              <a:gd name="connsiteX1" fmla="*/ 618432 w 1907046"/>
              <a:gd name="connsiteY1" fmla="*/ 67733 h 1373767"/>
              <a:gd name="connsiteX2" fmla="*/ 1678080 w 1907046"/>
              <a:gd name="connsiteY2" fmla="*/ 0 h 1373767"/>
              <a:gd name="connsiteX3" fmla="*/ 1907046 w 1907046"/>
              <a:gd name="connsiteY3" fmla="*/ 228966 h 1373767"/>
              <a:gd name="connsiteX4" fmla="*/ 1907046 w 1907046"/>
              <a:gd name="connsiteY4" fmla="*/ 1144801 h 1373767"/>
              <a:gd name="connsiteX5" fmla="*/ 1678080 w 1907046"/>
              <a:gd name="connsiteY5" fmla="*/ 1373767 h 1373767"/>
              <a:gd name="connsiteX6" fmla="*/ 919916 w 1907046"/>
              <a:gd name="connsiteY6" fmla="*/ 561540 h 1373767"/>
              <a:gd name="connsiteX7" fmla="*/ 228966 w 1907046"/>
              <a:gd name="connsiteY7" fmla="*/ 1373767 h 1373767"/>
              <a:gd name="connsiteX8" fmla="*/ 0 w 1907046"/>
              <a:gd name="connsiteY8" fmla="*/ 1144801 h 1373767"/>
              <a:gd name="connsiteX9" fmla="*/ 127000 w 1907046"/>
              <a:gd name="connsiteY9" fmla="*/ 398300 h 1373767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907046 w 1907046"/>
              <a:gd name="connsiteY3" fmla="*/ 161233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330567 h 1306034"/>
              <a:gd name="connsiteX1" fmla="*/ 618432 w 1907046"/>
              <a:gd name="connsiteY1" fmla="*/ 0 h 1306034"/>
              <a:gd name="connsiteX2" fmla="*/ 1551080 w 1907046"/>
              <a:gd name="connsiteY2" fmla="*/ 118534 h 1306034"/>
              <a:gd name="connsiteX3" fmla="*/ 1890112 w 1907046"/>
              <a:gd name="connsiteY3" fmla="*/ 457566 h 1306034"/>
              <a:gd name="connsiteX4" fmla="*/ 1907046 w 1907046"/>
              <a:gd name="connsiteY4" fmla="*/ 1077068 h 1306034"/>
              <a:gd name="connsiteX5" fmla="*/ 1678080 w 1907046"/>
              <a:gd name="connsiteY5" fmla="*/ 1306034 h 1306034"/>
              <a:gd name="connsiteX6" fmla="*/ 919916 w 1907046"/>
              <a:gd name="connsiteY6" fmla="*/ 493807 h 1306034"/>
              <a:gd name="connsiteX7" fmla="*/ 228966 w 1907046"/>
              <a:gd name="connsiteY7" fmla="*/ 1306034 h 1306034"/>
              <a:gd name="connsiteX8" fmla="*/ 0 w 1907046"/>
              <a:gd name="connsiteY8" fmla="*/ 1077068 h 1306034"/>
              <a:gd name="connsiteX9" fmla="*/ 127000 w 1907046"/>
              <a:gd name="connsiteY9" fmla="*/ 330567 h 1306034"/>
              <a:gd name="connsiteX0" fmla="*/ 127000 w 1907046"/>
              <a:gd name="connsiteY0" fmla="*/ 220500 h 1195967"/>
              <a:gd name="connsiteX1" fmla="*/ 626899 w 1907046"/>
              <a:gd name="connsiteY1" fmla="*/ 0 h 1195967"/>
              <a:gd name="connsiteX2" fmla="*/ 1551080 w 1907046"/>
              <a:gd name="connsiteY2" fmla="*/ 8467 h 1195967"/>
              <a:gd name="connsiteX3" fmla="*/ 1890112 w 1907046"/>
              <a:gd name="connsiteY3" fmla="*/ 347499 h 1195967"/>
              <a:gd name="connsiteX4" fmla="*/ 1907046 w 1907046"/>
              <a:gd name="connsiteY4" fmla="*/ 967001 h 1195967"/>
              <a:gd name="connsiteX5" fmla="*/ 1678080 w 1907046"/>
              <a:gd name="connsiteY5" fmla="*/ 1195967 h 1195967"/>
              <a:gd name="connsiteX6" fmla="*/ 919916 w 1907046"/>
              <a:gd name="connsiteY6" fmla="*/ 383740 h 1195967"/>
              <a:gd name="connsiteX7" fmla="*/ 228966 w 1907046"/>
              <a:gd name="connsiteY7" fmla="*/ 1195967 h 1195967"/>
              <a:gd name="connsiteX8" fmla="*/ 0 w 1907046"/>
              <a:gd name="connsiteY8" fmla="*/ 967001 h 1195967"/>
              <a:gd name="connsiteX9" fmla="*/ 127000 w 1907046"/>
              <a:gd name="connsiteY9" fmla="*/ 220500 h 1195967"/>
              <a:gd name="connsiteX0" fmla="*/ 127000 w 1907046"/>
              <a:gd name="connsiteY0" fmla="*/ 220500 h 1204434"/>
              <a:gd name="connsiteX1" fmla="*/ 626899 w 1907046"/>
              <a:gd name="connsiteY1" fmla="*/ 0 h 1204434"/>
              <a:gd name="connsiteX2" fmla="*/ 1551080 w 1907046"/>
              <a:gd name="connsiteY2" fmla="*/ 8467 h 1204434"/>
              <a:gd name="connsiteX3" fmla="*/ 1890112 w 1907046"/>
              <a:gd name="connsiteY3" fmla="*/ 347499 h 1204434"/>
              <a:gd name="connsiteX4" fmla="*/ 1907046 w 1907046"/>
              <a:gd name="connsiteY4" fmla="*/ 967001 h 1204434"/>
              <a:gd name="connsiteX5" fmla="*/ 1678080 w 1907046"/>
              <a:gd name="connsiteY5" fmla="*/ 1195967 h 1204434"/>
              <a:gd name="connsiteX6" fmla="*/ 919916 w 1907046"/>
              <a:gd name="connsiteY6" fmla="*/ 383740 h 1204434"/>
              <a:gd name="connsiteX7" fmla="*/ 440633 w 1907046"/>
              <a:gd name="connsiteY7" fmla="*/ 1204434 h 1204434"/>
              <a:gd name="connsiteX8" fmla="*/ 0 w 1907046"/>
              <a:gd name="connsiteY8" fmla="*/ 967001 h 1204434"/>
              <a:gd name="connsiteX9" fmla="*/ 127000 w 1907046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593413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42333 w 1822379"/>
              <a:gd name="connsiteY0" fmla="*/ 220500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42333 w 1822379"/>
              <a:gd name="connsiteY9" fmla="*/ 220500 h 1204434"/>
              <a:gd name="connsiteX0" fmla="*/ 0 w 1822379"/>
              <a:gd name="connsiteY0" fmla="*/ 228966 h 1204434"/>
              <a:gd name="connsiteX1" fmla="*/ 542232 w 1822379"/>
              <a:gd name="connsiteY1" fmla="*/ 0 h 1204434"/>
              <a:gd name="connsiteX2" fmla="*/ 1466413 w 1822379"/>
              <a:gd name="connsiteY2" fmla="*/ 8467 h 1204434"/>
              <a:gd name="connsiteX3" fmla="*/ 1805445 w 1822379"/>
              <a:gd name="connsiteY3" fmla="*/ 347499 h 1204434"/>
              <a:gd name="connsiteX4" fmla="*/ 1822379 w 1822379"/>
              <a:gd name="connsiteY4" fmla="*/ 967001 h 1204434"/>
              <a:gd name="connsiteX5" fmla="*/ 1356346 w 1822379"/>
              <a:gd name="connsiteY5" fmla="*/ 1195967 h 1204434"/>
              <a:gd name="connsiteX6" fmla="*/ 835249 w 1822379"/>
              <a:gd name="connsiteY6" fmla="*/ 383740 h 1204434"/>
              <a:gd name="connsiteX7" fmla="*/ 355966 w 1822379"/>
              <a:gd name="connsiteY7" fmla="*/ 1204434 h 1204434"/>
              <a:gd name="connsiteX8" fmla="*/ 0 w 1822379"/>
              <a:gd name="connsiteY8" fmla="*/ 975468 h 1204434"/>
              <a:gd name="connsiteX9" fmla="*/ 0 w 1822379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805445 w 1805445"/>
              <a:gd name="connsiteY3" fmla="*/ 3474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  <a:gd name="connsiteX0" fmla="*/ 0 w 1805445"/>
              <a:gd name="connsiteY0" fmla="*/ 228966 h 1204434"/>
              <a:gd name="connsiteX1" fmla="*/ 542232 w 1805445"/>
              <a:gd name="connsiteY1" fmla="*/ 0 h 1204434"/>
              <a:gd name="connsiteX2" fmla="*/ 1466413 w 1805445"/>
              <a:gd name="connsiteY2" fmla="*/ 8467 h 1204434"/>
              <a:gd name="connsiteX3" fmla="*/ 1796978 w 1805445"/>
              <a:gd name="connsiteY3" fmla="*/ 245899 h 1204434"/>
              <a:gd name="connsiteX4" fmla="*/ 1805445 w 1805445"/>
              <a:gd name="connsiteY4" fmla="*/ 1000868 h 1204434"/>
              <a:gd name="connsiteX5" fmla="*/ 1356346 w 1805445"/>
              <a:gd name="connsiteY5" fmla="*/ 1195967 h 1204434"/>
              <a:gd name="connsiteX6" fmla="*/ 835249 w 1805445"/>
              <a:gd name="connsiteY6" fmla="*/ 383740 h 1204434"/>
              <a:gd name="connsiteX7" fmla="*/ 355966 w 1805445"/>
              <a:gd name="connsiteY7" fmla="*/ 1204434 h 1204434"/>
              <a:gd name="connsiteX8" fmla="*/ 0 w 1805445"/>
              <a:gd name="connsiteY8" fmla="*/ 975468 h 1204434"/>
              <a:gd name="connsiteX9" fmla="*/ 0 w 1805445"/>
              <a:gd name="connsiteY9" fmla="*/ 228966 h 1204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5445" h="1204434">
                <a:moveTo>
                  <a:pt x="0" y="228966"/>
                </a:moveTo>
                <a:cubicBezTo>
                  <a:pt x="0" y="102512"/>
                  <a:pt x="415778" y="0"/>
                  <a:pt x="542232" y="0"/>
                </a:cubicBezTo>
                <a:lnTo>
                  <a:pt x="1466413" y="8467"/>
                </a:lnTo>
                <a:cubicBezTo>
                  <a:pt x="1592867" y="8467"/>
                  <a:pt x="1796978" y="119445"/>
                  <a:pt x="1796978" y="245899"/>
                </a:cubicBezTo>
                <a:cubicBezTo>
                  <a:pt x="1799800" y="497555"/>
                  <a:pt x="1802623" y="749212"/>
                  <a:pt x="1805445" y="1000868"/>
                </a:cubicBezTo>
                <a:cubicBezTo>
                  <a:pt x="1805445" y="1127322"/>
                  <a:pt x="1482800" y="1195967"/>
                  <a:pt x="1356346" y="1195967"/>
                </a:cubicBezTo>
                <a:cubicBezTo>
                  <a:pt x="1114914" y="1193336"/>
                  <a:pt x="1076681" y="386371"/>
                  <a:pt x="835249" y="383740"/>
                </a:cubicBezTo>
                <a:cubicBezTo>
                  <a:pt x="593643" y="386371"/>
                  <a:pt x="597572" y="1201803"/>
                  <a:pt x="355966" y="1204434"/>
                </a:cubicBezTo>
                <a:cubicBezTo>
                  <a:pt x="229512" y="1204434"/>
                  <a:pt x="0" y="1101922"/>
                  <a:pt x="0" y="975468"/>
                </a:cubicBezTo>
                <a:lnTo>
                  <a:pt x="0" y="228966"/>
                </a:lnTo>
                <a:close/>
              </a:path>
            </a:pathLst>
          </a:cu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EA5ED84-774E-FBA8-0F3F-9CDE7011BB65}"/>
              </a:ext>
            </a:extLst>
          </p:cNvPr>
          <p:cNvCxnSpPr>
            <a:cxnSpLocks/>
          </p:cNvCxnSpPr>
          <p:nvPr/>
        </p:nvCxnSpPr>
        <p:spPr bwMode="gray">
          <a:xfrm flipV="1">
            <a:off x="2596494" y="3977831"/>
            <a:ext cx="237638" cy="7869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71689CDB-DE39-D659-ECA6-E17F83D38A1C}"/>
              </a:ext>
            </a:extLst>
          </p:cNvPr>
          <p:cNvSpPr/>
          <p:nvPr/>
        </p:nvSpPr>
        <p:spPr bwMode="gray">
          <a:xfrm>
            <a:off x="2801764" y="401583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BE4DCC24-8497-00E6-6A55-244933E5D961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760570" y="3963889"/>
            <a:ext cx="301197" cy="9450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23F79F7B-EAA8-7341-0602-90C10725CF0A}"/>
              </a:ext>
            </a:extLst>
          </p:cNvPr>
          <p:cNvSpPr/>
          <p:nvPr/>
        </p:nvSpPr>
        <p:spPr bwMode="gray">
          <a:xfrm>
            <a:off x="732323" y="402102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17C7F69-819E-6599-54DF-E456C03C0C18}"/>
              </a:ext>
            </a:extLst>
          </p:cNvPr>
          <p:cNvCxnSpPr>
            <a:cxnSpLocks/>
          </p:cNvCxnSpPr>
          <p:nvPr/>
        </p:nvCxnSpPr>
        <p:spPr bwMode="gray">
          <a:xfrm flipV="1">
            <a:off x="3014482" y="3070914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03F86E8C-27E3-5757-88AC-51B5A38CC562}"/>
              </a:ext>
            </a:extLst>
          </p:cNvPr>
          <p:cNvSpPr/>
          <p:nvPr/>
        </p:nvSpPr>
        <p:spPr bwMode="gray">
          <a:xfrm>
            <a:off x="3081446" y="311511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B3B6639-6DD8-9D24-D81E-D7884F1A2C23}"/>
              </a:ext>
            </a:extLst>
          </p:cNvPr>
          <p:cNvCxnSpPr>
            <a:cxnSpLocks/>
          </p:cNvCxnSpPr>
          <p:nvPr/>
        </p:nvCxnSpPr>
        <p:spPr bwMode="gray">
          <a:xfrm flipV="1">
            <a:off x="824593" y="3081245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7BE37408-FE42-AA92-DD12-C77A25F8C687}"/>
              </a:ext>
            </a:extLst>
          </p:cNvPr>
          <p:cNvSpPr/>
          <p:nvPr/>
        </p:nvSpPr>
        <p:spPr bwMode="gray">
          <a:xfrm>
            <a:off x="891557" y="312544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84823B6-0426-205E-75A3-306A0B77EE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964180" y="3158539"/>
            <a:ext cx="159055" cy="17020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2093DA0F-059A-1B32-CF7D-2737AE472276}"/>
              </a:ext>
            </a:extLst>
          </p:cNvPr>
          <p:cNvSpPr/>
          <p:nvPr/>
        </p:nvSpPr>
        <p:spPr bwMode="gray">
          <a:xfrm>
            <a:off x="2094550" y="3253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74A85E5-3813-4073-9CBB-D4765BE830F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427502" y="3155465"/>
            <a:ext cx="160342" cy="1606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6F023F30-7E85-CF0C-F7C8-9D7D7E9D90AF}"/>
              </a:ext>
            </a:extLst>
          </p:cNvPr>
          <p:cNvSpPr/>
          <p:nvPr/>
        </p:nvSpPr>
        <p:spPr bwMode="gray">
          <a:xfrm>
            <a:off x="1337484" y="324440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F1BB67CB-0D2E-7697-1DD6-A1750F20D913}"/>
              </a:ext>
            </a:extLst>
          </p:cNvPr>
          <p:cNvCxnSpPr>
            <a:cxnSpLocks/>
          </p:cNvCxnSpPr>
          <p:nvPr/>
        </p:nvCxnSpPr>
        <p:spPr bwMode="gray">
          <a:xfrm flipV="1">
            <a:off x="3023941" y="2333272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>
            <a:extLst>
              <a:ext uri="{FF2B5EF4-FFF2-40B4-BE49-F238E27FC236}">
                <a16:creationId xmlns:a16="http://schemas.microsoft.com/office/drawing/2014/main" id="{06B831D8-8939-8B6B-C6DF-232AF11FDF8E}"/>
              </a:ext>
            </a:extLst>
          </p:cNvPr>
          <p:cNvSpPr/>
          <p:nvPr/>
        </p:nvSpPr>
        <p:spPr bwMode="gray">
          <a:xfrm>
            <a:off x="3090905" y="237747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17D0165-5E30-7F6F-DB3E-22BFB5FE1BBC}"/>
              </a:ext>
            </a:extLst>
          </p:cNvPr>
          <p:cNvCxnSpPr>
            <a:cxnSpLocks/>
          </p:cNvCxnSpPr>
          <p:nvPr/>
        </p:nvCxnSpPr>
        <p:spPr bwMode="gray">
          <a:xfrm flipV="1">
            <a:off x="2329282" y="2319623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Oval 162">
            <a:extLst>
              <a:ext uri="{FF2B5EF4-FFF2-40B4-BE49-F238E27FC236}">
                <a16:creationId xmlns:a16="http://schemas.microsoft.com/office/drawing/2014/main" id="{5761A56A-B9B1-AA91-A70D-3F23137552D3}"/>
              </a:ext>
            </a:extLst>
          </p:cNvPr>
          <p:cNvSpPr/>
          <p:nvPr/>
        </p:nvSpPr>
        <p:spPr bwMode="gray">
          <a:xfrm>
            <a:off x="2396246" y="236382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C8B3A53-0865-6EED-A3F1-B00954D12147}"/>
              </a:ext>
            </a:extLst>
          </p:cNvPr>
          <p:cNvCxnSpPr>
            <a:cxnSpLocks/>
          </p:cNvCxnSpPr>
          <p:nvPr/>
        </p:nvCxnSpPr>
        <p:spPr bwMode="gray">
          <a:xfrm flipV="1">
            <a:off x="1500502" y="2334528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3F5D30B8-C525-706C-5ACC-FDFB021182BF}"/>
              </a:ext>
            </a:extLst>
          </p:cNvPr>
          <p:cNvSpPr/>
          <p:nvPr/>
        </p:nvSpPr>
        <p:spPr bwMode="gray">
          <a:xfrm>
            <a:off x="1567466" y="237873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9186282-A3E7-2CF6-49D1-870179707C7F}"/>
              </a:ext>
            </a:extLst>
          </p:cNvPr>
          <p:cNvCxnSpPr>
            <a:cxnSpLocks/>
          </p:cNvCxnSpPr>
          <p:nvPr/>
        </p:nvCxnSpPr>
        <p:spPr bwMode="gray">
          <a:xfrm flipV="1">
            <a:off x="817284" y="2335207"/>
            <a:ext cx="1365" cy="21440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833D9130-C158-DA68-A4A6-7B3CE9DDD2A8}"/>
              </a:ext>
            </a:extLst>
          </p:cNvPr>
          <p:cNvSpPr/>
          <p:nvPr/>
        </p:nvSpPr>
        <p:spPr bwMode="gray">
          <a:xfrm>
            <a:off x="884248" y="237940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172890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2" grpId="0" animBg="1"/>
      <p:bldP spid="84" grpId="0" animBg="1"/>
      <p:bldP spid="88" grpId="0" animBg="1"/>
      <p:bldP spid="90" grpId="0" animBg="1"/>
      <p:bldP spid="92" grpId="0" animBg="1"/>
      <p:bldP spid="94" grpId="0" animBg="1"/>
      <p:bldP spid="108" grpId="0" animBg="1"/>
      <p:bldP spid="112" grpId="0" animBg="1"/>
      <p:bldP spid="114" grpId="0" animBg="1"/>
      <p:bldP spid="116" grpId="0" animBg="1"/>
      <p:bldP spid="118" grpId="0" animBg="1"/>
      <p:bldP spid="120" grpId="0" animBg="1"/>
      <p:bldP spid="125" grpId="0" animBg="1"/>
      <p:bldP spid="129" grpId="0" animBg="1"/>
      <p:bldP spid="131" grpId="0" animBg="1"/>
      <p:bldP spid="134" grpId="0" animBg="1"/>
      <p:bldP spid="144" grpId="0" animBg="1"/>
      <p:bldP spid="147" grpId="0" animBg="1"/>
      <p:bldP spid="150" grpId="0" animBg="1"/>
      <p:bldP spid="152" grpId="0" animBg="1"/>
      <p:bldP spid="154" grpId="0" animBg="1"/>
      <p:bldP spid="157" grpId="0" animBg="1"/>
      <p:bldP spid="161" grpId="0" animBg="1"/>
      <p:bldP spid="163" grpId="0" animBg="1"/>
      <p:bldP spid="165" grpId="0" animBg="1"/>
      <p:bldP spid="1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1E1AB2-3963-0AB2-1F1B-AC6DCA30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Message Update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0B0BACC-9521-962F-1AC0-08BADA230697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5E4958-5E57-0620-A900-FC5E3A7E7F6E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1EC1389-B872-7A05-4361-F2E3FE14E4B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E8BCB-E1B0-D2E6-75F3-BF25A0D00AB5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7073B9-289C-7444-3726-42485D7F650B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BAA631-1541-9A6C-AC97-58E62795FA3E}"/>
                  </a:ext>
                </a:extLst>
              </p:cNvPr>
              <p:cNvSpPr txBox="1"/>
              <p:nvPr/>
            </p:nvSpPr>
            <p:spPr bwMode="gray">
              <a:xfrm>
                <a:off x="492387" y="1197031"/>
                <a:ext cx="2448272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Gaussian Factor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BAA631-1541-9A6C-AC97-58E62795F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2387" y="1197031"/>
                <a:ext cx="2448272" cy="422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7B1A23-6BB2-342C-5F2E-D4B113AA91E8}"/>
                  </a:ext>
                </a:extLst>
              </p:cNvPr>
              <p:cNvSpPr txBox="1"/>
              <p:nvPr/>
            </p:nvSpPr>
            <p:spPr bwMode="gray">
              <a:xfrm>
                <a:off x="4205264" y="1187252"/>
                <a:ext cx="237488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Gaussian Mean Factor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7B1A23-6BB2-342C-5F2E-D4B113AA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5264" y="1187252"/>
                <a:ext cx="2374888" cy="422788"/>
              </a:xfrm>
              <a:prstGeom prst="rect">
                <a:avLst/>
              </a:prstGeom>
              <a:blipFill>
                <a:blip r:embed="rId8"/>
                <a:stretch>
                  <a:fillRect l="-6417" r="-21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3242D0A9-CB91-789B-E374-472B3901E8A7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589025D-CFEF-B73B-BD61-CC2FE7846D6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7BFE74-77CE-97BE-FCEA-2980A8281A4E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123620-7F26-A33A-FAE2-420A5B417DB9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9139E3-70A2-06E7-6BB2-1A299E1AA6AA}"/>
                  </a:ext>
                </a:extLst>
              </p:cNvPr>
              <p:cNvSpPr txBox="1"/>
              <p:nvPr/>
            </p:nvSpPr>
            <p:spPr bwMode="gray">
              <a:xfrm>
                <a:off x="817960" y="2803152"/>
                <a:ext cx="216986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Weighted Sum Factor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𝑏𝑌</m:t>
                            </m:r>
                          </m:e>
                        </m:d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9139E3-70A2-06E7-6BB2-1A299E1AA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60" y="2803152"/>
                <a:ext cx="2169864" cy="422788"/>
              </a:xfrm>
              <a:prstGeom prst="rect">
                <a:avLst/>
              </a:prstGeom>
              <a:blipFill>
                <a:blip r:embed="rId12"/>
                <a:stretch>
                  <a:fillRect l="-19186" r="-145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03E31F5-E205-8200-D84B-978EE94D2623}"/>
                  </a:ext>
                </a:extLst>
              </p:cNvPr>
              <p:cNvSpPr txBox="1"/>
              <p:nvPr/>
            </p:nvSpPr>
            <p:spPr bwMode="gray">
              <a:xfrm>
                <a:off x="4259996" y="2809846"/>
                <a:ext cx="238334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Between Factor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03E31F5-E205-8200-D84B-978EE94D2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59996" y="2809846"/>
                <a:ext cx="2383349" cy="4227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6CCFBD-8D49-AE93-A0C5-9C2C440A9397}"/>
              </a:ext>
            </a:extLst>
          </p:cNvPr>
          <p:cNvCxnSpPr>
            <a:cxnSpLocks/>
          </p:cNvCxnSpPr>
          <p:nvPr/>
        </p:nvCxnSpPr>
        <p:spPr bwMode="gray">
          <a:xfrm flipH="1">
            <a:off x="1235208" y="1931250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/>
              <p:nvPr/>
            </p:nvSpPr>
            <p:spPr bwMode="gray">
              <a:xfrm>
                <a:off x="1359554" y="1696659"/>
                <a:ext cx="465387" cy="21431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1A467F-AD28-F1CD-D035-6DA9FA6CC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359554" y="1696659"/>
                <a:ext cx="465387" cy="2143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/>
              <p:nvPr/>
            </p:nvSpPr>
            <p:spPr bwMode="gray">
              <a:xfrm>
                <a:off x="5584505" y="1707654"/>
                <a:ext cx="741711" cy="1841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7730AC3-A68E-E191-533F-61FF0A45E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84505" y="1707654"/>
                <a:ext cx="741711" cy="184133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/>
              <p:nvPr/>
            </p:nvSpPr>
            <p:spPr bwMode="gray">
              <a:xfrm>
                <a:off x="4574882" y="1707654"/>
                <a:ext cx="796824" cy="1841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707654"/>
                <a:ext cx="796824" cy="1841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1B430B-0D4D-5924-AEC2-57363FBFD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714A21D0-D569-13C8-2005-0BB892F39915}"/>
              </a:ext>
            </a:extLst>
          </p:cNvPr>
          <p:cNvSpPr txBox="1"/>
          <p:nvPr/>
        </p:nvSpPr>
        <p:spPr bwMode="gray">
          <a:xfrm>
            <a:off x="4323191" y="2350608"/>
            <a:ext cx="2256961" cy="4439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A16E72-84B2-96DF-FCEB-C5D31D54DC7A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165224" y="3623315"/>
            <a:ext cx="270271" cy="16161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2F5F25-98C9-8DE1-674E-F4E99F8645CB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620535"/>
            <a:ext cx="227417" cy="13494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/>
              <p:nvPr/>
            </p:nvSpPr>
            <p:spPr bwMode="gray">
              <a:xfrm>
                <a:off x="534816" y="3599196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4816" y="3599196"/>
                <a:ext cx="796824" cy="26828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/>
              <p:nvPr/>
            </p:nvSpPr>
            <p:spPr bwMode="gray">
              <a:xfrm>
                <a:off x="1763688" y="3576346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63688" y="3576346"/>
                <a:ext cx="796824" cy="2682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77A303-3809-374D-93AD-FE2E9AEA995C}"/>
              </a:ext>
            </a:extLst>
          </p:cNvPr>
          <p:cNvCxnSpPr>
            <a:cxnSpLocks/>
          </p:cNvCxnSpPr>
          <p:nvPr/>
        </p:nvCxnSpPr>
        <p:spPr bwMode="gray">
          <a:xfrm flipV="1">
            <a:off x="1626937" y="3843761"/>
            <a:ext cx="0" cy="27619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/>
              <p:nvPr/>
            </p:nvSpPr>
            <p:spPr bwMode="gray">
              <a:xfrm>
                <a:off x="1619672" y="3895454"/>
                <a:ext cx="506704" cy="1989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8F2F77-E78F-2CDA-9276-60CA027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19672" y="3895454"/>
                <a:ext cx="506704" cy="198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082A6C06-8363-9126-616B-D2D35E93A84D}"/>
              </a:ext>
            </a:extLst>
          </p:cNvPr>
          <p:cNvSpPr txBox="1"/>
          <p:nvPr/>
        </p:nvSpPr>
        <p:spPr bwMode="gray">
          <a:xfrm>
            <a:off x="235535" y="4409273"/>
            <a:ext cx="3161367" cy="6712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0" tIns="0" rIns="0" bIns="0" rtlCol="0" anchor="ctr">
            <a:noAutofit/>
          </a:bodyPr>
          <a:lstStyle/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72C78DA7-E64F-F556-6485-61107435D0A8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58BDA0-88E0-59C8-72BD-E64383EE36CB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EEC97F9-8EBC-1C64-38B5-A429895CC6E8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733340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/>
              <p:nvPr/>
            </p:nvSpPr>
            <p:spPr bwMode="gray">
              <a:xfrm>
                <a:off x="5189068" y="3505436"/>
                <a:ext cx="725043" cy="17805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8A861310-FC01-332A-71B3-2ECCCE4A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505436"/>
                <a:ext cx="725043" cy="178053"/>
              </a:xfrm>
              <a:prstGeom prst="rect">
                <a:avLst/>
              </a:prstGeom>
              <a:blipFill>
                <a:blip r:embed="rId2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/>
              <p:nvPr/>
            </p:nvSpPr>
            <p:spPr bwMode="gray">
              <a:xfrm>
                <a:off x="5153177" y="3888946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53177" y="3888946"/>
                <a:ext cx="796824" cy="2682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53C3CDE-2CAD-5607-E7A2-438DEA960219}"/>
              </a:ext>
            </a:extLst>
          </p:cNvPr>
          <p:cNvCxnSpPr>
            <a:cxnSpLocks/>
          </p:cNvCxnSpPr>
          <p:nvPr/>
        </p:nvCxnSpPr>
        <p:spPr bwMode="gray">
          <a:xfrm flipH="1">
            <a:off x="5138886" y="3914428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/>
              <p:nvPr/>
            </p:nvSpPr>
            <p:spPr bwMode="gray">
              <a:xfrm>
                <a:off x="4023445" y="4444965"/>
                <a:ext cx="3500884" cy="45254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𝒢</m:t>
                      </m:r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ad>
                            <m:radPr>
                              <m:degHide m:val="on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ra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95E548D-5DD4-A5FF-AF16-7DA5905F7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5"/>
                <a:ext cx="3500884" cy="45254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FEBD16-3AA8-CB93-86CB-A34FCB1CD841}"/>
              </a:ext>
            </a:extLst>
          </p:cNvPr>
          <p:cNvCxnSpPr>
            <a:cxnSpLocks/>
            <a:stCxn id="109" idx="1"/>
          </p:cNvCxnSpPr>
          <p:nvPr/>
        </p:nvCxnSpPr>
        <p:spPr bwMode="gray">
          <a:xfrm flipH="1">
            <a:off x="6394771" y="3120246"/>
            <a:ext cx="769517" cy="132471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/>
              <p:nvPr/>
            </p:nvSpPr>
            <p:spPr bwMode="gray">
              <a:xfrm>
                <a:off x="7164288" y="2664144"/>
                <a:ext cx="1787503" cy="9122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800" dirty="0">
                    <a:solidFill>
                      <a:srgbClr val="C00000"/>
                    </a:solidFill>
                  </a:rPr>
                  <a:t>Correction functions  </a:t>
                </a:r>
                <a:br>
                  <a:rPr lang="en-US" sz="800" dirty="0">
                    <a:solidFill>
                      <a:srgbClr val="C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8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800" b="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ad>
                          <m:radPr>
                            <m:degHide m:val="on"/>
                            <m:ctrlPr>
                              <a:rPr lang="en-US" sz="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rad>
                        <m:r>
                          <a:rPr lang="en-US" sz="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ad>
                          <m:radPr>
                            <m:degHide m:val="on"/>
                            <m:ctrlPr>
                              <a:rPr lang="en-US" sz="8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8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rad>
                      </m:sub>
                    </m:sSub>
                    <m:d>
                      <m:dPr>
                        <m:ctrlPr>
                          <a:rPr lang="en-US" sz="8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8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sz="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800" b="0" i="1" smtClean="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sz="800" b="0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800" dirty="0">
                    <a:solidFill>
                      <a:srgbClr val="C00000"/>
                    </a:solidFill>
                  </a:rPr>
                  <a:t> </a:t>
                </a:r>
                <a:br>
                  <a:rPr lang="en-US" sz="800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ad>
                            <m:radPr>
                              <m:degHide m:val="on"/>
                              <m:ctrlP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rad>
                          <m:r>
                            <a:rPr lang="en-US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ad>
                            <m:radPr>
                              <m:degHide m:val="on"/>
                              <m:ctrlP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rad>
                        </m:sub>
                      </m:sSub>
                      <m:d>
                        <m:dPr>
                          <m:ctrlPr>
                            <a:rPr lang="en-US" sz="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en-US" sz="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800" dirty="0">
                    <a:solidFill>
                      <a:srgbClr val="C00000"/>
                    </a:solidFill>
                  </a:rPr>
                  <a:t>of  doubly-truncated Gaussians</a:t>
                </a:r>
                <a:endParaRPr lang="en-DE" sz="8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A4C3E50-41FC-153B-B70A-22BE5B22E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64288" y="2664144"/>
                <a:ext cx="1787503" cy="91220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F8C09D-CDD3-C5FC-650F-C4BABA57BF28}"/>
                  </a:ext>
                </a:extLst>
              </p:cNvPr>
              <p:cNvSpPr txBox="1"/>
              <p:nvPr/>
            </p:nvSpPr>
            <p:spPr bwMode="gray">
              <a:xfrm>
                <a:off x="5597947" y="2102131"/>
                <a:ext cx="796824" cy="2309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F8C09D-CDD3-C5FC-650F-C4BABA57BF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97947" y="2102131"/>
                <a:ext cx="796824" cy="23096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9CC06A-0EDD-0CB4-1428-8E72FC277980}"/>
              </a:ext>
            </a:extLst>
          </p:cNvPr>
          <p:cNvCxnSpPr>
            <a:cxnSpLocks/>
          </p:cNvCxnSpPr>
          <p:nvPr/>
        </p:nvCxnSpPr>
        <p:spPr bwMode="gray">
          <a:xfrm flipH="1">
            <a:off x="4624103" y="2078969"/>
            <a:ext cx="689365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445625-1613-7799-EBEC-4FDA05B79FB8}"/>
              </a:ext>
            </a:extLst>
          </p:cNvPr>
          <p:cNvCxnSpPr>
            <a:cxnSpLocks/>
          </p:cNvCxnSpPr>
          <p:nvPr/>
        </p:nvCxnSpPr>
        <p:spPr bwMode="gray">
          <a:xfrm flipH="1">
            <a:off x="5613748" y="2075858"/>
            <a:ext cx="689365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4DA360-CBB4-AB4C-A6BC-6A3158B89539}"/>
              </a:ext>
            </a:extLst>
          </p:cNvPr>
          <p:cNvCxnSpPr>
            <a:cxnSpLocks/>
          </p:cNvCxnSpPr>
          <p:nvPr/>
        </p:nvCxnSpPr>
        <p:spPr bwMode="gray">
          <a:xfrm flipH="1">
            <a:off x="5597016" y="1938043"/>
            <a:ext cx="6893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CA11BE7-0840-ADCD-7E93-9EE642B20835}"/>
              </a:ext>
            </a:extLst>
          </p:cNvPr>
          <p:cNvCxnSpPr>
            <a:cxnSpLocks/>
          </p:cNvCxnSpPr>
          <p:nvPr/>
        </p:nvCxnSpPr>
        <p:spPr bwMode="gray">
          <a:xfrm flipH="1">
            <a:off x="4616019" y="1931250"/>
            <a:ext cx="6893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10DC96-FDEC-3363-1390-1386CE8287AA}"/>
                  </a:ext>
                </a:extLst>
              </p:cNvPr>
              <p:cNvSpPr txBox="1"/>
              <p:nvPr/>
            </p:nvSpPr>
            <p:spPr bwMode="gray">
              <a:xfrm>
                <a:off x="4579496" y="2116472"/>
                <a:ext cx="741711" cy="2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10DC96-FDEC-3363-1390-1386CE828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9496" y="2116472"/>
                <a:ext cx="741711" cy="20228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EB9760-F260-DA52-D48A-BCCD41A62D58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495" y="3818416"/>
            <a:ext cx="0" cy="26364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F3ED7F-BF14-4D3A-2F88-55D6D8FA43FA}"/>
                  </a:ext>
                </a:extLst>
              </p:cNvPr>
              <p:cNvSpPr txBox="1"/>
              <p:nvPr/>
            </p:nvSpPr>
            <p:spPr bwMode="gray">
              <a:xfrm>
                <a:off x="885232" y="3871444"/>
                <a:ext cx="5904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F3ED7F-BF14-4D3A-2F88-55D6D8FA4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5232" y="3871444"/>
                <a:ext cx="590424" cy="2682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41342E-9F26-BBFF-4DCC-1EC1A8026D19}"/>
              </a:ext>
            </a:extLst>
          </p:cNvPr>
          <p:cNvCxnSpPr>
            <a:cxnSpLocks/>
          </p:cNvCxnSpPr>
          <p:nvPr/>
        </p:nvCxnSpPr>
        <p:spPr bwMode="gray">
          <a:xfrm flipV="1">
            <a:off x="1656218" y="3470586"/>
            <a:ext cx="252661" cy="146142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3EA497-C8FD-4D24-0538-A1147B4CE54D}"/>
                  </a:ext>
                </a:extLst>
              </p:cNvPr>
              <p:cNvSpPr txBox="1"/>
              <p:nvPr/>
            </p:nvSpPr>
            <p:spPr bwMode="gray">
              <a:xfrm rot="19791552">
                <a:off x="1496257" y="3228726"/>
                <a:ext cx="55105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63EA497-C8FD-4D24-0538-A1147B4CE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9791552">
                <a:off x="1496257" y="3228726"/>
                <a:ext cx="551053" cy="26828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697E35-26A1-FE1E-BEB0-A247D16855A4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235047" y="3477939"/>
            <a:ext cx="233239" cy="13434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A6734E4-63C3-0CF2-C530-E7E9C2B2665D}"/>
                  </a:ext>
                </a:extLst>
              </p:cNvPr>
              <p:cNvSpPr txBox="1"/>
              <p:nvPr/>
            </p:nvSpPr>
            <p:spPr bwMode="gray">
              <a:xfrm rot="1837155">
                <a:off x="1135562" y="3263862"/>
                <a:ext cx="551053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A6734E4-63C3-0CF2-C530-E7E9C2B26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 rot="1837155">
                <a:off x="1135562" y="3263862"/>
                <a:ext cx="551053" cy="26828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B69EBA-0AC5-6F45-C8E8-EE534B30874A}"/>
                  </a:ext>
                </a:extLst>
              </p:cNvPr>
              <p:cNvSpPr txBox="1"/>
              <p:nvPr/>
            </p:nvSpPr>
            <p:spPr bwMode="gray">
              <a:xfrm>
                <a:off x="4509467" y="2328677"/>
                <a:ext cx="2063955" cy="281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CB69EBA-0AC5-6F45-C8E8-EE534B308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09467" y="2328677"/>
                <a:ext cx="2063955" cy="28129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AC6354A-96D8-97FC-7C75-AB915BD4CF07}"/>
                  </a:ext>
                </a:extLst>
              </p:cNvPr>
              <p:cNvSpPr txBox="1"/>
              <p:nvPr/>
            </p:nvSpPr>
            <p:spPr bwMode="gray">
              <a:xfrm>
                <a:off x="4412963" y="2535115"/>
                <a:ext cx="2256961" cy="281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AC6354A-96D8-97FC-7C75-AB915BD4C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12963" y="2535115"/>
                <a:ext cx="2256961" cy="28129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547DA26-D76F-2318-53EA-6864E74E19F2}"/>
                  </a:ext>
                </a:extLst>
              </p:cNvPr>
              <p:cNvSpPr txBox="1"/>
              <p:nvPr/>
            </p:nvSpPr>
            <p:spPr bwMode="gray">
              <a:xfrm>
                <a:off x="235535" y="4384384"/>
                <a:ext cx="2801911" cy="281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547DA26-D76F-2318-53EA-6864E74E1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35" y="4384384"/>
                <a:ext cx="2801911" cy="28129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1AB7D3-17F7-D132-5BDC-A6CD0ECDA768}"/>
                  </a:ext>
                </a:extLst>
              </p:cNvPr>
              <p:cNvSpPr txBox="1"/>
              <p:nvPr/>
            </p:nvSpPr>
            <p:spPr bwMode="gray">
              <a:xfrm>
                <a:off x="235535" y="4583015"/>
                <a:ext cx="3249745" cy="281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type m:val="lin"/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de-DE" sz="11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B1AB7D3-17F7-D132-5BDC-A6CD0ECDA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5535" y="4583015"/>
                <a:ext cx="3249745" cy="281295"/>
              </a:xfrm>
              <a:prstGeom prst="rect">
                <a:avLst/>
              </a:prstGeom>
              <a:blipFill>
                <a:blip r:embed="rId34"/>
                <a:stretch>
                  <a:fillRect t="-79167" b="-120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95E0AC-2750-3ABF-5760-B1AE496A0E15}"/>
                  </a:ext>
                </a:extLst>
              </p:cNvPr>
              <p:cNvSpPr txBox="1"/>
              <p:nvPr/>
            </p:nvSpPr>
            <p:spPr bwMode="gray">
              <a:xfrm>
                <a:off x="243607" y="4794745"/>
                <a:ext cx="3249746" cy="281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f>
                            <m:fPr>
                              <m:type m:val="lin"/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</m:s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lin"/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𝑍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bSup>
                                    <m:sSubSup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  <m:sup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195E0AC-2750-3ABF-5760-B1AE496A0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43607" y="4794745"/>
                <a:ext cx="3249746" cy="281295"/>
              </a:xfrm>
              <a:prstGeom prst="rect">
                <a:avLst/>
              </a:prstGeom>
              <a:blipFill>
                <a:blip r:embed="rId35"/>
                <a:stretch>
                  <a:fillRect t="-82609" b="-1304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B253355-0720-32C6-9945-9C4E7EC91A34}"/>
              </a:ext>
            </a:extLst>
          </p:cNvPr>
          <p:cNvSpPr/>
          <p:nvPr/>
        </p:nvSpPr>
        <p:spPr bwMode="gray">
          <a:xfrm>
            <a:off x="5597016" y="4500541"/>
            <a:ext cx="157327" cy="149713"/>
          </a:xfrm>
          <a:prstGeom prst="roundRect">
            <a:avLst/>
          </a:prstGeom>
          <a:solidFill>
            <a:srgbClr val="00B0F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078308E-CD0F-544A-FC97-50E0923E71CA}"/>
              </a:ext>
            </a:extLst>
          </p:cNvPr>
          <p:cNvSpPr/>
          <p:nvPr/>
        </p:nvSpPr>
        <p:spPr bwMode="gray">
          <a:xfrm>
            <a:off x="5710817" y="4710242"/>
            <a:ext cx="157327" cy="137543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29A6D1B-9628-9EB3-3597-F8C10B87A23D}"/>
              </a:ext>
            </a:extLst>
          </p:cNvPr>
          <p:cNvSpPr/>
          <p:nvPr/>
        </p:nvSpPr>
        <p:spPr bwMode="gray">
          <a:xfrm>
            <a:off x="6380886" y="4514243"/>
            <a:ext cx="157327" cy="137543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A25B0F8-4345-A9DA-89D0-57657408AAF9}"/>
              </a:ext>
            </a:extLst>
          </p:cNvPr>
          <p:cNvSpPr/>
          <p:nvPr/>
        </p:nvSpPr>
        <p:spPr bwMode="gray">
          <a:xfrm>
            <a:off x="6509560" y="4705121"/>
            <a:ext cx="157327" cy="137543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0E1282B-E2C4-3F92-BFF1-649924971CD8}"/>
              </a:ext>
            </a:extLst>
          </p:cNvPr>
          <p:cNvSpPr/>
          <p:nvPr/>
        </p:nvSpPr>
        <p:spPr bwMode="gray">
          <a:xfrm>
            <a:off x="7083791" y="4516477"/>
            <a:ext cx="157327" cy="137543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9B8FA35-8B54-4DF8-7E46-B73A9E487EFF}"/>
              </a:ext>
            </a:extLst>
          </p:cNvPr>
          <p:cNvSpPr/>
          <p:nvPr/>
        </p:nvSpPr>
        <p:spPr bwMode="gray">
          <a:xfrm>
            <a:off x="7214766" y="4712229"/>
            <a:ext cx="157327" cy="137543"/>
          </a:xfrm>
          <a:prstGeom prst="round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1119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2" grpId="0" animBg="1"/>
      <p:bldP spid="19" grpId="0"/>
      <p:bldP spid="20" grpId="0"/>
      <p:bldP spid="24" grpId="0" animBg="1"/>
      <p:bldP spid="25" grpId="0" animBg="1"/>
      <p:bldP spid="28" grpId="0" animBg="1"/>
      <p:bldP spid="32" grpId="0" animBg="1"/>
      <p:bldP spid="38" grpId="0"/>
      <p:bldP spid="56" grpId="0"/>
      <p:bldP spid="63" grpId="0"/>
      <p:bldP spid="64" grpId="0"/>
      <p:bldP spid="65" grpId="0"/>
      <p:bldP spid="66" grpId="0" animBg="1"/>
      <p:bldP spid="73" grpId="0" animBg="1"/>
      <p:bldP spid="83" grpId="0"/>
      <p:bldP spid="84" grpId="0"/>
      <p:bldP spid="90" grpId="0"/>
      <p:bldP spid="91" grpId="0" animBg="1"/>
      <p:bldP spid="97" grpId="0" animBg="1"/>
      <p:bldP spid="98" grpId="0" animBg="1"/>
      <p:bldP spid="102" grpId="0"/>
      <p:bldP spid="103" grpId="0"/>
      <p:bldP spid="107" grpId="0" animBg="1"/>
      <p:bldP spid="109" grpId="0"/>
      <p:bldP spid="15" grpId="0"/>
      <p:bldP spid="40" grpId="0"/>
      <p:bldP spid="43" grpId="0"/>
      <p:bldP spid="51" grpId="0"/>
      <p:bldP spid="59" grpId="0"/>
      <p:bldP spid="68" grpId="0"/>
      <p:bldP spid="70" grpId="0"/>
      <p:bldP spid="72" grpId="0"/>
      <p:bldP spid="77" grpId="0"/>
      <p:bldP spid="80" grpId="0"/>
      <p:bldP spid="23" grpId="0" animBg="1"/>
      <p:bldP spid="30" grpId="0" animBg="1"/>
      <p:bldP spid="31" grpId="0" animBg="1"/>
      <p:bldP spid="34" grpId="0" animBg="1"/>
      <p:bldP spid="35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1AD35-F65B-ABA0-98C6-918710D11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E9EB25-F62C-0906-D02C-A8ACE89D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Factor Normalizations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69D0E21-E5C7-77FA-35D3-C00256A0F703}"/>
                  </a:ext>
                </a:extLst>
              </p:cNvPr>
              <p:cNvSpPr/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55A172F-A4EB-D74B-2222-787BF1BD1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15902" y="1886859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E29C4D3-9C0B-95ED-2A6C-802946806F31}"/>
              </a:ext>
            </a:extLst>
          </p:cNvPr>
          <p:cNvSpPr/>
          <p:nvPr/>
        </p:nvSpPr>
        <p:spPr bwMode="gray">
          <a:xfrm>
            <a:off x="1034599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ED119D-CF1F-F1A6-868F-88A92838AB53}"/>
              </a:ext>
            </a:extLst>
          </p:cNvPr>
          <p:cNvCxnSpPr>
            <a:cxnSpLocks/>
            <a:stCxn id="5" idx="3"/>
            <a:endCxn id="4" idx="2"/>
          </p:cNvCxnSpPr>
          <p:nvPr/>
        </p:nvCxnSpPr>
        <p:spPr bwMode="gray">
          <a:xfrm>
            <a:off x="1160598" y="2012859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B701441-D8E2-4E7B-0995-957DEFCC9C84}"/>
                  </a:ext>
                </a:extLst>
              </p:cNvPr>
              <p:cNvSpPr/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1F18968-2048-584B-66CB-98BBF03046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336225" y="1886859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23184F8A-5DA9-59BC-9047-F061AC766008}"/>
              </a:ext>
            </a:extLst>
          </p:cNvPr>
          <p:cNvSpPr/>
          <p:nvPr/>
        </p:nvSpPr>
        <p:spPr bwMode="gray">
          <a:xfrm>
            <a:off x="5392708" y="194985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E3BD16-B140-CB1A-2DF6-D09D25F129FE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 bwMode="gray">
          <a:xfrm>
            <a:off x="5518707" y="2012859"/>
            <a:ext cx="8175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2DC6205-AE9D-662F-997B-0EAE147823AD}"/>
                  </a:ext>
                </a:extLst>
              </p:cNvPr>
              <p:cNvSpPr/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D37DA38-FADE-767C-D6B7-683C08016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1886859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49715A-71C2-1E09-1143-AAEB28925B90}"/>
              </a:ext>
            </a:extLst>
          </p:cNvPr>
          <p:cNvCxnSpPr>
            <a:cxnSpLocks/>
            <a:stCxn id="9" idx="1"/>
          </p:cNvCxnSpPr>
          <p:nvPr/>
        </p:nvCxnSpPr>
        <p:spPr bwMode="gray">
          <a:xfrm flipH="1" flipV="1">
            <a:off x="4575190" y="2004241"/>
            <a:ext cx="817518" cy="8618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FBA050-B3BC-300B-531D-7C49F416B2B2}"/>
                  </a:ext>
                </a:extLst>
              </p:cNvPr>
              <p:cNvSpPr txBox="1"/>
              <p:nvPr/>
            </p:nvSpPr>
            <p:spPr bwMode="gray">
              <a:xfrm>
                <a:off x="492387" y="1197031"/>
                <a:ext cx="2448272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Gaussian Factor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BAA631-1541-9A6C-AC97-58E62795F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2387" y="1197031"/>
                <a:ext cx="2448272" cy="4227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411386-D03A-655C-E1DC-250C933BC886}"/>
                  </a:ext>
                </a:extLst>
              </p:cNvPr>
              <p:cNvSpPr txBox="1"/>
              <p:nvPr/>
            </p:nvSpPr>
            <p:spPr bwMode="gray">
              <a:xfrm>
                <a:off x="4205264" y="1187252"/>
                <a:ext cx="2374888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Gaussian Mean Factor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7B1A23-6BB2-342C-5F2E-D4B113AA9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05264" y="1187252"/>
                <a:ext cx="2374888" cy="422788"/>
              </a:xfrm>
              <a:prstGeom prst="rect">
                <a:avLst/>
              </a:prstGeom>
              <a:blipFill>
                <a:blip r:embed="rId8"/>
                <a:stretch>
                  <a:fillRect l="-6417" r="-213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94E3BC5-F21A-A37B-B60B-CA3785867792}"/>
                  </a:ext>
                </a:extLst>
              </p:cNvPr>
              <p:cNvSpPr/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0D7EDAB-0600-9C90-DA6D-35873BFBC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435495" y="411995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EA0E0065-723F-1B49-39B9-E929516CAC9B}"/>
              </a:ext>
            </a:extLst>
          </p:cNvPr>
          <p:cNvSpPr/>
          <p:nvPr/>
        </p:nvSpPr>
        <p:spPr bwMode="gray">
          <a:xfrm>
            <a:off x="1498495" y="365187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8AD9EB-445D-51C9-D3E2-95E2A88DA418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1561495" y="3777869"/>
            <a:ext cx="0" cy="3420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FC35435-167C-65ED-1FE9-B793499E9545}"/>
                  </a:ext>
                </a:extLst>
              </p:cNvPr>
              <p:cNvSpPr/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006B9F2-0477-E939-FBF4-977CEFC7D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1600" y="3253437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A399A3-6BC4-86A7-E091-499E79BE6EBA}"/>
              </a:ext>
            </a:extLst>
          </p:cNvPr>
          <p:cNvCxnSpPr>
            <a:cxnSpLocks/>
            <a:stCxn id="25" idx="1"/>
            <a:endCxn id="28" idx="4"/>
          </p:cNvCxnSpPr>
          <p:nvPr/>
        </p:nvCxnSpPr>
        <p:spPr bwMode="gray">
          <a:xfrm flipH="1" flipV="1">
            <a:off x="1097600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B34B28-4312-0232-C19D-61C0FCB90D2D}"/>
                  </a:ext>
                </a:extLst>
              </p:cNvPr>
              <p:cNvSpPr/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A9E3E3B-3388-0D35-6F6D-E423851A48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899389" y="3253437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3575A9-F500-35FD-15DB-A1D2DCC0447C}"/>
              </a:ext>
            </a:extLst>
          </p:cNvPr>
          <p:cNvCxnSpPr>
            <a:cxnSpLocks/>
            <a:stCxn id="25" idx="3"/>
            <a:endCxn id="32" idx="4"/>
          </p:cNvCxnSpPr>
          <p:nvPr/>
        </p:nvCxnSpPr>
        <p:spPr bwMode="gray">
          <a:xfrm flipV="1">
            <a:off x="1624494" y="3505436"/>
            <a:ext cx="400895" cy="209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CE51722-ED65-9654-96EA-B272C578791A}"/>
                  </a:ext>
                </a:extLst>
              </p:cNvPr>
              <p:cNvSpPr txBox="1"/>
              <p:nvPr/>
            </p:nvSpPr>
            <p:spPr bwMode="gray">
              <a:xfrm>
                <a:off x="817960" y="2803152"/>
                <a:ext cx="2169864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Weighted Sum Factor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𝑎𝑋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𝑏𝑌</m:t>
                            </m:r>
                          </m:e>
                        </m:d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9139E3-70A2-06E7-6BB2-1A299E1AA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17960" y="2803152"/>
                <a:ext cx="2169864" cy="422788"/>
              </a:xfrm>
              <a:prstGeom prst="rect">
                <a:avLst/>
              </a:prstGeom>
              <a:blipFill>
                <a:blip r:embed="rId12"/>
                <a:stretch>
                  <a:fillRect l="-19186" r="-145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F43141-CC74-03A1-D239-E4A651F2F141}"/>
                  </a:ext>
                </a:extLst>
              </p:cNvPr>
              <p:cNvSpPr txBox="1"/>
              <p:nvPr/>
            </p:nvSpPr>
            <p:spPr bwMode="gray">
              <a:xfrm>
                <a:off x="4259996" y="2809846"/>
                <a:ext cx="2383349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200" b="1" dirty="0"/>
                  <a:t>Between Factor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0F43141-CC74-03A1-D239-E4A651F2F1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59996" y="2809846"/>
                <a:ext cx="2383349" cy="4227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07500B0-7DF1-FF7D-473F-61759731C866}"/>
                  </a:ext>
                </a:extLst>
              </p:cNvPr>
              <p:cNvSpPr txBox="1"/>
              <p:nvPr/>
            </p:nvSpPr>
            <p:spPr bwMode="gray">
              <a:xfrm>
                <a:off x="4574882" y="1707654"/>
                <a:ext cx="796824" cy="1841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032FB3-EFF3-D2F9-A29C-B6D0C75B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74882" y="1707654"/>
                <a:ext cx="796824" cy="184133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415E7F4-794E-ADA3-DE4B-885783F58DE8}"/>
                  </a:ext>
                </a:extLst>
              </p:cNvPr>
              <p:cNvSpPr txBox="1"/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415E7F4-794E-ADA3-DE4B-885783F58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42690" y="2354941"/>
                <a:ext cx="1731388" cy="44394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B844F27-0E63-A29D-9F70-D675C0F62CD6}"/>
                  </a:ext>
                </a:extLst>
              </p:cNvPr>
              <p:cNvSpPr txBox="1"/>
              <p:nvPr/>
            </p:nvSpPr>
            <p:spPr bwMode="gray">
              <a:xfrm>
                <a:off x="4323191" y="2350608"/>
                <a:ext cx="2256961" cy="443946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B844F27-0E63-A29D-9F70-D675C0F62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23191" y="2350608"/>
                <a:ext cx="2256961" cy="44394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95F85D6-EFAE-D6C9-AA7C-E7147700C226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1165224" y="3623315"/>
            <a:ext cx="270271" cy="161617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8545C0D-E290-EAFC-3BDF-8F9A1978FB71}"/>
              </a:ext>
            </a:extLst>
          </p:cNvPr>
          <p:cNvCxnSpPr>
            <a:cxnSpLocks/>
          </p:cNvCxnSpPr>
          <p:nvPr/>
        </p:nvCxnSpPr>
        <p:spPr bwMode="gray">
          <a:xfrm flipV="1">
            <a:off x="1702511" y="3620535"/>
            <a:ext cx="227417" cy="13494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7CE3A3B-36B2-4039-C75B-0DF72D2AD097}"/>
                  </a:ext>
                </a:extLst>
              </p:cNvPr>
              <p:cNvSpPr txBox="1"/>
              <p:nvPr/>
            </p:nvSpPr>
            <p:spPr bwMode="gray">
              <a:xfrm>
                <a:off x="534816" y="3599196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B820650-EE67-191A-879E-9B0DD251E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4816" y="3599196"/>
                <a:ext cx="796824" cy="2682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6728E92-B2A3-3E1B-1221-EC160AF0BD91}"/>
                  </a:ext>
                </a:extLst>
              </p:cNvPr>
              <p:cNvSpPr txBox="1"/>
              <p:nvPr/>
            </p:nvSpPr>
            <p:spPr bwMode="gray">
              <a:xfrm>
                <a:off x="1763688" y="3576346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6DD4FF-2AF8-DAD4-32D5-FED308BED2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63688" y="3576346"/>
                <a:ext cx="796824" cy="26828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9AFE8F7-F272-0137-9106-E65743341529}"/>
                  </a:ext>
                </a:extLst>
              </p:cNvPr>
              <p:cNvSpPr txBox="1"/>
              <p:nvPr/>
            </p:nvSpPr>
            <p:spPr bwMode="gray">
              <a:xfrm>
                <a:off x="107504" y="4409273"/>
                <a:ext cx="3544377" cy="67120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  <m:sSub>
                                        <m:sSub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</m:s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sub>
                                        <m:sup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1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1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  <m:sup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p>
                                          <m:r>
                                            <a:rPr lang="en-US" sz="11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bSup>
                                        <m:sSubSupPr>
                                          <m:ctrlP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sub>
                                        <m:sup>
                                          <m:r>
                                            <a:rPr lang="en-US" sz="11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9AFE8F7-F272-0137-9106-E65743341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7504" y="4409273"/>
                <a:ext cx="3544377" cy="6712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9A998C2-F3AF-7111-A634-CC98C3A2598A}"/>
                  </a:ext>
                </a:extLst>
              </p:cNvPr>
              <p:cNvSpPr/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CFC3104-EBB5-CF6F-DFFA-87978BCE45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96359" y="3699947"/>
                <a:ext cx="251999" cy="25199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Rectangle 97">
            <a:extLst>
              <a:ext uri="{FF2B5EF4-FFF2-40B4-BE49-F238E27FC236}">
                <a16:creationId xmlns:a16="http://schemas.microsoft.com/office/drawing/2014/main" id="{1CEF1023-F18A-69F6-2983-63DA3D1EE4BB}"/>
              </a:ext>
            </a:extLst>
          </p:cNvPr>
          <p:cNvSpPr/>
          <p:nvPr/>
        </p:nvSpPr>
        <p:spPr bwMode="gray">
          <a:xfrm>
            <a:off x="4915056" y="3762947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AE0B82-2F4A-8B3C-BD54-9886C3EF1828}"/>
              </a:ext>
            </a:extLst>
          </p:cNvPr>
          <p:cNvCxnSpPr>
            <a:cxnSpLocks/>
            <a:stCxn id="98" idx="3"/>
            <a:endCxn id="97" idx="2"/>
          </p:cNvCxnSpPr>
          <p:nvPr/>
        </p:nvCxnSpPr>
        <p:spPr bwMode="gray">
          <a:xfrm>
            <a:off x="5041055" y="3825947"/>
            <a:ext cx="955304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048F547-2C03-41E5-DBB6-B08AEC235E1D}"/>
              </a:ext>
            </a:extLst>
          </p:cNvPr>
          <p:cNvCxnSpPr>
            <a:cxnSpLocks/>
          </p:cNvCxnSpPr>
          <p:nvPr/>
        </p:nvCxnSpPr>
        <p:spPr bwMode="gray">
          <a:xfrm flipH="1">
            <a:off x="5150857" y="3733340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CEB04BF-CFED-575F-8599-FAFF23C18C89}"/>
                  </a:ext>
                </a:extLst>
              </p:cNvPr>
              <p:cNvSpPr txBox="1"/>
              <p:nvPr/>
            </p:nvSpPr>
            <p:spPr bwMode="gray">
              <a:xfrm>
                <a:off x="5189068" y="3505436"/>
                <a:ext cx="725043" cy="17805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⋅;</m:t>
                          </m:r>
                          <m:sSub>
                            <m:sSubPr>
                              <m:ctrlPr>
                                <a:rPr lang="en-US" sz="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CEB04BF-CFED-575F-8599-FAFF23C18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9068" y="3505436"/>
                <a:ext cx="725043" cy="178053"/>
              </a:xfrm>
              <a:prstGeom prst="rect">
                <a:avLst/>
              </a:prstGeom>
              <a:blipFill>
                <a:blip r:embed="rId2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A54EBC5-BF5B-0749-9832-75A091C429F2}"/>
                  </a:ext>
                </a:extLst>
              </p:cNvPr>
              <p:cNvSpPr txBox="1"/>
              <p:nvPr/>
            </p:nvSpPr>
            <p:spPr bwMode="gray">
              <a:xfrm>
                <a:off x="5153177" y="3888946"/>
                <a:ext cx="7968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B2F5C1DA-D44F-D781-F20E-9123C47C3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53177" y="3888946"/>
                <a:ext cx="796824" cy="26828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DAE3D6C-1FFA-5682-858D-0AA4A02951E4}"/>
              </a:ext>
            </a:extLst>
          </p:cNvPr>
          <p:cNvCxnSpPr>
            <a:cxnSpLocks/>
          </p:cNvCxnSpPr>
          <p:nvPr/>
        </p:nvCxnSpPr>
        <p:spPr bwMode="gray">
          <a:xfrm flipH="1">
            <a:off x="5138886" y="3914428"/>
            <a:ext cx="801467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55B84CE-971C-1E9F-75EC-0543AB3234C1}"/>
                  </a:ext>
                </a:extLst>
              </p:cNvPr>
              <p:cNvSpPr txBox="1"/>
              <p:nvPr/>
            </p:nvSpPr>
            <p:spPr bwMode="gray">
              <a:xfrm>
                <a:off x="4023445" y="4444964"/>
                <a:ext cx="2738526" cy="590529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US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11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55B84CE-971C-1E9F-75EC-0543AB323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23445" y="4444964"/>
                <a:ext cx="2738526" cy="59052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E911A9-A997-76EC-C57A-8BB6E16EEE20}"/>
              </a:ext>
            </a:extLst>
          </p:cNvPr>
          <p:cNvCxnSpPr>
            <a:cxnSpLocks/>
          </p:cNvCxnSpPr>
          <p:nvPr/>
        </p:nvCxnSpPr>
        <p:spPr bwMode="gray">
          <a:xfrm flipH="1">
            <a:off x="4616019" y="1931250"/>
            <a:ext cx="689365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2ECEA7-3EB1-9507-9C7E-BBAC770DF23B}"/>
              </a:ext>
            </a:extLst>
          </p:cNvPr>
          <p:cNvCxnSpPr>
            <a:cxnSpLocks/>
          </p:cNvCxnSpPr>
          <p:nvPr/>
        </p:nvCxnSpPr>
        <p:spPr bwMode="gray">
          <a:xfrm flipV="1">
            <a:off x="1498495" y="3818416"/>
            <a:ext cx="0" cy="263645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888AF5-40AF-E18E-4150-4E706F632093}"/>
                  </a:ext>
                </a:extLst>
              </p:cNvPr>
              <p:cNvSpPr txBox="1"/>
              <p:nvPr/>
            </p:nvSpPr>
            <p:spPr bwMode="gray">
              <a:xfrm>
                <a:off x="885232" y="3871444"/>
                <a:ext cx="590424" cy="2682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sub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DF3ED7F-BF14-4D3A-2F88-55D6D8FA4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85232" y="3871444"/>
                <a:ext cx="590424" cy="26828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996E65E-5753-FA0F-2BB7-9BE9922732B7}"/>
              </a:ext>
            </a:extLst>
          </p:cNvPr>
          <p:cNvCxnSpPr>
            <a:cxnSpLocks/>
            <a:stCxn id="7" idx="3"/>
          </p:cNvCxnSpPr>
          <p:nvPr/>
        </p:nvCxnSpPr>
        <p:spPr bwMode="gray">
          <a:xfrm>
            <a:off x="4348260" y="4080576"/>
            <a:ext cx="447482" cy="5073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F7F23B-603F-A5C9-8C7E-563FBD985962}"/>
                  </a:ext>
                </a:extLst>
              </p:cNvPr>
              <p:cNvSpPr txBox="1"/>
              <p:nvPr/>
            </p:nvSpPr>
            <p:spPr bwMode="gray">
              <a:xfrm>
                <a:off x="3203856" y="3882150"/>
                <a:ext cx="1144404" cy="39685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≔ </m:t>
                      </m:r>
                      <m:nary>
                        <m:naryPr>
                          <m:limLoc m:val="undOvr"/>
                          <m:ctrl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;0,1</m:t>
                              </m:r>
                            </m:e>
                          </m:d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DE" sz="8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F7F23B-603F-A5C9-8C7E-563FBD985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3856" y="3882150"/>
                <a:ext cx="1144404" cy="396851"/>
              </a:xfrm>
              <a:prstGeom prst="rect">
                <a:avLst/>
              </a:prstGeom>
              <a:blipFill>
                <a:blip r:embed="rId29"/>
                <a:stretch>
                  <a:fillRect l="-1099" t="-112500" b="-162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204BE9-36E3-BB5B-F3B5-3F8009EB4C13}"/>
                  </a:ext>
                </a:extLst>
              </p:cNvPr>
              <p:cNvSpPr txBox="1"/>
              <p:nvPr/>
            </p:nvSpPr>
            <p:spPr bwMode="gray">
              <a:xfrm>
                <a:off x="6669924" y="1175857"/>
                <a:ext cx="2374888" cy="47339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sSub>
                            <m:sSubPr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700">
                                          <a:latin typeface="Cambria Math" panose="02040503050406030204" pitchFamily="18" charset="0"/>
                                        </a:rPr>
                                        <m:t>ne</m:t>
                                      </m:r>
                                      <m:d>
                                        <m:d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7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sub>
                            <m:sup/>
                            <m:e>
                              <m:nary>
                                <m:naryPr>
                                  <m:chr m:val="∏"/>
                                  <m:supHide m:val="on"/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700">
                                      <a:latin typeface="Cambria Math" panose="02040503050406030204" pitchFamily="18" charset="0"/>
                                    </a:rPr>
                                    <m:t>ne</m:t>
                                  </m:r>
                                  <m:d>
                                    <m:d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7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→</m:t>
                                      </m:r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700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sz="7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7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7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7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sz="7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204BE9-36E3-BB5B-F3B5-3F8009EB4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69924" y="1175857"/>
                <a:ext cx="2374888" cy="4733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016A56-17CB-B19A-90F4-338CB7966933}"/>
                  </a:ext>
                </a:extLst>
              </p:cNvPr>
              <p:cNvSpPr txBox="1"/>
              <p:nvPr/>
            </p:nvSpPr>
            <p:spPr bwMode="gray">
              <a:xfrm>
                <a:off x="5597947" y="2102131"/>
                <a:ext cx="796824" cy="2309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sz="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  <m:sup>
                              <m:r>
                                <a:rPr lang="en-US" sz="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016A56-17CB-B19A-90F4-338CB7966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97947" y="2102131"/>
                <a:ext cx="796824" cy="23096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98EC78-A3B7-DDB7-0E1D-CDEB19B83C73}"/>
              </a:ext>
            </a:extLst>
          </p:cNvPr>
          <p:cNvCxnSpPr>
            <a:cxnSpLocks/>
          </p:cNvCxnSpPr>
          <p:nvPr/>
        </p:nvCxnSpPr>
        <p:spPr bwMode="gray">
          <a:xfrm flipH="1">
            <a:off x="5613748" y="2075858"/>
            <a:ext cx="689365" cy="0"/>
          </a:xfrm>
          <a:prstGeom prst="straightConnector1">
            <a:avLst/>
          </a:prstGeom>
          <a:ln>
            <a:solidFill>
              <a:schemeClr val="accent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112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2" grpId="0" animBg="1"/>
      <p:bldP spid="19" grpId="0"/>
      <p:bldP spid="20" grpId="0"/>
      <p:bldP spid="24" grpId="0" animBg="1"/>
      <p:bldP spid="25" grpId="0" animBg="1"/>
      <p:bldP spid="28" grpId="0" animBg="1"/>
      <p:bldP spid="32" grpId="0" animBg="1"/>
      <p:bldP spid="38" grpId="0"/>
      <p:bldP spid="56" grpId="0"/>
      <p:bldP spid="65" grpId="0"/>
      <p:bldP spid="66" grpId="0" animBg="1"/>
      <p:bldP spid="73" grpId="0" animBg="1"/>
      <p:bldP spid="83" grpId="0"/>
      <p:bldP spid="84" grpId="0"/>
      <p:bldP spid="91" grpId="0" animBg="1"/>
      <p:bldP spid="97" grpId="0" animBg="1"/>
      <p:bldP spid="98" grpId="0" animBg="1"/>
      <p:bldP spid="102" grpId="0"/>
      <p:bldP spid="103" grpId="0"/>
      <p:bldP spid="107" grpId="0" animBg="1"/>
      <p:bldP spid="43" grpId="0"/>
      <p:bldP spid="7" grpId="0"/>
      <p:bldP spid="14" grpId="0" animBg="1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373464" cy="3563938"/>
              </a:xfrm>
            </p:spPr>
            <p:txBody>
              <a:bodyPr/>
              <a:lstStyle/>
              <a:p>
                <a:r>
                  <a:rPr lang="en-US" b="1" dirty="0"/>
                  <a:t>Match Quality</a:t>
                </a:r>
                <a:r>
                  <a:rPr lang="en-US" dirty="0"/>
                  <a:t>: Decide if two players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should be matched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Pick the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where the following quality is highest</a:t>
                </a:r>
              </a:p>
              <a:p>
                <a:pPr marL="268287" lvl="1" indent="0">
                  <a:buNone/>
                </a:pPr>
                <a:endParaRPr lang="en-US" sz="1200" dirty="0"/>
              </a:p>
              <a:p>
                <a:pPr lvl="1"/>
                <a:endParaRPr lang="en-US" sz="1200" b="1" dirty="0"/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This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1200" dirty="0"/>
                  <a:t> approximately maximizes the information (entropy!) of the predicted match outcome because it gets closest to 50% winning probability</a:t>
                </a:r>
              </a:p>
              <a:p>
                <a:endParaRPr lang="en-US" b="1" dirty="0"/>
              </a:p>
              <a:p>
                <a:r>
                  <a:rPr lang="en-US" b="1" dirty="0"/>
                  <a:t>Leaderboard</a:t>
                </a:r>
                <a:r>
                  <a:rPr lang="en-US" dirty="0"/>
                  <a:t>: Decide how to display the best to worst player</a:t>
                </a:r>
              </a:p>
              <a:p>
                <a:pPr lvl="1"/>
                <a:r>
                  <a:rPr lang="en-US" sz="1200" b="1" dirty="0"/>
                  <a:t>Observation</a:t>
                </a:r>
                <a:r>
                  <a:rPr lang="en-US" sz="1200" dirty="0"/>
                  <a:t>: There is an asymmetry in making a ranking mistake</a:t>
                </a:r>
              </a:p>
              <a:p>
                <a:pPr lvl="2"/>
                <a:r>
                  <a:rPr lang="en-US" sz="1200" b="1" dirty="0"/>
                  <a:t>Cheap</a:t>
                </a:r>
                <a:r>
                  <a:rPr lang="en-US" sz="1200" dirty="0"/>
                  <a:t>: Ranking a truly good player lower than they should be (why?)</a:t>
                </a:r>
              </a:p>
              <a:p>
                <a:pPr lvl="2"/>
                <a:r>
                  <a:rPr lang="en-US" sz="1200" b="1" dirty="0"/>
                  <a:t>Expensive</a:t>
                </a:r>
                <a:r>
                  <a:rPr lang="en-US" sz="1200" dirty="0"/>
                  <a:t>: Ranking a truly bad player higher than they should be (why?)</a:t>
                </a:r>
              </a:p>
              <a:p>
                <a:pPr lvl="2"/>
                <a:r>
                  <a:rPr lang="en-US" sz="1200" b="0" dirty="0"/>
                  <a:t>The loss minimizer of this decision process is a </a:t>
                </a:r>
                <a:r>
                  <a:rPr lang="en-US" sz="1200" b="1" dirty="0"/>
                  <a:t>quantile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200" dirty="0"/>
                  <a:t> with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200" dirty="0"/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6BB2BCDF-0D46-9043-BB8E-2887D87AA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373464" cy="3563938"/>
              </a:xfrm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197F53D-A771-218F-AB73-94750ECE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Making: Match Quality and Leaderboards</a:t>
            </a:r>
          </a:p>
        </p:txBody>
      </p:sp>
      <p:pic>
        <p:nvPicPr>
          <p:cNvPr id="5" name="Picture 43">
            <a:extLst>
              <a:ext uri="{FF2B5EF4-FFF2-40B4-BE49-F238E27FC236}">
                <a16:creationId xmlns:a16="http://schemas.microsoft.com/office/drawing/2014/main" id="{B65BC8B0-B1F1-2E94-FC70-DC7D75F28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04248" y="1339098"/>
            <a:ext cx="1414157" cy="20162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B03FB-9209-4DCD-7CDF-477B314AA16C}"/>
                  </a:ext>
                </a:extLst>
              </p:cNvPr>
              <p:cNvSpPr txBox="1"/>
              <p:nvPr/>
            </p:nvSpPr>
            <p:spPr bwMode="gray">
              <a:xfrm>
                <a:off x="590508" y="1890241"/>
                <a:ext cx="3167105" cy="311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Quality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CB03FB-9209-4DCD-7CDF-477B314AA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90508" y="1890241"/>
                <a:ext cx="3167105" cy="311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EA4B5B-8C9A-106E-85C5-8AF3776E5FB3}"/>
                  </a:ext>
                </a:extLst>
              </p:cNvPr>
              <p:cNvSpPr txBox="1"/>
              <p:nvPr/>
            </p:nvSpPr>
            <p:spPr bwMode="gray">
              <a:xfrm>
                <a:off x="3395114" y="1872833"/>
                <a:ext cx="2991400" cy="346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EA4B5B-8C9A-106E-85C5-8AF3776E5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95114" y="1872833"/>
                <a:ext cx="2991400" cy="3461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089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F5249-5145-742B-A382-14D837A047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Data Set: Halo 2 Beta</a:t>
            </a:r>
          </a:p>
          <a:p>
            <a:pPr lvl="1"/>
            <a:r>
              <a:rPr lang="en-GB" sz="1200" b="0" dirty="0"/>
              <a:t>3 game modes</a:t>
            </a:r>
          </a:p>
          <a:p>
            <a:pPr lvl="2"/>
            <a:r>
              <a:rPr lang="en-GB" sz="1200" b="0" dirty="0"/>
              <a:t>Free-for-All</a:t>
            </a:r>
          </a:p>
          <a:p>
            <a:pPr lvl="2"/>
            <a:r>
              <a:rPr lang="en-GB" sz="1200" b="0" dirty="0"/>
              <a:t>Two Teams</a:t>
            </a:r>
          </a:p>
          <a:p>
            <a:pPr lvl="2"/>
            <a:r>
              <a:rPr lang="en-GB" sz="1200" b="0" dirty="0"/>
              <a:t>1 vs. 1</a:t>
            </a:r>
          </a:p>
          <a:p>
            <a:pPr lvl="1"/>
            <a:r>
              <a:rPr lang="en-GB" sz="1200" b="0" dirty="0"/>
              <a:t>&gt; 60,000 match outcomes</a:t>
            </a:r>
          </a:p>
          <a:p>
            <a:pPr lvl="1"/>
            <a:r>
              <a:rPr lang="en-GB" sz="1200" b="0" dirty="0"/>
              <a:t>≈ 6,000 players </a:t>
            </a:r>
          </a:p>
          <a:p>
            <a:pPr lvl="1"/>
            <a:r>
              <a:rPr lang="en-GB" sz="1200" b="0" dirty="0"/>
              <a:t>6 weeks of game play</a:t>
            </a:r>
          </a:p>
          <a:p>
            <a:pPr lvl="1"/>
            <a:r>
              <a:rPr lang="en-GB" sz="1200" b="0" dirty="0" err="1"/>
              <a:t>Publically</a:t>
            </a:r>
            <a:r>
              <a:rPr lang="en-GB" sz="1200" b="0" dirty="0"/>
              <a:t> available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AA674D-40DC-D94C-FFA0-1E5708D9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pic>
        <p:nvPicPr>
          <p:cNvPr id="4" name="Picture 2" descr="http://media.teamxbox.com/dailyposts/boxart/halo2_standard_uk/standard_2D_hi-res.jpg">
            <a:extLst>
              <a:ext uri="{FF2B5EF4-FFF2-40B4-BE49-F238E27FC236}">
                <a16:creationId xmlns:a16="http://schemas.microsoft.com/office/drawing/2014/main" id="{4448771E-1900-275E-F27D-22DC09C7F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96336" y="1239837"/>
            <a:ext cx="1282682" cy="18215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Freeform 56">
            <a:extLst>
              <a:ext uri="{FF2B5EF4-FFF2-40B4-BE49-F238E27FC236}">
                <a16:creationId xmlns:a16="http://schemas.microsoft.com/office/drawing/2014/main" id="{3CF4ECD7-A020-5B77-B62F-0C07AAB8713A}"/>
              </a:ext>
            </a:extLst>
          </p:cNvPr>
          <p:cNvSpPr>
            <a:spLocks/>
          </p:cNvSpPr>
          <p:nvPr/>
        </p:nvSpPr>
        <p:spPr bwMode="auto">
          <a:xfrm>
            <a:off x="3655473" y="1289687"/>
            <a:ext cx="945451" cy="2703134"/>
          </a:xfrm>
          <a:custGeom>
            <a:avLst/>
            <a:gdLst/>
            <a:ahLst/>
            <a:cxnLst>
              <a:cxn ang="0">
                <a:pos x="8" y="1203"/>
              </a:cxn>
              <a:cxn ang="0">
                <a:pos x="25" y="706"/>
              </a:cxn>
              <a:cxn ang="0">
                <a:pos x="41" y="349"/>
              </a:cxn>
              <a:cxn ang="0">
                <a:pos x="58" y="141"/>
              </a:cxn>
              <a:cxn ang="0">
                <a:pos x="74" y="208"/>
              </a:cxn>
              <a:cxn ang="0">
                <a:pos x="99" y="141"/>
              </a:cxn>
              <a:cxn ang="0">
                <a:pos x="116" y="141"/>
              </a:cxn>
              <a:cxn ang="0">
                <a:pos x="133" y="141"/>
              </a:cxn>
              <a:cxn ang="0">
                <a:pos x="149" y="141"/>
              </a:cxn>
              <a:cxn ang="0">
                <a:pos x="166" y="67"/>
              </a:cxn>
              <a:cxn ang="0">
                <a:pos x="182" y="67"/>
              </a:cxn>
              <a:cxn ang="0">
                <a:pos x="207" y="67"/>
              </a:cxn>
              <a:cxn ang="0">
                <a:pos x="224" y="67"/>
              </a:cxn>
              <a:cxn ang="0">
                <a:pos x="240" y="141"/>
              </a:cxn>
              <a:cxn ang="0">
                <a:pos x="257" y="141"/>
              </a:cxn>
              <a:cxn ang="0">
                <a:pos x="274" y="141"/>
              </a:cxn>
              <a:cxn ang="0">
                <a:pos x="290" y="141"/>
              </a:cxn>
              <a:cxn ang="0">
                <a:pos x="315" y="67"/>
              </a:cxn>
              <a:cxn ang="0">
                <a:pos x="332" y="67"/>
              </a:cxn>
              <a:cxn ang="0">
                <a:pos x="348" y="141"/>
              </a:cxn>
              <a:cxn ang="0">
                <a:pos x="365" y="67"/>
              </a:cxn>
              <a:cxn ang="0">
                <a:pos x="381" y="67"/>
              </a:cxn>
              <a:cxn ang="0">
                <a:pos x="398" y="67"/>
              </a:cxn>
              <a:cxn ang="0">
                <a:pos x="423" y="67"/>
              </a:cxn>
              <a:cxn ang="0">
                <a:pos x="439" y="67"/>
              </a:cxn>
              <a:cxn ang="0">
                <a:pos x="456" y="141"/>
              </a:cxn>
              <a:cxn ang="0">
                <a:pos x="473" y="67"/>
              </a:cxn>
              <a:cxn ang="0">
                <a:pos x="489" y="67"/>
              </a:cxn>
              <a:cxn ang="0">
                <a:pos x="506" y="67"/>
              </a:cxn>
              <a:cxn ang="0">
                <a:pos x="531" y="67"/>
              </a:cxn>
              <a:cxn ang="0">
                <a:pos x="547" y="141"/>
              </a:cxn>
              <a:cxn ang="0">
                <a:pos x="564" y="67"/>
              </a:cxn>
              <a:cxn ang="0">
                <a:pos x="580" y="67"/>
              </a:cxn>
              <a:cxn ang="0">
                <a:pos x="597" y="67"/>
              </a:cxn>
              <a:cxn ang="0">
                <a:pos x="614" y="67"/>
              </a:cxn>
              <a:cxn ang="0">
                <a:pos x="638" y="67"/>
              </a:cxn>
              <a:cxn ang="0">
                <a:pos x="655" y="67"/>
              </a:cxn>
              <a:cxn ang="0">
                <a:pos x="672" y="67"/>
              </a:cxn>
              <a:cxn ang="0">
                <a:pos x="688" y="67"/>
              </a:cxn>
              <a:cxn ang="0">
                <a:pos x="705" y="67"/>
              </a:cxn>
              <a:cxn ang="0">
                <a:pos x="721" y="67"/>
              </a:cxn>
              <a:cxn ang="0">
                <a:pos x="746" y="0"/>
              </a:cxn>
              <a:cxn ang="0">
                <a:pos x="763" y="0"/>
              </a:cxn>
              <a:cxn ang="0">
                <a:pos x="780" y="0"/>
              </a:cxn>
              <a:cxn ang="0">
                <a:pos x="796" y="0"/>
              </a:cxn>
              <a:cxn ang="0">
                <a:pos x="813" y="0"/>
              </a:cxn>
              <a:cxn ang="0">
                <a:pos x="829" y="0"/>
              </a:cxn>
              <a:cxn ang="0">
                <a:pos x="854" y="0"/>
              </a:cxn>
              <a:cxn ang="0">
                <a:pos x="871" y="0"/>
              </a:cxn>
              <a:cxn ang="0">
                <a:pos x="887" y="0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2696">
                <a:moveTo>
                  <a:pt x="0" y="2696"/>
                </a:moveTo>
                <a:lnTo>
                  <a:pt x="8" y="1203"/>
                </a:lnTo>
                <a:lnTo>
                  <a:pt x="16" y="847"/>
                </a:lnTo>
                <a:lnTo>
                  <a:pt x="25" y="706"/>
                </a:lnTo>
                <a:lnTo>
                  <a:pt x="33" y="565"/>
                </a:lnTo>
                <a:lnTo>
                  <a:pt x="41" y="349"/>
                </a:lnTo>
                <a:lnTo>
                  <a:pt x="50" y="208"/>
                </a:lnTo>
                <a:lnTo>
                  <a:pt x="58" y="141"/>
                </a:lnTo>
                <a:lnTo>
                  <a:pt x="66" y="349"/>
                </a:lnTo>
                <a:lnTo>
                  <a:pt x="74" y="208"/>
                </a:lnTo>
                <a:lnTo>
                  <a:pt x="83" y="141"/>
                </a:lnTo>
                <a:lnTo>
                  <a:pt x="99" y="141"/>
                </a:lnTo>
                <a:lnTo>
                  <a:pt x="108" y="141"/>
                </a:lnTo>
                <a:lnTo>
                  <a:pt x="116" y="141"/>
                </a:lnTo>
                <a:lnTo>
                  <a:pt x="124" y="208"/>
                </a:lnTo>
                <a:lnTo>
                  <a:pt x="133" y="141"/>
                </a:lnTo>
                <a:lnTo>
                  <a:pt x="141" y="141"/>
                </a:lnTo>
                <a:lnTo>
                  <a:pt x="149" y="141"/>
                </a:lnTo>
                <a:lnTo>
                  <a:pt x="157" y="67"/>
                </a:lnTo>
                <a:lnTo>
                  <a:pt x="166" y="67"/>
                </a:lnTo>
                <a:lnTo>
                  <a:pt x="174" y="67"/>
                </a:lnTo>
                <a:lnTo>
                  <a:pt x="182" y="67"/>
                </a:lnTo>
                <a:lnTo>
                  <a:pt x="191" y="0"/>
                </a:lnTo>
                <a:lnTo>
                  <a:pt x="207" y="67"/>
                </a:lnTo>
                <a:lnTo>
                  <a:pt x="215" y="67"/>
                </a:lnTo>
                <a:lnTo>
                  <a:pt x="224" y="67"/>
                </a:lnTo>
                <a:lnTo>
                  <a:pt x="232" y="141"/>
                </a:lnTo>
                <a:lnTo>
                  <a:pt x="240" y="141"/>
                </a:lnTo>
                <a:lnTo>
                  <a:pt x="249" y="141"/>
                </a:lnTo>
                <a:lnTo>
                  <a:pt x="257" y="141"/>
                </a:lnTo>
                <a:lnTo>
                  <a:pt x="265" y="141"/>
                </a:lnTo>
                <a:lnTo>
                  <a:pt x="274" y="141"/>
                </a:lnTo>
                <a:lnTo>
                  <a:pt x="282" y="141"/>
                </a:lnTo>
                <a:lnTo>
                  <a:pt x="290" y="141"/>
                </a:lnTo>
                <a:lnTo>
                  <a:pt x="298" y="67"/>
                </a:lnTo>
                <a:lnTo>
                  <a:pt x="315" y="67"/>
                </a:lnTo>
                <a:lnTo>
                  <a:pt x="323" y="67"/>
                </a:lnTo>
                <a:lnTo>
                  <a:pt x="332" y="67"/>
                </a:lnTo>
                <a:lnTo>
                  <a:pt x="340" y="67"/>
                </a:lnTo>
                <a:lnTo>
                  <a:pt x="348" y="141"/>
                </a:lnTo>
                <a:lnTo>
                  <a:pt x="356" y="67"/>
                </a:lnTo>
                <a:lnTo>
                  <a:pt x="365" y="67"/>
                </a:lnTo>
                <a:lnTo>
                  <a:pt x="373" y="67"/>
                </a:lnTo>
                <a:lnTo>
                  <a:pt x="381" y="67"/>
                </a:lnTo>
                <a:lnTo>
                  <a:pt x="390" y="67"/>
                </a:lnTo>
                <a:lnTo>
                  <a:pt x="398" y="67"/>
                </a:lnTo>
                <a:lnTo>
                  <a:pt x="406" y="67"/>
                </a:lnTo>
                <a:lnTo>
                  <a:pt x="423" y="67"/>
                </a:lnTo>
                <a:lnTo>
                  <a:pt x="431" y="67"/>
                </a:lnTo>
                <a:lnTo>
                  <a:pt x="439" y="67"/>
                </a:lnTo>
                <a:lnTo>
                  <a:pt x="448" y="141"/>
                </a:lnTo>
                <a:lnTo>
                  <a:pt x="456" y="141"/>
                </a:lnTo>
                <a:lnTo>
                  <a:pt x="464" y="141"/>
                </a:lnTo>
                <a:lnTo>
                  <a:pt x="473" y="67"/>
                </a:lnTo>
                <a:lnTo>
                  <a:pt x="481" y="67"/>
                </a:lnTo>
                <a:lnTo>
                  <a:pt x="489" y="67"/>
                </a:lnTo>
                <a:lnTo>
                  <a:pt x="497" y="67"/>
                </a:lnTo>
                <a:lnTo>
                  <a:pt x="506" y="67"/>
                </a:lnTo>
                <a:lnTo>
                  <a:pt x="522" y="67"/>
                </a:lnTo>
                <a:lnTo>
                  <a:pt x="531" y="67"/>
                </a:lnTo>
                <a:lnTo>
                  <a:pt x="539" y="67"/>
                </a:lnTo>
                <a:lnTo>
                  <a:pt x="547" y="141"/>
                </a:lnTo>
                <a:lnTo>
                  <a:pt x="556" y="67"/>
                </a:lnTo>
                <a:lnTo>
                  <a:pt x="564" y="67"/>
                </a:lnTo>
                <a:lnTo>
                  <a:pt x="572" y="67"/>
                </a:lnTo>
                <a:lnTo>
                  <a:pt x="580" y="67"/>
                </a:lnTo>
                <a:lnTo>
                  <a:pt x="589" y="67"/>
                </a:lnTo>
                <a:lnTo>
                  <a:pt x="597" y="67"/>
                </a:lnTo>
                <a:lnTo>
                  <a:pt x="605" y="67"/>
                </a:lnTo>
                <a:lnTo>
                  <a:pt x="614" y="67"/>
                </a:lnTo>
                <a:lnTo>
                  <a:pt x="630" y="67"/>
                </a:lnTo>
                <a:lnTo>
                  <a:pt x="638" y="67"/>
                </a:lnTo>
                <a:lnTo>
                  <a:pt x="647" y="67"/>
                </a:lnTo>
                <a:lnTo>
                  <a:pt x="655" y="67"/>
                </a:lnTo>
                <a:lnTo>
                  <a:pt x="663" y="67"/>
                </a:lnTo>
                <a:lnTo>
                  <a:pt x="672" y="67"/>
                </a:lnTo>
                <a:lnTo>
                  <a:pt x="680" y="67"/>
                </a:lnTo>
                <a:lnTo>
                  <a:pt x="688" y="67"/>
                </a:lnTo>
                <a:lnTo>
                  <a:pt x="697" y="67"/>
                </a:lnTo>
                <a:lnTo>
                  <a:pt x="705" y="67"/>
                </a:lnTo>
                <a:lnTo>
                  <a:pt x="713" y="67"/>
                </a:lnTo>
                <a:lnTo>
                  <a:pt x="721" y="67"/>
                </a:lnTo>
                <a:lnTo>
                  <a:pt x="738" y="67"/>
                </a:lnTo>
                <a:lnTo>
                  <a:pt x="746" y="0"/>
                </a:lnTo>
                <a:lnTo>
                  <a:pt x="755" y="0"/>
                </a:lnTo>
                <a:lnTo>
                  <a:pt x="763" y="0"/>
                </a:lnTo>
                <a:lnTo>
                  <a:pt x="771" y="0"/>
                </a:lnTo>
                <a:lnTo>
                  <a:pt x="780" y="0"/>
                </a:lnTo>
                <a:lnTo>
                  <a:pt x="788" y="0"/>
                </a:lnTo>
                <a:lnTo>
                  <a:pt x="796" y="0"/>
                </a:lnTo>
                <a:lnTo>
                  <a:pt x="804" y="0"/>
                </a:lnTo>
                <a:lnTo>
                  <a:pt x="813" y="0"/>
                </a:lnTo>
                <a:lnTo>
                  <a:pt x="821" y="0"/>
                </a:lnTo>
                <a:lnTo>
                  <a:pt x="829" y="0"/>
                </a:lnTo>
                <a:lnTo>
                  <a:pt x="846" y="0"/>
                </a:lnTo>
                <a:lnTo>
                  <a:pt x="854" y="0"/>
                </a:lnTo>
                <a:lnTo>
                  <a:pt x="862" y="0"/>
                </a:lnTo>
                <a:lnTo>
                  <a:pt x="871" y="0"/>
                </a:lnTo>
                <a:lnTo>
                  <a:pt x="879" y="0"/>
                </a:lnTo>
                <a:lnTo>
                  <a:pt x="887" y="0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2" name="Group 57">
            <a:extLst>
              <a:ext uri="{FF2B5EF4-FFF2-40B4-BE49-F238E27FC236}">
                <a16:creationId xmlns:a16="http://schemas.microsoft.com/office/drawing/2014/main" id="{6663DFB6-419B-EACC-D777-EEBF18E0E7D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289687"/>
            <a:ext cx="3414298" cy="2703134"/>
            <a:chOff x="1213" y="1116"/>
            <a:chExt cx="3326" cy="2696"/>
          </a:xfrm>
          <a:effectLst/>
        </p:grpSpPr>
        <p:sp>
          <p:nvSpPr>
            <p:cNvPr id="33" name="Freeform 58">
              <a:extLst>
                <a:ext uri="{FF2B5EF4-FFF2-40B4-BE49-F238E27FC236}">
                  <a16:creationId xmlns:a16="http://schemas.microsoft.com/office/drawing/2014/main" id="{18763F0C-E7E5-61C3-7D8C-E089DA4CB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1465"/>
              <a:ext cx="1136" cy="2347"/>
            </a:xfrm>
            <a:custGeom>
              <a:avLst/>
              <a:gdLst/>
              <a:ahLst/>
              <a:cxnLst>
                <a:cxn ang="0">
                  <a:pos x="16" y="713"/>
                </a:cxn>
                <a:cxn ang="0">
                  <a:pos x="41" y="290"/>
                </a:cxn>
                <a:cxn ang="0">
                  <a:pos x="66" y="431"/>
                </a:cxn>
                <a:cxn ang="0">
                  <a:pos x="99" y="357"/>
                </a:cxn>
                <a:cxn ang="0">
                  <a:pos x="124" y="290"/>
                </a:cxn>
                <a:cxn ang="0">
                  <a:pos x="149" y="290"/>
                </a:cxn>
                <a:cxn ang="0">
                  <a:pos x="174" y="290"/>
                </a:cxn>
                <a:cxn ang="0">
                  <a:pos x="207" y="216"/>
                </a:cxn>
                <a:cxn ang="0">
                  <a:pos x="232" y="216"/>
                </a:cxn>
                <a:cxn ang="0">
                  <a:pos x="257" y="216"/>
                </a:cxn>
                <a:cxn ang="0">
                  <a:pos x="282" y="216"/>
                </a:cxn>
                <a:cxn ang="0">
                  <a:pos x="315" y="141"/>
                </a:cxn>
                <a:cxn ang="0">
                  <a:pos x="340" y="216"/>
                </a:cxn>
                <a:cxn ang="0">
                  <a:pos x="365" y="216"/>
                </a:cxn>
                <a:cxn ang="0">
                  <a:pos x="390" y="216"/>
                </a:cxn>
                <a:cxn ang="0">
                  <a:pos x="423" y="216"/>
                </a:cxn>
                <a:cxn ang="0">
                  <a:pos x="448" y="216"/>
                </a:cxn>
                <a:cxn ang="0">
                  <a:pos x="473" y="216"/>
                </a:cxn>
                <a:cxn ang="0">
                  <a:pos x="497" y="216"/>
                </a:cxn>
                <a:cxn ang="0">
                  <a:pos x="531" y="216"/>
                </a:cxn>
                <a:cxn ang="0">
                  <a:pos x="556" y="216"/>
                </a:cxn>
                <a:cxn ang="0">
                  <a:pos x="580" y="141"/>
                </a:cxn>
                <a:cxn ang="0">
                  <a:pos x="605" y="141"/>
                </a:cxn>
                <a:cxn ang="0">
                  <a:pos x="638" y="141"/>
                </a:cxn>
                <a:cxn ang="0">
                  <a:pos x="663" y="141"/>
                </a:cxn>
                <a:cxn ang="0">
                  <a:pos x="688" y="141"/>
                </a:cxn>
                <a:cxn ang="0">
                  <a:pos x="713" y="141"/>
                </a:cxn>
                <a:cxn ang="0">
                  <a:pos x="746" y="141"/>
                </a:cxn>
                <a:cxn ang="0">
                  <a:pos x="771" y="141"/>
                </a:cxn>
                <a:cxn ang="0">
                  <a:pos x="796" y="141"/>
                </a:cxn>
                <a:cxn ang="0">
                  <a:pos x="821" y="75"/>
                </a:cxn>
                <a:cxn ang="0">
                  <a:pos x="854" y="75"/>
                </a:cxn>
                <a:cxn ang="0">
                  <a:pos x="879" y="75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0"/>
                </a:cxn>
                <a:cxn ang="0">
                  <a:pos x="987" y="0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75"/>
                </a:cxn>
                <a:cxn ang="0">
                  <a:pos x="1120" y="75"/>
                </a:cxn>
              </a:cxnLst>
              <a:rect l="0" t="0" r="r" b="b"/>
              <a:pathLst>
                <a:path w="1136" h="2347">
                  <a:moveTo>
                    <a:pt x="0" y="2347"/>
                  </a:moveTo>
                  <a:lnTo>
                    <a:pt x="8" y="1136"/>
                  </a:lnTo>
                  <a:lnTo>
                    <a:pt x="16" y="713"/>
                  </a:lnTo>
                  <a:lnTo>
                    <a:pt x="25" y="498"/>
                  </a:lnTo>
                  <a:lnTo>
                    <a:pt x="33" y="290"/>
                  </a:lnTo>
                  <a:lnTo>
                    <a:pt x="41" y="290"/>
                  </a:lnTo>
                  <a:lnTo>
                    <a:pt x="50" y="290"/>
                  </a:lnTo>
                  <a:lnTo>
                    <a:pt x="58" y="431"/>
                  </a:lnTo>
                  <a:lnTo>
                    <a:pt x="66" y="431"/>
                  </a:lnTo>
                  <a:lnTo>
                    <a:pt x="74" y="431"/>
                  </a:lnTo>
                  <a:lnTo>
                    <a:pt x="83" y="431"/>
                  </a:lnTo>
                  <a:lnTo>
                    <a:pt x="99" y="357"/>
                  </a:lnTo>
                  <a:lnTo>
                    <a:pt x="108" y="290"/>
                  </a:lnTo>
                  <a:lnTo>
                    <a:pt x="116" y="357"/>
                  </a:lnTo>
                  <a:lnTo>
                    <a:pt x="124" y="290"/>
                  </a:lnTo>
                  <a:lnTo>
                    <a:pt x="133" y="290"/>
                  </a:lnTo>
                  <a:lnTo>
                    <a:pt x="141" y="357"/>
                  </a:lnTo>
                  <a:lnTo>
                    <a:pt x="149" y="290"/>
                  </a:lnTo>
                  <a:lnTo>
                    <a:pt x="157" y="290"/>
                  </a:lnTo>
                  <a:lnTo>
                    <a:pt x="166" y="290"/>
                  </a:lnTo>
                  <a:lnTo>
                    <a:pt x="174" y="290"/>
                  </a:lnTo>
                  <a:lnTo>
                    <a:pt x="182" y="290"/>
                  </a:lnTo>
                  <a:lnTo>
                    <a:pt x="191" y="216"/>
                  </a:lnTo>
                  <a:lnTo>
                    <a:pt x="207" y="216"/>
                  </a:lnTo>
                  <a:lnTo>
                    <a:pt x="215" y="216"/>
                  </a:lnTo>
                  <a:lnTo>
                    <a:pt x="224" y="216"/>
                  </a:lnTo>
                  <a:lnTo>
                    <a:pt x="232" y="216"/>
                  </a:lnTo>
                  <a:lnTo>
                    <a:pt x="240" y="216"/>
                  </a:lnTo>
                  <a:lnTo>
                    <a:pt x="249" y="290"/>
                  </a:lnTo>
                  <a:lnTo>
                    <a:pt x="257" y="216"/>
                  </a:lnTo>
                  <a:lnTo>
                    <a:pt x="265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8" y="141"/>
                  </a:lnTo>
                  <a:lnTo>
                    <a:pt x="315" y="141"/>
                  </a:lnTo>
                  <a:lnTo>
                    <a:pt x="323" y="216"/>
                  </a:lnTo>
                  <a:lnTo>
                    <a:pt x="332" y="216"/>
                  </a:lnTo>
                  <a:lnTo>
                    <a:pt x="340" y="216"/>
                  </a:lnTo>
                  <a:lnTo>
                    <a:pt x="348" y="216"/>
                  </a:lnTo>
                  <a:lnTo>
                    <a:pt x="356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1" y="216"/>
                  </a:lnTo>
                  <a:lnTo>
                    <a:pt x="390" y="216"/>
                  </a:lnTo>
                  <a:lnTo>
                    <a:pt x="398" y="216"/>
                  </a:lnTo>
                  <a:lnTo>
                    <a:pt x="406" y="216"/>
                  </a:lnTo>
                  <a:lnTo>
                    <a:pt x="423" y="216"/>
                  </a:lnTo>
                  <a:lnTo>
                    <a:pt x="431" y="216"/>
                  </a:lnTo>
                  <a:lnTo>
                    <a:pt x="439" y="141"/>
                  </a:lnTo>
                  <a:lnTo>
                    <a:pt x="448" y="216"/>
                  </a:lnTo>
                  <a:lnTo>
                    <a:pt x="456" y="216"/>
                  </a:lnTo>
                  <a:lnTo>
                    <a:pt x="464" y="216"/>
                  </a:lnTo>
                  <a:lnTo>
                    <a:pt x="473" y="216"/>
                  </a:lnTo>
                  <a:lnTo>
                    <a:pt x="481" y="216"/>
                  </a:lnTo>
                  <a:lnTo>
                    <a:pt x="489" y="141"/>
                  </a:lnTo>
                  <a:lnTo>
                    <a:pt x="497" y="216"/>
                  </a:lnTo>
                  <a:lnTo>
                    <a:pt x="506" y="216"/>
                  </a:lnTo>
                  <a:lnTo>
                    <a:pt x="522" y="216"/>
                  </a:lnTo>
                  <a:lnTo>
                    <a:pt x="531" y="216"/>
                  </a:lnTo>
                  <a:lnTo>
                    <a:pt x="539" y="141"/>
                  </a:lnTo>
                  <a:lnTo>
                    <a:pt x="547" y="141"/>
                  </a:lnTo>
                  <a:lnTo>
                    <a:pt x="556" y="216"/>
                  </a:lnTo>
                  <a:lnTo>
                    <a:pt x="564" y="216"/>
                  </a:lnTo>
                  <a:lnTo>
                    <a:pt x="572" y="141"/>
                  </a:lnTo>
                  <a:lnTo>
                    <a:pt x="580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5" y="141"/>
                  </a:lnTo>
                  <a:lnTo>
                    <a:pt x="614" y="141"/>
                  </a:lnTo>
                  <a:lnTo>
                    <a:pt x="630" y="141"/>
                  </a:lnTo>
                  <a:lnTo>
                    <a:pt x="638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72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75"/>
                  </a:lnTo>
                  <a:lnTo>
                    <a:pt x="813" y="75"/>
                  </a:lnTo>
                  <a:lnTo>
                    <a:pt x="821" y="75"/>
                  </a:lnTo>
                  <a:lnTo>
                    <a:pt x="829" y="75"/>
                  </a:lnTo>
                  <a:lnTo>
                    <a:pt x="846" y="75"/>
                  </a:lnTo>
                  <a:lnTo>
                    <a:pt x="854" y="75"/>
                  </a:lnTo>
                  <a:lnTo>
                    <a:pt x="862" y="75"/>
                  </a:lnTo>
                  <a:lnTo>
                    <a:pt x="871" y="75"/>
                  </a:lnTo>
                  <a:lnTo>
                    <a:pt x="879" y="75"/>
                  </a:lnTo>
                  <a:lnTo>
                    <a:pt x="887" y="75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75"/>
                  </a:lnTo>
                  <a:lnTo>
                    <a:pt x="1095" y="75"/>
                  </a:lnTo>
                  <a:lnTo>
                    <a:pt x="1103" y="75"/>
                  </a:lnTo>
                  <a:lnTo>
                    <a:pt x="1111" y="75"/>
                  </a:lnTo>
                  <a:lnTo>
                    <a:pt x="1120" y="75"/>
                  </a:lnTo>
                  <a:lnTo>
                    <a:pt x="1128" y="75"/>
                  </a:lnTo>
                  <a:lnTo>
                    <a:pt x="1136" y="75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4" name="Freeform 59">
              <a:extLst>
                <a:ext uri="{FF2B5EF4-FFF2-40B4-BE49-F238E27FC236}">
                  <a16:creationId xmlns:a16="http://schemas.microsoft.com/office/drawing/2014/main" id="{6C04C2FC-80D5-E980-2B89-C8FC8D16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1183"/>
              <a:ext cx="1145" cy="357"/>
            </a:xfrm>
            <a:custGeom>
              <a:avLst/>
              <a:gdLst/>
              <a:ahLst/>
              <a:cxnLst>
                <a:cxn ang="0">
                  <a:pos x="25" y="357"/>
                </a:cxn>
                <a:cxn ang="0">
                  <a:pos x="50" y="357"/>
                </a:cxn>
                <a:cxn ang="0">
                  <a:pos x="75" y="357"/>
                </a:cxn>
                <a:cxn ang="0">
                  <a:pos x="100" y="282"/>
                </a:cxn>
                <a:cxn ang="0">
                  <a:pos x="133" y="282"/>
                </a:cxn>
                <a:cxn ang="0">
                  <a:pos x="158" y="282"/>
                </a:cxn>
                <a:cxn ang="0">
                  <a:pos x="183" y="282"/>
                </a:cxn>
                <a:cxn ang="0">
                  <a:pos x="208" y="282"/>
                </a:cxn>
                <a:cxn ang="0">
                  <a:pos x="241" y="216"/>
                </a:cxn>
                <a:cxn ang="0">
                  <a:pos x="266" y="216"/>
                </a:cxn>
                <a:cxn ang="0">
                  <a:pos x="290" y="216"/>
                </a:cxn>
                <a:cxn ang="0">
                  <a:pos x="315" y="216"/>
                </a:cxn>
                <a:cxn ang="0">
                  <a:pos x="349" y="216"/>
                </a:cxn>
                <a:cxn ang="0">
                  <a:pos x="373" y="216"/>
                </a:cxn>
                <a:cxn ang="0">
                  <a:pos x="398" y="141"/>
                </a:cxn>
                <a:cxn ang="0">
                  <a:pos x="423" y="141"/>
                </a:cxn>
                <a:cxn ang="0">
                  <a:pos x="456" y="141"/>
                </a:cxn>
                <a:cxn ang="0">
                  <a:pos x="481" y="141"/>
                </a:cxn>
                <a:cxn ang="0">
                  <a:pos x="506" y="141"/>
                </a:cxn>
                <a:cxn ang="0">
                  <a:pos x="531" y="141"/>
                </a:cxn>
                <a:cxn ang="0">
                  <a:pos x="564" y="141"/>
                </a:cxn>
                <a:cxn ang="0">
                  <a:pos x="589" y="141"/>
                </a:cxn>
                <a:cxn ang="0">
                  <a:pos x="614" y="141"/>
                </a:cxn>
                <a:cxn ang="0">
                  <a:pos x="639" y="141"/>
                </a:cxn>
                <a:cxn ang="0">
                  <a:pos x="672" y="74"/>
                </a:cxn>
                <a:cxn ang="0">
                  <a:pos x="697" y="141"/>
                </a:cxn>
                <a:cxn ang="0">
                  <a:pos x="722" y="74"/>
                </a:cxn>
                <a:cxn ang="0">
                  <a:pos x="747" y="141"/>
                </a:cxn>
                <a:cxn ang="0">
                  <a:pos x="780" y="74"/>
                </a:cxn>
                <a:cxn ang="0">
                  <a:pos x="805" y="74"/>
                </a:cxn>
                <a:cxn ang="0">
                  <a:pos x="830" y="74"/>
                </a:cxn>
                <a:cxn ang="0">
                  <a:pos x="855" y="74"/>
                </a:cxn>
                <a:cxn ang="0">
                  <a:pos x="888" y="74"/>
                </a:cxn>
                <a:cxn ang="0">
                  <a:pos x="913" y="74"/>
                </a:cxn>
                <a:cxn ang="0">
                  <a:pos x="937" y="74"/>
                </a:cxn>
                <a:cxn ang="0">
                  <a:pos x="962" y="74"/>
                </a:cxn>
                <a:cxn ang="0">
                  <a:pos x="996" y="74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74"/>
                </a:cxn>
                <a:cxn ang="0">
                  <a:pos x="1103" y="74"/>
                </a:cxn>
                <a:cxn ang="0">
                  <a:pos x="1128" y="74"/>
                </a:cxn>
              </a:cxnLst>
              <a:rect l="0" t="0" r="r" b="b"/>
              <a:pathLst>
                <a:path w="1145" h="357">
                  <a:moveTo>
                    <a:pt x="0" y="357"/>
                  </a:moveTo>
                  <a:lnTo>
                    <a:pt x="8" y="357"/>
                  </a:lnTo>
                  <a:lnTo>
                    <a:pt x="25" y="357"/>
                  </a:lnTo>
                  <a:lnTo>
                    <a:pt x="33" y="357"/>
                  </a:lnTo>
                  <a:lnTo>
                    <a:pt x="42" y="357"/>
                  </a:lnTo>
                  <a:lnTo>
                    <a:pt x="50" y="357"/>
                  </a:lnTo>
                  <a:lnTo>
                    <a:pt x="58" y="357"/>
                  </a:lnTo>
                  <a:lnTo>
                    <a:pt x="67" y="282"/>
                  </a:lnTo>
                  <a:lnTo>
                    <a:pt x="75" y="357"/>
                  </a:lnTo>
                  <a:lnTo>
                    <a:pt x="83" y="357"/>
                  </a:lnTo>
                  <a:lnTo>
                    <a:pt x="91" y="282"/>
                  </a:lnTo>
                  <a:lnTo>
                    <a:pt x="100" y="282"/>
                  </a:lnTo>
                  <a:lnTo>
                    <a:pt x="108" y="282"/>
                  </a:lnTo>
                  <a:lnTo>
                    <a:pt x="116" y="282"/>
                  </a:lnTo>
                  <a:lnTo>
                    <a:pt x="133" y="282"/>
                  </a:lnTo>
                  <a:lnTo>
                    <a:pt x="141" y="282"/>
                  </a:lnTo>
                  <a:lnTo>
                    <a:pt x="149" y="282"/>
                  </a:lnTo>
                  <a:lnTo>
                    <a:pt x="158" y="282"/>
                  </a:lnTo>
                  <a:lnTo>
                    <a:pt x="166" y="282"/>
                  </a:lnTo>
                  <a:lnTo>
                    <a:pt x="174" y="282"/>
                  </a:lnTo>
                  <a:lnTo>
                    <a:pt x="183" y="282"/>
                  </a:lnTo>
                  <a:lnTo>
                    <a:pt x="191" y="282"/>
                  </a:lnTo>
                  <a:lnTo>
                    <a:pt x="199" y="282"/>
                  </a:lnTo>
                  <a:lnTo>
                    <a:pt x="208" y="282"/>
                  </a:lnTo>
                  <a:lnTo>
                    <a:pt x="216" y="216"/>
                  </a:lnTo>
                  <a:lnTo>
                    <a:pt x="232" y="282"/>
                  </a:lnTo>
                  <a:lnTo>
                    <a:pt x="241" y="216"/>
                  </a:lnTo>
                  <a:lnTo>
                    <a:pt x="249" y="216"/>
                  </a:lnTo>
                  <a:lnTo>
                    <a:pt x="257" y="216"/>
                  </a:lnTo>
                  <a:lnTo>
                    <a:pt x="266" y="216"/>
                  </a:lnTo>
                  <a:lnTo>
                    <a:pt x="274" y="216"/>
                  </a:lnTo>
                  <a:lnTo>
                    <a:pt x="282" y="216"/>
                  </a:lnTo>
                  <a:lnTo>
                    <a:pt x="290" y="216"/>
                  </a:lnTo>
                  <a:lnTo>
                    <a:pt x="299" y="216"/>
                  </a:lnTo>
                  <a:lnTo>
                    <a:pt x="307" y="216"/>
                  </a:lnTo>
                  <a:lnTo>
                    <a:pt x="315" y="216"/>
                  </a:lnTo>
                  <a:lnTo>
                    <a:pt x="324" y="216"/>
                  </a:lnTo>
                  <a:lnTo>
                    <a:pt x="340" y="216"/>
                  </a:lnTo>
                  <a:lnTo>
                    <a:pt x="349" y="216"/>
                  </a:lnTo>
                  <a:lnTo>
                    <a:pt x="357" y="216"/>
                  </a:lnTo>
                  <a:lnTo>
                    <a:pt x="365" y="216"/>
                  </a:lnTo>
                  <a:lnTo>
                    <a:pt x="373" y="216"/>
                  </a:lnTo>
                  <a:lnTo>
                    <a:pt x="382" y="216"/>
                  </a:lnTo>
                  <a:lnTo>
                    <a:pt x="390" y="216"/>
                  </a:lnTo>
                  <a:lnTo>
                    <a:pt x="398" y="141"/>
                  </a:lnTo>
                  <a:lnTo>
                    <a:pt x="407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48" y="141"/>
                  </a:lnTo>
                  <a:lnTo>
                    <a:pt x="456" y="141"/>
                  </a:lnTo>
                  <a:lnTo>
                    <a:pt x="465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90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3" y="141"/>
                  </a:lnTo>
                  <a:lnTo>
                    <a:pt x="531" y="141"/>
                  </a:lnTo>
                  <a:lnTo>
                    <a:pt x="539" y="141"/>
                  </a:lnTo>
                  <a:lnTo>
                    <a:pt x="556" y="141"/>
                  </a:lnTo>
                  <a:lnTo>
                    <a:pt x="564" y="141"/>
                  </a:lnTo>
                  <a:lnTo>
                    <a:pt x="573" y="141"/>
                  </a:lnTo>
                  <a:lnTo>
                    <a:pt x="581" y="141"/>
                  </a:lnTo>
                  <a:lnTo>
                    <a:pt x="589" y="141"/>
                  </a:lnTo>
                  <a:lnTo>
                    <a:pt x="597" y="141"/>
                  </a:lnTo>
                  <a:lnTo>
                    <a:pt x="606" y="141"/>
                  </a:lnTo>
                  <a:lnTo>
                    <a:pt x="614" y="141"/>
                  </a:lnTo>
                  <a:lnTo>
                    <a:pt x="622" y="141"/>
                  </a:lnTo>
                  <a:lnTo>
                    <a:pt x="631" y="141"/>
                  </a:lnTo>
                  <a:lnTo>
                    <a:pt x="639" y="141"/>
                  </a:lnTo>
                  <a:lnTo>
                    <a:pt x="655" y="141"/>
                  </a:lnTo>
                  <a:lnTo>
                    <a:pt x="664" y="141"/>
                  </a:lnTo>
                  <a:lnTo>
                    <a:pt x="672" y="74"/>
                  </a:lnTo>
                  <a:lnTo>
                    <a:pt x="680" y="74"/>
                  </a:lnTo>
                  <a:lnTo>
                    <a:pt x="689" y="74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4" y="74"/>
                  </a:lnTo>
                  <a:lnTo>
                    <a:pt x="722" y="74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7" y="141"/>
                  </a:lnTo>
                  <a:lnTo>
                    <a:pt x="763" y="74"/>
                  </a:lnTo>
                  <a:lnTo>
                    <a:pt x="772" y="141"/>
                  </a:lnTo>
                  <a:lnTo>
                    <a:pt x="780" y="74"/>
                  </a:lnTo>
                  <a:lnTo>
                    <a:pt x="788" y="74"/>
                  </a:lnTo>
                  <a:lnTo>
                    <a:pt x="796" y="74"/>
                  </a:lnTo>
                  <a:lnTo>
                    <a:pt x="805" y="74"/>
                  </a:lnTo>
                  <a:lnTo>
                    <a:pt x="813" y="74"/>
                  </a:lnTo>
                  <a:lnTo>
                    <a:pt x="821" y="141"/>
                  </a:lnTo>
                  <a:lnTo>
                    <a:pt x="830" y="74"/>
                  </a:lnTo>
                  <a:lnTo>
                    <a:pt x="838" y="74"/>
                  </a:lnTo>
                  <a:lnTo>
                    <a:pt x="846" y="74"/>
                  </a:lnTo>
                  <a:lnTo>
                    <a:pt x="855" y="74"/>
                  </a:lnTo>
                  <a:lnTo>
                    <a:pt x="871" y="74"/>
                  </a:lnTo>
                  <a:lnTo>
                    <a:pt x="879" y="74"/>
                  </a:lnTo>
                  <a:lnTo>
                    <a:pt x="888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3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74"/>
                  </a:lnTo>
                  <a:lnTo>
                    <a:pt x="946" y="74"/>
                  </a:lnTo>
                  <a:lnTo>
                    <a:pt x="954" y="74"/>
                  </a:lnTo>
                  <a:lnTo>
                    <a:pt x="962" y="74"/>
                  </a:lnTo>
                  <a:lnTo>
                    <a:pt x="979" y="74"/>
                  </a:lnTo>
                  <a:lnTo>
                    <a:pt x="987" y="74"/>
                  </a:lnTo>
                  <a:lnTo>
                    <a:pt x="996" y="74"/>
                  </a:lnTo>
                  <a:lnTo>
                    <a:pt x="1004" y="74"/>
                  </a:lnTo>
                  <a:lnTo>
                    <a:pt x="1012" y="74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74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74"/>
                  </a:lnTo>
                  <a:lnTo>
                    <a:pt x="1070" y="74"/>
                  </a:lnTo>
                  <a:lnTo>
                    <a:pt x="1087" y="74"/>
                  </a:lnTo>
                  <a:lnTo>
                    <a:pt x="1095" y="74"/>
                  </a:lnTo>
                  <a:lnTo>
                    <a:pt x="1103" y="74"/>
                  </a:lnTo>
                  <a:lnTo>
                    <a:pt x="1112" y="0"/>
                  </a:lnTo>
                  <a:lnTo>
                    <a:pt x="1120" y="74"/>
                  </a:lnTo>
                  <a:lnTo>
                    <a:pt x="1128" y="74"/>
                  </a:lnTo>
                  <a:lnTo>
                    <a:pt x="1137" y="74"/>
                  </a:lnTo>
                  <a:lnTo>
                    <a:pt x="1145" y="74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5" name="Freeform 60">
              <a:extLst>
                <a:ext uri="{FF2B5EF4-FFF2-40B4-BE49-F238E27FC236}">
                  <a16:creationId xmlns:a16="http://schemas.microsoft.com/office/drawing/2014/main" id="{E2C7C6DD-CD84-9EC6-5989-0EABC4CE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116"/>
              <a:ext cx="1045" cy="208"/>
            </a:xfrm>
            <a:custGeom>
              <a:avLst/>
              <a:gdLst/>
              <a:ahLst/>
              <a:cxnLst>
                <a:cxn ang="0">
                  <a:pos x="8" y="141"/>
                </a:cxn>
                <a:cxn ang="0">
                  <a:pos x="25" y="141"/>
                </a:cxn>
                <a:cxn ang="0">
                  <a:pos x="50" y="141"/>
                </a:cxn>
                <a:cxn ang="0">
                  <a:pos x="66" y="141"/>
                </a:cxn>
                <a:cxn ang="0">
                  <a:pos x="83" y="141"/>
                </a:cxn>
                <a:cxn ang="0">
                  <a:pos x="99" y="141"/>
                </a:cxn>
                <a:cxn ang="0">
                  <a:pos x="116" y="141"/>
                </a:cxn>
                <a:cxn ang="0">
                  <a:pos x="133" y="141"/>
                </a:cxn>
                <a:cxn ang="0">
                  <a:pos x="157" y="141"/>
                </a:cxn>
                <a:cxn ang="0">
                  <a:pos x="174" y="141"/>
                </a:cxn>
                <a:cxn ang="0">
                  <a:pos x="191" y="141"/>
                </a:cxn>
                <a:cxn ang="0">
                  <a:pos x="207" y="141"/>
                </a:cxn>
                <a:cxn ang="0">
                  <a:pos x="224" y="141"/>
                </a:cxn>
                <a:cxn ang="0">
                  <a:pos x="240" y="141"/>
                </a:cxn>
                <a:cxn ang="0">
                  <a:pos x="265" y="67"/>
                </a:cxn>
                <a:cxn ang="0">
                  <a:pos x="282" y="141"/>
                </a:cxn>
                <a:cxn ang="0">
                  <a:pos x="298" y="141"/>
                </a:cxn>
                <a:cxn ang="0">
                  <a:pos x="315" y="141"/>
                </a:cxn>
                <a:cxn ang="0">
                  <a:pos x="332" y="141"/>
                </a:cxn>
                <a:cxn ang="0">
                  <a:pos x="348" y="141"/>
                </a:cxn>
                <a:cxn ang="0">
                  <a:pos x="373" y="141"/>
                </a:cxn>
                <a:cxn ang="0">
                  <a:pos x="390" y="141"/>
                </a:cxn>
                <a:cxn ang="0">
                  <a:pos x="406" y="141"/>
                </a:cxn>
                <a:cxn ang="0">
                  <a:pos x="423" y="141"/>
                </a:cxn>
                <a:cxn ang="0">
                  <a:pos x="439" y="141"/>
                </a:cxn>
                <a:cxn ang="0">
                  <a:pos x="464" y="141"/>
                </a:cxn>
                <a:cxn ang="0">
                  <a:pos x="481" y="141"/>
                </a:cxn>
                <a:cxn ang="0">
                  <a:pos x="498" y="141"/>
                </a:cxn>
                <a:cxn ang="0">
                  <a:pos x="514" y="141"/>
                </a:cxn>
                <a:cxn ang="0">
                  <a:pos x="531" y="141"/>
                </a:cxn>
                <a:cxn ang="0">
                  <a:pos x="547" y="141"/>
                </a:cxn>
                <a:cxn ang="0">
                  <a:pos x="572" y="141"/>
                </a:cxn>
                <a:cxn ang="0">
                  <a:pos x="589" y="208"/>
                </a:cxn>
                <a:cxn ang="0">
                  <a:pos x="605" y="141"/>
                </a:cxn>
                <a:cxn ang="0">
                  <a:pos x="622" y="208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67"/>
                </a:cxn>
                <a:cxn ang="0">
                  <a:pos x="821" y="67"/>
                </a:cxn>
                <a:cxn ang="0">
                  <a:pos x="838" y="67"/>
                </a:cxn>
                <a:cxn ang="0">
                  <a:pos x="854" y="67"/>
                </a:cxn>
                <a:cxn ang="0">
                  <a:pos x="871" y="0"/>
                </a:cxn>
                <a:cxn ang="0">
                  <a:pos x="896" y="0"/>
                </a:cxn>
                <a:cxn ang="0">
                  <a:pos x="912" y="0"/>
                </a:cxn>
                <a:cxn ang="0">
                  <a:pos x="929" y="0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67"/>
                </a:cxn>
                <a:cxn ang="0">
                  <a:pos x="1003" y="67"/>
                </a:cxn>
                <a:cxn ang="0">
                  <a:pos x="1020" y="141"/>
                </a:cxn>
                <a:cxn ang="0">
                  <a:pos x="1037" y="67"/>
                </a:cxn>
              </a:cxnLst>
              <a:rect l="0" t="0" r="r" b="b"/>
              <a:pathLst>
                <a:path w="1045" h="208">
                  <a:moveTo>
                    <a:pt x="0" y="141"/>
                  </a:moveTo>
                  <a:lnTo>
                    <a:pt x="8" y="141"/>
                  </a:lnTo>
                  <a:lnTo>
                    <a:pt x="16" y="141"/>
                  </a:lnTo>
                  <a:lnTo>
                    <a:pt x="25" y="141"/>
                  </a:lnTo>
                  <a:lnTo>
                    <a:pt x="41" y="141"/>
                  </a:lnTo>
                  <a:lnTo>
                    <a:pt x="50" y="141"/>
                  </a:lnTo>
                  <a:lnTo>
                    <a:pt x="58" y="141"/>
                  </a:lnTo>
                  <a:lnTo>
                    <a:pt x="66" y="141"/>
                  </a:lnTo>
                  <a:lnTo>
                    <a:pt x="74" y="141"/>
                  </a:lnTo>
                  <a:lnTo>
                    <a:pt x="83" y="141"/>
                  </a:lnTo>
                  <a:lnTo>
                    <a:pt x="91" y="141"/>
                  </a:lnTo>
                  <a:lnTo>
                    <a:pt x="99" y="141"/>
                  </a:lnTo>
                  <a:lnTo>
                    <a:pt x="108" y="141"/>
                  </a:lnTo>
                  <a:lnTo>
                    <a:pt x="116" y="141"/>
                  </a:lnTo>
                  <a:lnTo>
                    <a:pt x="124" y="141"/>
                  </a:lnTo>
                  <a:lnTo>
                    <a:pt x="133" y="141"/>
                  </a:lnTo>
                  <a:lnTo>
                    <a:pt x="149" y="141"/>
                  </a:lnTo>
                  <a:lnTo>
                    <a:pt x="157" y="141"/>
                  </a:lnTo>
                  <a:lnTo>
                    <a:pt x="166" y="141"/>
                  </a:lnTo>
                  <a:lnTo>
                    <a:pt x="174" y="141"/>
                  </a:lnTo>
                  <a:lnTo>
                    <a:pt x="182" y="141"/>
                  </a:lnTo>
                  <a:lnTo>
                    <a:pt x="191" y="141"/>
                  </a:lnTo>
                  <a:lnTo>
                    <a:pt x="199" y="141"/>
                  </a:lnTo>
                  <a:lnTo>
                    <a:pt x="207" y="141"/>
                  </a:lnTo>
                  <a:lnTo>
                    <a:pt x="215" y="141"/>
                  </a:lnTo>
                  <a:lnTo>
                    <a:pt x="224" y="141"/>
                  </a:lnTo>
                  <a:lnTo>
                    <a:pt x="232" y="141"/>
                  </a:lnTo>
                  <a:lnTo>
                    <a:pt x="240" y="141"/>
                  </a:lnTo>
                  <a:lnTo>
                    <a:pt x="257" y="67"/>
                  </a:lnTo>
                  <a:lnTo>
                    <a:pt x="265" y="67"/>
                  </a:lnTo>
                  <a:lnTo>
                    <a:pt x="274" y="141"/>
                  </a:lnTo>
                  <a:lnTo>
                    <a:pt x="282" y="141"/>
                  </a:lnTo>
                  <a:lnTo>
                    <a:pt x="290" y="141"/>
                  </a:lnTo>
                  <a:lnTo>
                    <a:pt x="298" y="141"/>
                  </a:lnTo>
                  <a:lnTo>
                    <a:pt x="307" y="141"/>
                  </a:lnTo>
                  <a:lnTo>
                    <a:pt x="315" y="141"/>
                  </a:lnTo>
                  <a:lnTo>
                    <a:pt x="323" y="141"/>
                  </a:lnTo>
                  <a:lnTo>
                    <a:pt x="332" y="141"/>
                  </a:lnTo>
                  <a:lnTo>
                    <a:pt x="340" y="141"/>
                  </a:lnTo>
                  <a:lnTo>
                    <a:pt x="348" y="141"/>
                  </a:lnTo>
                  <a:lnTo>
                    <a:pt x="365" y="141"/>
                  </a:lnTo>
                  <a:lnTo>
                    <a:pt x="373" y="141"/>
                  </a:lnTo>
                  <a:lnTo>
                    <a:pt x="381" y="141"/>
                  </a:lnTo>
                  <a:lnTo>
                    <a:pt x="390" y="141"/>
                  </a:lnTo>
                  <a:lnTo>
                    <a:pt x="398" y="141"/>
                  </a:lnTo>
                  <a:lnTo>
                    <a:pt x="406" y="141"/>
                  </a:lnTo>
                  <a:lnTo>
                    <a:pt x="415" y="141"/>
                  </a:lnTo>
                  <a:lnTo>
                    <a:pt x="423" y="141"/>
                  </a:lnTo>
                  <a:lnTo>
                    <a:pt x="431" y="141"/>
                  </a:lnTo>
                  <a:lnTo>
                    <a:pt x="439" y="141"/>
                  </a:lnTo>
                  <a:lnTo>
                    <a:pt x="448" y="141"/>
                  </a:lnTo>
                  <a:lnTo>
                    <a:pt x="464" y="141"/>
                  </a:lnTo>
                  <a:lnTo>
                    <a:pt x="473" y="141"/>
                  </a:lnTo>
                  <a:lnTo>
                    <a:pt x="481" y="141"/>
                  </a:lnTo>
                  <a:lnTo>
                    <a:pt x="489" y="141"/>
                  </a:lnTo>
                  <a:lnTo>
                    <a:pt x="498" y="141"/>
                  </a:lnTo>
                  <a:lnTo>
                    <a:pt x="506" y="141"/>
                  </a:lnTo>
                  <a:lnTo>
                    <a:pt x="514" y="141"/>
                  </a:lnTo>
                  <a:lnTo>
                    <a:pt x="522" y="141"/>
                  </a:lnTo>
                  <a:lnTo>
                    <a:pt x="531" y="141"/>
                  </a:lnTo>
                  <a:lnTo>
                    <a:pt x="539" y="208"/>
                  </a:lnTo>
                  <a:lnTo>
                    <a:pt x="547" y="141"/>
                  </a:lnTo>
                  <a:lnTo>
                    <a:pt x="556" y="141"/>
                  </a:lnTo>
                  <a:lnTo>
                    <a:pt x="572" y="141"/>
                  </a:lnTo>
                  <a:lnTo>
                    <a:pt x="580" y="208"/>
                  </a:lnTo>
                  <a:lnTo>
                    <a:pt x="589" y="208"/>
                  </a:lnTo>
                  <a:lnTo>
                    <a:pt x="597" y="208"/>
                  </a:lnTo>
                  <a:lnTo>
                    <a:pt x="605" y="141"/>
                  </a:lnTo>
                  <a:lnTo>
                    <a:pt x="614" y="208"/>
                  </a:lnTo>
                  <a:lnTo>
                    <a:pt x="622" y="208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67"/>
                  </a:lnTo>
                  <a:lnTo>
                    <a:pt x="804" y="67"/>
                  </a:lnTo>
                  <a:lnTo>
                    <a:pt x="813" y="67"/>
                  </a:lnTo>
                  <a:lnTo>
                    <a:pt x="821" y="67"/>
                  </a:lnTo>
                  <a:lnTo>
                    <a:pt x="829" y="67"/>
                  </a:lnTo>
                  <a:lnTo>
                    <a:pt x="838" y="67"/>
                  </a:lnTo>
                  <a:lnTo>
                    <a:pt x="846" y="67"/>
                  </a:lnTo>
                  <a:lnTo>
                    <a:pt x="854" y="67"/>
                  </a:lnTo>
                  <a:lnTo>
                    <a:pt x="862" y="67"/>
                  </a:lnTo>
                  <a:lnTo>
                    <a:pt x="871" y="0"/>
                  </a:lnTo>
                  <a:lnTo>
                    <a:pt x="887" y="0"/>
                  </a:lnTo>
                  <a:lnTo>
                    <a:pt x="896" y="0"/>
                  </a:lnTo>
                  <a:lnTo>
                    <a:pt x="904" y="0"/>
                  </a:lnTo>
                  <a:lnTo>
                    <a:pt x="912" y="0"/>
                  </a:lnTo>
                  <a:lnTo>
                    <a:pt x="921" y="0"/>
                  </a:lnTo>
                  <a:lnTo>
                    <a:pt x="929" y="0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67"/>
                  </a:lnTo>
                  <a:lnTo>
                    <a:pt x="979" y="67"/>
                  </a:lnTo>
                  <a:lnTo>
                    <a:pt x="995" y="67"/>
                  </a:lnTo>
                  <a:lnTo>
                    <a:pt x="1003" y="67"/>
                  </a:lnTo>
                  <a:lnTo>
                    <a:pt x="1012" y="141"/>
                  </a:lnTo>
                  <a:lnTo>
                    <a:pt x="1020" y="141"/>
                  </a:lnTo>
                  <a:lnTo>
                    <a:pt x="1028" y="67"/>
                  </a:lnTo>
                  <a:lnTo>
                    <a:pt x="1037" y="67"/>
                  </a:lnTo>
                  <a:lnTo>
                    <a:pt x="1045" y="141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36" name="Freeform 61">
            <a:extLst>
              <a:ext uri="{FF2B5EF4-FFF2-40B4-BE49-F238E27FC236}">
                <a16:creationId xmlns:a16="http://schemas.microsoft.com/office/drawing/2014/main" id="{9CBF3872-3D68-2E94-E2DD-3F874E9A93F6}"/>
              </a:ext>
            </a:extLst>
          </p:cNvPr>
          <p:cNvSpPr>
            <a:spLocks/>
          </p:cNvSpPr>
          <p:nvPr/>
        </p:nvSpPr>
        <p:spPr bwMode="auto">
          <a:xfrm>
            <a:off x="3655473" y="2421675"/>
            <a:ext cx="945451" cy="1571146"/>
          </a:xfrm>
          <a:custGeom>
            <a:avLst/>
            <a:gdLst/>
            <a:ahLst/>
            <a:cxnLst>
              <a:cxn ang="0">
                <a:pos x="8" y="1493"/>
              </a:cxn>
              <a:cxn ang="0">
                <a:pos x="25" y="1418"/>
              </a:cxn>
              <a:cxn ang="0">
                <a:pos x="41" y="1277"/>
              </a:cxn>
              <a:cxn ang="0">
                <a:pos x="58" y="1277"/>
              </a:cxn>
              <a:cxn ang="0">
                <a:pos x="74" y="1211"/>
              </a:cxn>
              <a:cxn ang="0">
                <a:pos x="99" y="1211"/>
              </a:cxn>
              <a:cxn ang="0">
                <a:pos x="116" y="1136"/>
              </a:cxn>
              <a:cxn ang="0">
                <a:pos x="133" y="1136"/>
              </a:cxn>
              <a:cxn ang="0">
                <a:pos x="149" y="1136"/>
              </a:cxn>
              <a:cxn ang="0">
                <a:pos x="166" y="1070"/>
              </a:cxn>
              <a:cxn ang="0">
                <a:pos x="182" y="995"/>
              </a:cxn>
              <a:cxn ang="0">
                <a:pos x="207" y="995"/>
              </a:cxn>
              <a:cxn ang="0">
                <a:pos x="224" y="995"/>
              </a:cxn>
              <a:cxn ang="0">
                <a:pos x="240" y="929"/>
              </a:cxn>
              <a:cxn ang="0">
                <a:pos x="257" y="929"/>
              </a:cxn>
              <a:cxn ang="0">
                <a:pos x="274" y="929"/>
              </a:cxn>
              <a:cxn ang="0">
                <a:pos x="290" y="854"/>
              </a:cxn>
              <a:cxn ang="0">
                <a:pos x="315" y="854"/>
              </a:cxn>
              <a:cxn ang="0">
                <a:pos x="332" y="779"/>
              </a:cxn>
              <a:cxn ang="0">
                <a:pos x="348" y="779"/>
              </a:cxn>
              <a:cxn ang="0">
                <a:pos x="365" y="779"/>
              </a:cxn>
              <a:cxn ang="0">
                <a:pos x="381" y="713"/>
              </a:cxn>
              <a:cxn ang="0">
                <a:pos x="398" y="713"/>
              </a:cxn>
              <a:cxn ang="0">
                <a:pos x="423" y="713"/>
              </a:cxn>
              <a:cxn ang="0">
                <a:pos x="439" y="638"/>
              </a:cxn>
              <a:cxn ang="0">
                <a:pos x="456" y="638"/>
              </a:cxn>
              <a:cxn ang="0">
                <a:pos x="473" y="638"/>
              </a:cxn>
              <a:cxn ang="0">
                <a:pos x="489" y="572"/>
              </a:cxn>
              <a:cxn ang="0">
                <a:pos x="506" y="572"/>
              </a:cxn>
              <a:cxn ang="0">
                <a:pos x="531" y="572"/>
              </a:cxn>
              <a:cxn ang="0">
                <a:pos x="547" y="497"/>
              </a:cxn>
              <a:cxn ang="0">
                <a:pos x="564" y="497"/>
              </a:cxn>
              <a:cxn ang="0">
                <a:pos x="580" y="497"/>
              </a:cxn>
              <a:cxn ang="0">
                <a:pos x="597" y="431"/>
              </a:cxn>
              <a:cxn ang="0">
                <a:pos x="614" y="431"/>
              </a:cxn>
              <a:cxn ang="0">
                <a:pos x="638" y="431"/>
              </a:cxn>
              <a:cxn ang="0">
                <a:pos x="655" y="356"/>
              </a:cxn>
              <a:cxn ang="0">
                <a:pos x="672" y="356"/>
              </a:cxn>
              <a:cxn ang="0">
                <a:pos x="688" y="356"/>
              </a:cxn>
              <a:cxn ang="0">
                <a:pos x="705" y="290"/>
              </a:cxn>
              <a:cxn ang="0">
                <a:pos x="721" y="290"/>
              </a:cxn>
              <a:cxn ang="0">
                <a:pos x="746" y="290"/>
              </a:cxn>
              <a:cxn ang="0">
                <a:pos x="763" y="215"/>
              </a:cxn>
              <a:cxn ang="0">
                <a:pos x="780" y="215"/>
              </a:cxn>
              <a:cxn ang="0">
                <a:pos x="796" y="149"/>
              </a:cxn>
              <a:cxn ang="0">
                <a:pos x="813" y="149"/>
              </a:cxn>
              <a:cxn ang="0">
                <a:pos x="829" y="149"/>
              </a:cxn>
              <a:cxn ang="0">
                <a:pos x="854" y="149"/>
              </a:cxn>
              <a:cxn ang="0">
                <a:pos x="871" y="74"/>
              </a:cxn>
              <a:cxn ang="0">
                <a:pos x="887" y="74"/>
              </a:cxn>
              <a:cxn ang="0">
                <a:pos x="904" y="0"/>
              </a:cxn>
              <a:cxn ang="0">
                <a:pos x="921" y="0"/>
              </a:cxn>
            </a:cxnLst>
            <a:rect l="0" t="0" r="r" b="b"/>
            <a:pathLst>
              <a:path w="921" h="1567">
                <a:moveTo>
                  <a:pt x="0" y="1567"/>
                </a:moveTo>
                <a:lnTo>
                  <a:pt x="8" y="1493"/>
                </a:lnTo>
                <a:lnTo>
                  <a:pt x="16" y="1418"/>
                </a:lnTo>
                <a:lnTo>
                  <a:pt x="25" y="1418"/>
                </a:lnTo>
                <a:lnTo>
                  <a:pt x="33" y="1352"/>
                </a:lnTo>
                <a:lnTo>
                  <a:pt x="41" y="1277"/>
                </a:lnTo>
                <a:lnTo>
                  <a:pt x="50" y="1277"/>
                </a:lnTo>
                <a:lnTo>
                  <a:pt x="58" y="1277"/>
                </a:lnTo>
                <a:lnTo>
                  <a:pt x="66" y="1277"/>
                </a:lnTo>
                <a:lnTo>
                  <a:pt x="74" y="1211"/>
                </a:lnTo>
                <a:lnTo>
                  <a:pt x="83" y="1211"/>
                </a:lnTo>
                <a:lnTo>
                  <a:pt x="99" y="1211"/>
                </a:lnTo>
                <a:lnTo>
                  <a:pt x="108" y="1211"/>
                </a:lnTo>
                <a:lnTo>
                  <a:pt x="116" y="1136"/>
                </a:lnTo>
                <a:lnTo>
                  <a:pt x="124" y="1136"/>
                </a:lnTo>
                <a:lnTo>
                  <a:pt x="133" y="1136"/>
                </a:lnTo>
                <a:lnTo>
                  <a:pt x="141" y="1136"/>
                </a:lnTo>
                <a:lnTo>
                  <a:pt x="149" y="1136"/>
                </a:lnTo>
                <a:lnTo>
                  <a:pt x="157" y="1070"/>
                </a:lnTo>
                <a:lnTo>
                  <a:pt x="166" y="1070"/>
                </a:lnTo>
                <a:lnTo>
                  <a:pt x="174" y="1070"/>
                </a:lnTo>
                <a:lnTo>
                  <a:pt x="182" y="995"/>
                </a:lnTo>
                <a:lnTo>
                  <a:pt x="191" y="995"/>
                </a:lnTo>
                <a:lnTo>
                  <a:pt x="207" y="995"/>
                </a:lnTo>
                <a:lnTo>
                  <a:pt x="215" y="995"/>
                </a:lnTo>
                <a:lnTo>
                  <a:pt x="224" y="995"/>
                </a:lnTo>
                <a:lnTo>
                  <a:pt x="232" y="995"/>
                </a:lnTo>
                <a:lnTo>
                  <a:pt x="240" y="929"/>
                </a:lnTo>
                <a:lnTo>
                  <a:pt x="249" y="929"/>
                </a:lnTo>
                <a:lnTo>
                  <a:pt x="257" y="929"/>
                </a:lnTo>
                <a:lnTo>
                  <a:pt x="265" y="929"/>
                </a:lnTo>
                <a:lnTo>
                  <a:pt x="274" y="929"/>
                </a:lnTo>
                <a:lnTo>
                  <a:pt x="282" y="929"/>
                </a:lnTo>
                <a:lnTo>
                  <a:pt x="290" y="854"/>
                </a:lnTo>
                <a:lnTo>
                  <a:pt x="298" y="854"/>
                </a:lnTo>
                <a:lnTo>
                  <a:pt x="315" y="854"/>
                </a:lnTo>
                <a:lnTo>
                  <a:pt x="323" y="854"/>
                </a:lnTo>
                <a:lnTo>
                  <a:pt x="332" y="779"/>
                </a:lnTo>
                <a:lnTo>
                  <a:pt x="340" y="779"/>
                </a:lnTo>
                <a:lnTo>
                  <a:pt x="348" y="779"/>
                </a:lnTo>
                <a:lnTo>
                  <a:pt x="356" y="779"/>
                </a:lnTo>
                <a:lnTo>
                  <a:pt x="365" y="779"/>
                </a:lnTo>
                <a:lnTo>
                  <a:pt x="373" y="779"/>
                </a:lnTo>
                <a:lnTo>
                  <a:pt x="381" y="713"/>
                </a:lnTo>
                <a:lnTo>
                  <a:pt x="390" y="713"/>
                </a:lnTo>
                <a:lnTo>
                  <a:pt x="398" y="713"/>
                </a:lnTo>
                <a:lnTo>
                  <a:pt x="406" y="713"/>
                </a:lnTo>
                <a:lnTo>
                  <a:pt x="423" y="713"/>
                </a:lnTo>
                <a:lnTo>
                  <a:pt x="431" y="638"/>
                </a:lnTo>
                <a:lnTo>
                  <a:pt x="439" y="638"/>
                </a:lnTo>
                <a:lnTo>
                  <a:pt x="448" y="638"/>
                </a:lnTo>
                <a:lnTo>
                  <a:pt x="456" y="638"/>
                </a:lnTo>
                <a:lnTo>
                  <a:pt x="464" y="638"/>
                </a:lnTo>
                <a:lnTo>
                  <a:pt x="473" y="638"/>
                </a:lnTo>
                <a:lnTo>
                  <a:pt x="481" y="638"/>
                </a:lnTo>
                <a:lnTo>
                  <a:pt x="489" y="572"/>
                </a:lnTo>
                <a:lnTo>
                  <a:pt x="497" y="572"/>
                </a:lnTo>
                <a:lnTo>
                  <a:pt x="506" y="572"/>
                </a:lnTo>
                <a:lnTo>
                  <a:pt x="522" y="572"/>
                </a:lnTo>
                <a:lnTo>
                  <a:pt x="531" y="572"/>
                </a:lnTo>
                <a:lnTo>
                  <a:pt x="539" y="497"/>
                </a:lnTo>
                <a:lnTo>
                  <a:pt x="547" y="497"/>
                </a:lnTo>
                <a:lnTo>
                  <a:pt x="556" y="497"/>
                </a:lnTo>
                <a:lnTo>
                  <a:pt x="564" y="497"/>
                </a:lnTo>
                <a:lnTo>
                  <a:pt x="572" y="497"/>
                </a:lnTo>
                <a:lnTo>
                  <a:pt x="580" y="497"/>
                </a:lnTo>
                <a:lnTo>
                  <a:pt x="589" y="431"/>
                </a:lnTo>
                <a:lnTo>
                  <a:pt x="597" y="431"/>
                </a:lnTo>
                <a:lnTo>
                  <a:pt x="605" y="431"/>
                </a:lnTo>
                <a:lnTo>
                  <a:pt x="614" y="431"/>
                </a:lnTo>
                <a:lnTo>
                  <a:pt x="630" y="431"/>
                </a:lnTo>
                <a:lnTo>
                  <a:pt x="638" y="431"/>
                </a:lnTo>
                <a:lnTo>
                  <a:pt x="647" y="356"/>
                </a:lnTo>
                <a:lnTo>
                  <a:pt x="655" y="356"/>
                </a:lnTo>
                <a:lnTo>
                  <a:pt x="663" y="356"/>
                </a:lnTo>
                <a:lnTo>
                  <a:pt x="672" y="356"/>
                </a:lnTo>
                <a:lnTo>
                  <a:pt x="680" y="356"/>
                </a:lnTo>
                <a:lnTo>
                  <a:pt x="688" y="356"/>
                </a:lnTo>
                <a:lnTo>
                  <a:pt x="697" y="290"/>
                </a:lnTo>
                <a:lnTo>
                  <a:pt x="705" y="290"/>
                </a:lnTo>
                <a:lnTo>
                  <a:pt x="713" y="290"/>
                </a:lnTo>
                <a:lnTo>
                  <a:pt x="721" y="290"/>
                </a:lnTo>
                <a:lnTo>
                  <a:pt x="738" y="290"/>
                </a:lnTo>
                <a:lnTo>
                  <a:pt x="746" y="290"/>
                </a:lnTo>
                <a:lnTo>
                  <a:pt x="755" y="290"/>
                </a:lnTo>
                <a:lnTo>
                  <a:pt x="763" y="215"/>
                </a:lnTo>
                <a:lnTo>
                  <a:pt x="771" y="215"/>
                </a:lnTo>
                <a:lnTo>
                  <a:pt x="780" y="215"/>
                </a:lnTo>
                <a:lnTo>
                  <a:pt x="788" y="215"/>
                </a:lnTo>
                <a:lnTo>
                  <a:pt x="796" y="149"/>
                </a:lnTo>
                <a:lnTo>
                  <a:pt x="804" y="149"/>
                </a:lnTo>
                <a:lnTo>
                  <a:pt x="813" y="149"/>
                </a:lnTo>
                <a:lnTo>
                  <a:pt x="821" y="149"/>
                </a:lnTo>
                <a:lnTo>
                  <a:pt x="829" y="149"/>
                </a:lnTo>
                <a:lnTo>
                  <a:pt x="846" y="149"/>
                </a:lnTo>
                <a:lnTo>
                  <a:pt x="854" y="149"/>
                </a:lnTo>
                <a:lnTo>
                  <a:pt x="862" y="149"/>
                </a:lnTo>
                <a:lnTo>
                  <a:pt x="871" y="74"/>
                </a:lnTo>
                <a:lnTo>
                  <a:pt x="879" y="74"/>
                </a:lnTo>
                <a:lnTo>
                  <a:pt x="887" y="74"/>
                </a:lnTo>
                <a:lnTo>
                  <a:pt x="896" y="0"/>
                </a:lnTo>
                <a:lnTo>
                  <a:pt x="904" y="0"/>
                </a:lnTo>
                <a:lnTo>
                  <a:pt x="912" y="0"/>
                </a:lnTo>
                <a:lnTo>
                  <a:pt x="921" y="0"/>
                </a:lnTo>
              </a:path>
            </a:pathLst>
          </a:custGeom>
          <a:noFill/>
          <a:ln w="12700">
            <a:solidFill>
              <a:srgbClr val="FF0000"/>
            </a:solidFill>
            <a:prstDash val="sysDash"/>
            <a:round/>
            <a:headEnd/>
            <a:tailEnd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37" name="Group 62">
            <a:extLst>
              <a:ext uri="{FF2B5EF4-FFF2-40B4-BE49-F238E27FC236}">
                <a16:creationId xmlns:a16="http://schemas.microsoft.com/office/drawing/2014/main" id="{CB1B74E4-3A14-2509-A1FD-537BCE55F543}"/>
              </a:ext>
            </a:extLst>
          </p:cNvPr>
          <p:cNvGrpSpPr>
            <a:grpSpLocks/>
          </p:cNvGrpSpPr>
          <p:nvPr/>
        </p:nvGrpSpPr>
        <p:grpSpPr bwMode="auto">
          <a:xfrm>
            <a:off x="3655473" y="1856182"/>
            <a:ext cx="3414298" cy="2136639"/>
            <a:chOff x="1213" y="1681"/>
            <a:chExt cx="3326" cy="2131"/>
          </a:xfrm>
          <a:effectLst/>
        </p:grpSpPr>
        <p:sp>
          <p:nvSpPr>
            <p:cNvPr id="38" name="Freeform 63">
              <a:extLst>
                <a:ext uri="{FF2B5EF4-FFF2-40B4-BE49-F238E27FC236}">
                  <a16:creationId xmlns:a16="http://schemas.microsoft.com/office/drawing/2014/main" id="{30EF015E-336D-9E7E-987D-92133A44AB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3" y="2742"/>
              <a:ext cx="1136" cy="1070"/>
            </a:xfrm>
            <a:custGeom>
              <a:avLst/>
              <a:gdLst/>
              <a:ahLst/>
              <a:cxnLst>
                <a:cxn ang="0">
                  <a:pos x="16" y="921"/>
                </a:cxn>
                <a:cxn ang="0">
                  <a:pos x="41" y="780"/>
                </a:cxn>
                <a:cxn ang="0">
                  <a:pos x="66" y="780"/>
                </a:cxn>
                <a:cxn ang="0">
                  <a:pos x="99" y="714"/>
                </a:cxn>
                <a:cxn ang="0">
                  <a:pos x="124" y="714"/>
                </a:cxn>
                <a:cxn ang="0">
                  <a:pos x="149" y="639"/>
                </a:cxn>
                <a:cxn ang="0">
                  <a:pos x="174" y="639"/>
                </a:cxn>
                <a:cxn ang="0">
                  <a:pos x="207" y="573"/>
                </a:cxn>
                <a:cxn ang="0">
                  <a:pos x="232" y="573"/>
                </a:cxn>
                <a:cxn ang="0">
                  <a:pos x="257" y="498"/>
                </a:cxn>
                <a:cxn ang="0">
                  <a:pos x="282" y="498"/>
                </a:cxn>
                <a:cxn ang="0">
                  <a:pos x="315" y="498"/>
                </a:cxn>
                <a:cxn ang="0">
                  <a:pos x="340" y="432"/>
                </a:cxn>
                <a:cxn ang="0">
                  <a:pos x="365" y="432"/>
                </a:cxn>
                <a:cxn ang="0">
                  <a:pos x="390" y="432"/>
                </a:cxn>
                <a:cxn ang="0">
                  <a:pos x="423" y="432"/>
                </a:cxn>
                <a:cxn ang="0">
                  <a:pos x="448" y="432"/>
                </a:cxn>
                <a:cxn ang="0">
                  <a:pos x="473" y="432"/>
                </a:cxn>
                <a:cxn ang="0">
                  <a:pos x="497" y="357"/>
                </a:cxn>
                <a:cxn ang="0">
                  <a:pos x="531" y="357"/>
                </a:cxn>
                <a:cxn ang="0">
                  <a:pos x="556" y="357"/>
                </a:cxn>
                <a:cxn ang="0">
                  <a:pos x="580" y="357"/>
                </a:cxn>
                <a:cxn ang="0">
                  <a:pos x="605" y="357"/>
                </a:cxn>
                <a:cxn ang="0">
                  <a:pos x="638" y="282"/>
                </a:cxn>
                <a:cxn ang="0">
                  <a:pos x="663" y="282"/>
                </a:cxn>
                <a:cxn ang="0">
                  <a:pos x="688" y="282"/>
                </a:cxn>
                <a:cxn ang="0">
                  <a:pos x="713" y="282"/>
                </a:cxn>
                <a:cxn ang="0">
                  <a:pos x="746" y="216"/>
                </a:cxn>
                <a:cxn ang="0">
                  <a:pos x="771" y="216"/>
                </a:cxn>
                <a:cxn ang="0">
                  <a:pos x="796" y="216"/>
                </a:cxn>
                <a:cxn ang="0">
                  <a:pos x="821" y="141"/>
                </a:cxn>
                <a:cxn ang="0">
                  <a:pos x="854" y="141"/>
                </a:cxn>
                <a:cxn ang="0">
                  <a:pos x="879" y="141"/>
                </a:cxn>
                <a:cxn ang="0">
                  <a:pos x="904" y="75"/>
                </a:cxn>
                <a:cxn ang="0">
                  <a:pos x="929" y="75"/>
                </a:cxn>
                <a:cxn ang="0">
                  <a:pos x="962" y="75"/>
                </a:cxn>
                <a:cxn ang="0">
                  <a:pos x="987" y="75"/>
                </a:cxn>
                <a:cxn ang="0">
                  <a:pos x="1012" y="75"/>
                </a:cxn>
                <a:cxn ang="0">
                  <a:pos x="1037" y="75"/>
                </a:cxn>
                <a:cxn ang="0">
                  <a:pos x="1070" y="75"/>
                </a:cxn>
                <a:cxn ang="0">
                  <a:pos x="1095" y="0"/>
                </a:cxn>
                <a:cxn ang="0">
                  <a:pos x="1120" y="0"/>
                </a:cxn>
              </a:cxnLst>
              <a:rect l="0" t="0" r="r" b="b"/>
              <a:pathLst>
                <a:path w="1136" h="1070">
                  <a:moveTo>
                    <a:pt x="0" y="1070"/>
                  </a:moveTo>
                  <a:lnTo>
                    <a:pt x="8" y="996"/>
                  </a:lnTo>
                  <a:lnTo>
                    <a:pt x="16" y="921"/>
                  </a:lnTo>
                  <a:lnTo>
                    <a:pt x="25" y="855"/>
                  </a:lnTo>
                  <a:lnTo>
                    <a:pt x="33" y="780"/>
                  </a:lnTo>
                  <a:lnTo>
                    <a:pt x="41" y="780"/>
                  </a:lnTo>
                  <a:lnTo>
                    <a:pt x="50" y="780"/>
                  </a:lnTo>
                  <a:lnTo>
                    <a:pt x="58" y="780"/>
                  </a:lnTo>
                  <a:lnTo>
                    <a:pt x="66" y="780"/>
                  </a:lnTo>
                  <a:lnTo>
                    <a:pt x="74" y="780"/>
                  </a:lnTo>
                  <a:lnTo>
                    <a:pt x="83" y="780"/>
                  </a:lnTo>
                  <a:lnTo>
                    <a:pt x="99" y="714"/>
                  </a:lnTo>
                  <a:lnTo>
                    <a:pt x="108" y="714"/>
                  </a:lnTo>
                  <a:lnTo>
                    <a:pt x="116" y="714"/>
                  </a:lnTo>
                  <a:lnTo>
                    <a:pt x="124" y="714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7" y="639"/>
                  </a:lnTo>
                  <a:lnTo>
                    <a:pt x="166" y="639"/>
                  </a:lnTo>
                  <a:lnTo>
                    <a:pt x="174" y="639"/>
                  </a:lnTo>
                  <a:lnTo>
                    <a:pt x="182" y="573"/>
                  </a:lnTo>
                  <a:lnTo>
                    <a:pt x="191" y="573"/>
                  </a:lnTo>
                  <a:lnTo>
                    <a:pt x="207" y="573"/>
                  </a:lnTo>
                  <a:lnTo>
                    <a:pt x="215" y="573"/>
                  </a:lnTo>
                  <a:lnTo>
                    <a:pt x="224" y="573"/>
                  </a:lnTo>
                  <a:lnTo>
                    <a:pt x="232" y="573"/>
                  </a:lnTo>
                  <a:lnTo>
                    <a:pt x="240" y="573"/>
                  </a:lnTo>
                  <a:lnTo>
                    <a:pt x="249" y="573"/>
                  </a:lnTo>
                  <a:lnTo>
                    <a:pt x="257" y="498"/>
                  </a:lnTo>
                  <a:lnTo>
                    <a:pt x="265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8" y="498"/>
                  </a:lnTo>
                  <a:lnTo>
                    <a:pt x="315" y="498"/>
                  </a:lnTo>
                  <a:lnTo>
                    <a:pt x="323" y="498"/>
                  </a:lnTo>
                  <a:lnTo>
                    <a:pt x="332" y="432"/>
                  </a:lnTo>
                  <a:lnTo>
                    <a:pt x="340" y="432"/>
                  </a:lnTo>
                  <a:lnTo>
                    <a:pt x="348" y="432"/>
                  </a:lnTo>
                  <a:lnTo>
                    <a:pt x="356" y="432"/>
                  </a:lnTo>
                  <a:lnTo>
                    <a:pt x="365" y="432"/>
                  </a:lnTo>
                  <a:lnTo>
                    <a:pt x="373" y="432"/>
                  </a:lnTo>
                  <a:lnTo>
                    <a:pt x="381" y="432"/>
                  </a:lnTo>
                  <a:lnTo>
                    <a:pt x="390" y="432"/>
                  </a:lnTo>
                  <a:lnTo>
                    <a:pt x="398" y="432"/>
                  </a:lnTo>
                  <a:lnTo>
                    <a:pt x="406" y="432"/>
                  </a:lnTo>
                  <a:lnTo>
                    <a:pt x="423" y="432"/>
                  </a:lnTo>
                  <a:lnTo>
                    <a:pt x="431" y="432"/>
                  </a:lnTo>
                  <a:lnTo>
                    <a:pt x="439" y="432"/>
                  </a:lnTo>
                  <a:lnTo>
                    <a:pt x="448" y="432"/>
                  </a:lnTo>
                  <a:lnTo>
                    <a:pt x="456" y="432"/>
                  </a:lnTo>
                  <a:lnTo>
                    <a:pt x="464" y="432"/>
                  </a:lnTo>
                  <a:lnTo>
                    <a:pt x="473" y="432"/>
                  </a:lnTo>
                  <a:lnTo>
                    <a:pt x="481" y="357"/>
                  </a:lnTo>
                  <a:lnTo>
                    <a:pt x="489" y="357"/>
                  </a:lnTo>
                  <a:lnTo>
                    <a:pt x="497" y="357"/>
                  </a:lnTo>
                  <a:lnTo>
                    <a:pt x="506" y="357"/>
                  </a:lnTo>
                  <a:lnTo>
                    <a:pt x="522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47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2" y="357"/>
                  </a:lnTo>
                  <a:lnTo>
                    <a:pt x="580" y="357"/>
                  </a:lnTo>
                  <a:lnTo>
                    <a:pt x="589" y="357"/>
                  </a:lnTo>
                  <a:lnTo>
                    <a:pt x="597" y="357"/>
                  </a:lnTo>
                  <a:lnTo>
                    <a:pt x="605" y="357"/>
                  </a:lnTo>
                  <a:lnTo>
                    <a:pt x="614" y="357"/>
                  </a:lnTo>
                  <a:lnTo>
                    <a:pt x="630" y="282"/>
                  </a:lnTo>
                  <a:lnTo>
                    <a:pt x="638" y="282"/>
                  </a:lnTo>
                  <a:lnTo>
                    <a:pt x="647" y="282"/>
                  </a:lnTo>
                  <a:lnTo>
                    <a:pt x="655" y="282"/>
                  </a:lnTo>
                  <a:lnTo>
                    <a:pt x="663" y="282"/>
                  </a:lnTo>
                  <a:lnTo>
                    <a:pt x="672" y="282"/>
                  </a:lnTo>
                  <a:lnTo>
                    <a:pt x="680" y="282"/>
                  </a:lnTo>
                  <a:lnTo>
                    <a:pt x="688" y="282"/>
                  </a:lnTo>
                  <a:lnTo>
                    <a:pt x="697" y="282"/>
                  </a:lnTo>
                  <a:lnTo>
                    <a:pt x="705" y="282"/>
                  </a:lnTo>
                  <a:lnTo>
                    <a:pt x="713" y="282"/>
                  </a:lnTo>
                  <a:lnTo>
                    <a:pt x="721" y="282"/>
                  </a:lnTo>
                  <a:lnTo>
                    <a:pt x="738" y="216"/>
                  </a:lnTo>
                  <a:lnTo>
                    <a:pt x="746" y="216"/>
                  </a:lnTo>
                  <a:lnTo>
                    <a:pt x="755" y="216"/>
                  </a:lnTo>
                  <a:lnTo>
                    <a:pt x="763" y="216"/>
                  </a:lnTo>
                  <a:lnTo>
                    <a:pt x="771" y="216"/>
                  </a:lnTo>
                  <a:lnTo>
                    <a:pt x="780" y="216"/>
                  </a:lnTo>
                  <a:lnTo>
                    <a:pt x="788" y="216"/>
                  </a:lnTo>
                  <a:lnTo>
                    <a:pt x="796" y="216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7" y="141"/>
                  </a:lnTo>
                  <a:lnTo>
                    <a:pt x="896" y="75"/>
                  </a:lnTo>
                  <a:lnTo>
                    <a:pt x="904" y="75"/>
                  </a:lnTo>
                  <a:lnTo>
                    <a:pt x="912" y="75"/>
                  </a:lnTo>
                  <a:lnTo>
                    <a:pt x="921" y="75"/>
                  </a:lnTo>
                  <a:lnTo>
                    <a:pt x="929" y="75"/>
                  </a:lnTo>
                  <a:lnTo>
                    <a:pt x="945" y="75"/>
                  </a:lnTo>
                  <a:lnTo>
                    <a:pt x="954" y="75"/>
                  </a:lnTo>
                  <a:lnTo>
                    <a:pt x="962" y="75"/>
                  </a:lnTo>
                  <a:lnTo>
                    <a:pt x="970" y="75"/>
                  </a:lnTo>
                  <a:lnTo>
                    <a:pt x="979" y="75"/>
                  </a:lnTo>
                  <a:lnTo>
                    <a:pt x="987" y="75"/>
                  </a:lnTo>
                  <a:lnTo>
                    <a:pt x="995" y="75"/>
                  </a:lnTo>
                  <a:lnTo>
                    <a:pt x="1003" y="75"/>
                  </a:lnTo>
                  <a:lnTo>
                    <a:pt x="1012" y="75"/>
                  </a:lnTo>
                  <a:lnTo>
                    <a:pt x="1020" y="75"/>
                  </a:lnTo>
                  <a:lnTo>
                    <a:pt x="1028" y="75"/>
                  </a:lnTo>
                  <a:lnTo>
                    <a:pt x="1037" y="75"/>
                  </a:lnTo>
                  <a:lnTo>
                    <a:pt x="1053" y="75"/>
                  </a:lnTo>
                  <a:lnTo>
                    <a:pt x="1062" y="75"/>
                  </a:lnTo>
                  <a:lnTo>
                    <a:pt x="1070" y="75"/>
                  </a:lnTo>
                  <a:lnTo>
                    <a:pt x="1078" y="75"/>
                  </a:lnTo>
                  <a:lnTo>
                    <a:pt x="1086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1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6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39" name="Freeform 64">
              <a:extLst>
                <a:ext uri="{FF2B5EF4-FFF2-40B4-BE49-F238E27FC236}">
                  <a16:creationId xmlns:a16="http://schemas.microsoft.com/office/drawing/2014/main" id="{74089379-85EC-6885-0E15-1C410F1B6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037"/>
              <a:ext cx="1145" cy="705"/>
            </a:xfrm>
            <a:custGeom>
              <a:avLst/>
              <a:gdLst/>
              <a:ahLst/>
              <a:cxnLst>
                <a:cxn ang="0">
                  <a:pos x="25" y="705"/>
                </a:cxn>
                <a:cxn ang="0">
                  <a:pos x="50" y="705"/>
                </a:cxn>
                <a:cxn ang="0">
                  <a:pos x="75" y="705"/>
                </a:cxn>
                <a:cxn ang="0">
                  <a:pos x="100" y="639"/>
                </a:cxn>
                <a:cxn ang="0">
                  <a:pos x="133" y="639"/>
                </a:cxn>
                <a:cxn ang="0">
                  <a:pos x="158" y="564"/>
                </a:cxn>
                <a:cxn ang="0">
                  <a:pos x="183" y="564"/>
                </a:cxn>
                <a:cxn ang="0">
                  <a:pos x="208" y="564"/>
                </a:cxn>
                <a:cxn ang="0">
                  <a:pos x="241" y="564"/>
                </a:cxn>
                <a:cxn ang="0">
                  <a:pos x="266" y="498"/>
                </a:cxn>
                <a:cxn ang="0">
                  <a:pos x="290" y="498"/>
                </a:cxn>
                <a:cxn ang="0">
                  <a:pos x="315" y="498"/>
                </a:cxn>
                <a:cxn ang="0">
                  <a:pos x="349" y="498"/>
                </a:cxn>
                <a:cxn ang="0">
                  <a:pos x="373" y="423"/>
                </a:cxn>
                <a:cxn ang="0">
                  <a:pos x="398" y="423"/>
                </a:cxn>
                <a:cxn ang="0">
                  <a:pos x="423" y="357"/>
                </a:cxn>
                <a:cxn ang="0">
                  <a:pos x="456" y="357"/>
                </a:cxn>
                <a:cxn ang="0">
                  <a:pos x="481" y="357"/>
                </a:cxn>
                <a:cxn ang="0">
                  <a:pos x="506" y="357"/>
                </a:cxn>
                <a:cxn ang="0">
                  <a:pos x="531" y="357"/>
                </a:cxn>
                <a:cxn ang="0">
                  <a:pos x="564" y="357"/>
                </a:cxn>
                <a:cxn ang="0">
                  <a:pos x="589" y="282"/>
                </a:cxn>
                <a:cxn ang="0">
                  <a:pos x="614" y="282"/>
                </a:cxn>
                <a:cxn ang="0">
                  <a:pos x="639" y="208"/>
                </a:cxn>
                <a:cxn ang="0">
                  <a:pos x="672" y="208"/>
                </a:cxn>
                <a:cxn ang="0">
                  <a:pos x="697" y="208"/>
                </a:cxn>
                <a:cxn ang="0">
                  <a:pos x="722" y="208"/>
                </a:cxn>
                <a:cxn ang="0">
                  <a:pos x="747" y="208"/>
                </a:cxn>
                <a:cxn ang="0">
                  <a:pos x="780" y="141"/>
                </a:cxn>
                <a:cxn ang="0">
                  <a:pos x="805" y="141"/>
                </a:cxn>
                <a:cxn ang="0">
                  <a:pos x="830" y="141"/>
                </a:cxn>
                <a:cxn ang="0">
                  <a:pos x="855" y="141"/>
                </a:cxn>
                <a:cxn ang="0">
                  <a:pos x="888" y="141"/>
                </a:cxn>
                <a:cxn ang="0">
                  <a:pos x="913" y="67"/>
                </a:cxn>
                <a:cxn ang="0">
                  <a:pos x="937" y="67"/>
                </a:cxn>
                <a:cxn ang="0">
                  <a:pos x="962" y="67"/>
                </a:cxn>
                <a:cxn ang="0">
                  <a:pos x="996" y="0"/>
                </a:cxn>
                <a:cxn ang="0">
                  <a:pos x="1020" y="0"/>
                </a:cxn>
                <a:cxn ang="0">
                  <a:pos x="1045" y="0"/>
                </a:cxn>
                <a:cxn ang="0">
                  <a:pos x="1070" y="0"/>
                </a:cxn>
                <a:cxn ang="0">
                  <a:pos x="1103" y="0"/>
                </a:cxn>
                <a:cxn ang="0">
                  <a:pos x="1128" y="0"/>
                </a:cxn>
              </a:cxnLst>
              <a:rect l="0" t="0" r="r" b="b"/>
              <a:pathLst>
                <a:path w="1145" h="705">
                  <a:moveTo>
                    <a:pt x="0" y="705"/>
                  </a:moveTo>
                  <a:lnTo>
                    <a:pt x="8" y="705"/>
                  </a:lnTo>
                  <a:lnTo>
                    <a:pt x="25" y="705"/>
                  </a:lnTo>
                  <a:lnTo>
                    <a:pt x="33" y="705"/>
                  </a:lnTo>
                  <a:lnTo>
                    <a:pt x="42" y="705"/>
                  </a:lnTo>
                  <a:lnTo>
                    <a:pt x="50" y="705"/>
                  </a:lnTo>
                  <a:lnTo>
                    <a:pt x="58" y="705"/>
                  </a:lnTo>
                  <a:lnTo>
                    <a:pt x="67" y="705"/>
                  </a:lnTo>
                  <a:lnTo>
                    <a:pt x="75" y="705"/>
                  </a:lnTo>
                  <a:lnTo>
                    <a:pt x="83" y="705"/>
                  </a:lnTo>
                  <a:lnTo>
                    <a:pt x="91" y="705"/>
                  </a:lnTo>
                  <a:lnTo>
                    <a:pt x="100" y="639"/>
                  </a:lnTo>
                  <a:lnTo>
                    <a:pt x="108" y="639"/>
                  </a:lnTo>
                  <a:lnTo>
                    <a:pt x="116" y="639"/>
                  </a:lnTo>
                  <a:lnTo>
                    <a:pt x="133" y="639"/>
                  </a:lnTo>
                  <a:lnTo>
                    <a:pt x="141" y="639"/>
                  </a:lnTo>
                  <a:lnTo>
                    <a:pt x="149" y="639"/>
                  </a:lnTo>
                  <a:lnTo>
                    <a:pt x="158" y="564"/>
                  </a:lnTo>
                  <a:lnTo>
                    <a:pt x="166" y="564"/>
                  </a:lnTo>
                  <a:lnTo>
                    <a:pt x="174" y="564"/>
                  </a:lnTo>
                  <a:lnTo>
                    <a:pt x="183" y="564"/>
                  </a:lnTo>
                  <a:lnTo>
                    <a:pt x="191" y="564"/>
                  </a:lnTo>
                  <a:lnTo>
                    <a:pt x="199" y="564"/>
                  </a:lnTo>
                  <a:lnTo>
                    <a:pt x="208" y="564"/>
                  </a:lnTo>
                  <a:lnTo>
                    <a:pt x="216" y="564"/>
                  </a:lnTo>
                  <a:lnTo>
                    <a:pt x="232" y="564"/>
                  </a:lnTo>
                  <a:lnTo>
                    <a:pt x="241" y="564"/>
                  </a:lnTo>
                  <a:lnTo>
                    <a:pt x="249" y="564"/>
                  </a:lnTo>
                  <a:lnTo>
                    <a:pt x="257" y="564"/>
                  </a:lnTo>
                  <a:lnTo>
                    <a:pt x="266" y="498"/>
                  </a:lnTo>
                  <a:lnTo>
                    <a:pt x="274" y="498"/>
                  </a:lnTo>
                  <a:lnTo>
                    <a:pt x="282" y="498"/>
                  </a:lnTo>
                  <a:lnTo>
                    <a:pt x="290" y="498"/>
                  </a:lnTo>
                  <a:lnTo>
                    <a:pt x="299" y="498"/>
                  </a:lnTo>
                  <a:lnTo>
                    <a:pt x="307" y="498"/>
                  </a:lnTo>
                  <a:lnTo>
                    <a:pt x="315" y="498"/>
                  </a:lnTo>
                  <a:lnTo>
                    <a:pt x="324" y="498"/>
                  </a:lnTo>
                  <a:lnTo>
                    <a:pt x="340" y="498"/>
                  </a:lnTo>
                  <a:lnTo>
                    <a:pt x="349" y="498"/>
                  </a:lnTo>
                  <a:lnTo>
                    <a:pt x="357" y="498"/>
                  </a:lnTo>
                  <a:lnTo>
                    <a:pt x="365" y="498"/>
                  </a:lnTo>
                  <a:lnTo>
                    <a:pt x="373" y="423"/>
                  </a:lnTo>
                  <a:lnTo>
                    <a:pt x="382" y="423"/>
                  </a:lnTo>
                  <a:lnTo>
                    <a:pt x="390" y="423"/>
                  </a:lnTo>
                  <a:lnTo>
                    <a:pt x="398" y="423"/>
                  </a:lnTo>
                  <a:lnTo>
                    <a:pt x="407" y="423"/>
                  </a:lnTo>
                  <a:lnTo>
                    <a:pt x="415" y="423"/>
                  </a:lnTo>
                  <a:lnTo>
                    <a:pt x="423" y="357"/>
                  </a:lnTo>
                  <a:lnTo>
                    <a:pt x="431" y="357"/>
                  </a:lnTo>
                  <a:lnTo>
                    <a:pt x="448" y="357"/>
                  </a:lnTo>
                  <a:lnTo>
                    <a:pt x="456" y="357"/>
                  </a:lnTo>
                  <a:lnTo>
                    <a:pt x="465" y="357"/>
                  </a:lnTo>
                  <a:lnTo>
                    <a:pt x="473" y="357"/>
                  </a:lnTo>
                  <a:lnTo>
                    <a:pt x="481" y="357"/>
                  </a:lnTo>
                  <a:lnTo>
                    <a:pt x="490" y="357"/>
                  </a:lnTo>
                  <a:lnTo>
                    <a:pt x="498" y="357"/>
                  </a:lnTo>
                  <a:lnTo>
                    <a:pt x="506" y="357"/>
                  </a:lnTo>
                  <a:lnTo>
                    <a:pt x="514" y="357"/>
                  </a:lnTo>
                  <a:lnTo>
                    <a:pt x="523" y="357"/>
                  </a:lnTo>
                  <a:lnTo>
                    <a:pt x="531" y="357"/>
                  </a:lnTo>
                  <a:lnTo>
                    <a:pt x="539" y="357"/>
                  </a:lnTo>
                  <a:lnTo>
                    <a:pt x="556" y="357"/>
                  </a:lnTo>
                  <a:lnTo>
                    <a:pt x="564" y="357"/>
                  </a:lnTo>
                  <a:lnTo>
                    <a:pt x="573" y="357"/>
                  </a:lnTo>
                  <a:lnTo>
                    <a:pt x="581" y="357"/>
                  </a:lnTo>
                  <a:lnTo>
                    <a:pt x="589" y="282"/>
                  </a:lnTo>
                  <a:lnTo>
                    <a:pt x="597" y="282"/>
                  </a:lnTo>
                  <a:lnTo>
                    <a:pt x="606" y="282"/>
                  </a:lnTo>
                  <a:lnTo>
                    <a:pt x="614" y="282"/>
                  </a:lnTo>
                  <a:lnTo>
                    <a:pt x="622" y="282"/>
                  </a:lnTo>
                  <a:lnTo>
                    <a:pt x="631" y="282"/>
                  </a:lnTo>
                  <a:lnTo>
                    <a:pt x="639" y="208"/>
                  </a:lnTo>
                  <a:lnTo>
                    <a:pt x="655" y="208"/>
                  </a:lnTo>
                  <a:lnTo>
                    <a:pt x="664" y="208"/>
                  </a:lnTo>
                  <a:lnTo>
                    <a:pt x="672" y="208"/>
                  </a:lnTo>
                  <a:lnTo>
                    <a:pt x="680" y="208"/>
                  </a:lnTo>
                  <a:lnTo>
                    <a:pt x="689" y="208"/>
                  </a:lnTo>
                  <a:lnTo>
                    <a:pt x="697" y="208"/>
                  </a:lnTo>
                  <a:lnTo>
                    <a:pt x="705" y="208"/>
                  </a:lnTo>
                  <a:lnTo>
                    <a:pt x="714" y="208"/>
                  </a:lnTo>
                  <a:lnTo>
                    <a:pt x="722" y="208"/>
                  </a:lnTo>
                  <a:lnTo>
                    <a:pt x="730" y="208"/>
                  </a:lnTo>
                  <a:lnTo>
                    <a:pt x="738" y="208"/>
                  </a:lnTo>
                  <a:lnTo>
                    <a:pt x="747" y="208"/>
                  </a:lnTo>
                  <a:lnTo>
                    <a:pt x="763" y="141"/>
                  </a:lnTo>
                  <a:lnTo>
                    <a:pt x="772" y="141"/>
                  </a:lnTo>
                  <a:lnTo>
                    <a:pt x="780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5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30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5" y="141"/>
                  </a:lnTo>
                  <a:lnTo>
                    <a:pt x="871" y="141"/>
                  </a:lnTo>
                  <a:lnTo>
                    <a:pt x="879" y="141"/>
                  </a:lnTo>
                  <a:lnTo>
                    <a:pt x="888" y="141"/>
                  </a:lnTo>
                  <a:lnTo>
                    <a:pt x="896" y="141"/>
                  </a:lnTo>
                  <a:lnTo>
                    <a:pt x="904" y="67"/>
                  </a:lnTo>
                  <a:lnTo>
                    <a:pt x="913" y="67"/>
                  </a:lnTo>
                  <a:lnTo>
                    <a:pt x="921" y="67"/>
                  </a:lnTo>
                  <a:lnTo>
                    <a:pt x="929" y="67"/>
                  </a:lnTo>
                  <a:lnTo>
                    <a:pt x="937" y="67"/>
                  </a:lnTo>
                  <a:lnTo>
                    <a:pt x="946" y="67"/>
                  </a:lnTo>
                  <a:lnTo>
                    <a:pt x="954" y="67"/>
                  </a:lnTo>
                  <a:lnTo>
                    <a:pt x="962" y="67"/>
                  </a:lnTo>
                  <a:lnTo>
                    <a:pt x="979" y="0"/>
                  </a:lnTo>
                  <a:lnTo>
                    <a:pt x="987" y="0"/>
                  </a:lnTo>
                  <a:lnTo>
                    <a:pt x="996" y="0"/>
                  </a:lnTo>
                  <a:lnTo>
                    <a:pt x="1004" y="0"/>
                  </a:lnTo>
                  <a:lnTo>
                    <a:pt x="1012" y="0"/>
                  </a:lnTo>
                  <a:lnTo>
                    <a:pt x="1020" y="0"/>
                  </a:lnTo>
                  <a:lnTo>
                    <a:pt x="1029" y="0"/>
                  </a:lnTo>
                  <a:lnTo>
                    <a:pt x="1037" y="0"/>
                  </a:lnTo>
                  <a:lnTo>
                    <a:pt x="1045" y="0"/>
                  </a:lnTo>
                  <a:lnTo>
                    <a:pt x="1054" y="0"/>
                  </a:lnTo>
                  <a:lnTo>
                    <a:pt x="1062" y="0"/>
                  </a:lnTo>
                  <a:lnTo>
                    <a:pt x="1070" y="0"/>
                  </a:lnTo>
                  <a:lnTo>
                    <a:pt x="1087" y="0"/>
                  </a:lnTo>
                  <a:lnTo>
                    <a:pt x="1095" y="0"/>
                  </a:lnTo>
                  <a:lnTo>
                    <a:pt x="1103" y="0"/>
                  </a:lnTo>
                  <a:lnTo>
                    <a:pt x="1112" y="0"/>
                  </a:lnTo>
                  <a:lnTo>
                    <a:pt x="1120" y="0"/>
                  </a:lnTo>
                  <a:lnTo>
                    <a:pt x="1128" y="0"/>
                  </a:lnTo>
                  <a:lnTo>
                    <a:pt x="1137" y="0"/>
                  </a:lnTo>
                  <a:lnTo>
                    <a:pt x="1145" y="0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40" name="Freeform 65">
              <a:extLst>
                <a:ext uri="{FF2B5EF4-FFF2-40B4-BE49-F238E27FC236}">
                  <a16:creationId xmlns:a16="http://schemas.microsoft.com/office/drawing/2014/main" id="{41AC3D0B-C5CA-1805-BCB2-4766C7527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4" y="1681"/>
              <a:ext cx="1045" cy="356"/>
            </a:xfrm>
            <a:custGeom>
              <a:avLst/>
              <a:gdLst/>
              <a:ahLst/>
              <a:cxnLst>
                <a:cxn ang="0">
                  <a:pos x="8" y="356"/>
                </a:cxn>
                <a:cxn ang="0">
                  <a:pos x="25" y="356"/>
                </a:cxn>
                <a:cxn ang="0">
                  <a:pos x="50" y="356"/>
                </a:cxn>
                <a:cxn ang="0">
                  <a:pos x="66" y="356"/>
                </a:cxn>
                <a:cxn ang="0">
                  <a:pos x="83" y="356"/>
                </a:cxn>
                <a:cxn ang="0">
                  <a:pos x="99" y="356"/>
                </a:cxn>
                <a:cxn ang="0">
                  <a:pos x="116" y="356"/>
                </a:cxn>
                <a:cxn ang="0">
                  <a:pos x="133" y="356"/>
                </a:cxn>
                <a:cxn ang="0">
                  <a:pos x="157" y="356"/>
                </a:cxn>
                <a:cxn ang="0">
                  <a:pos x="174" y="356"/>
                </a:cxn>
                <a:cxn ang="0">
                  <a:pos x="191" y="356"/>
                </a:cxn>
                <a:cxn ang="0">
                  <a:pos x="207" y="356"/>
                </a:cxn>
                <a:cxn ang="0">
                  <a:pos x="224" y="356"/>
                </a:cxn>
                <a:cxn ang="0">
                  <a:pos x="240" y="282"/>
                </a:cxn>
                <a:cxn ang="0">
                  <a:pos x="265" y="282"/>
                </a:cxn>
                <a:cxn ang="0">
                  <a:pos x="282" y="282"/>
                </a:cxn>
                <a:cxn ang="0">
                  <a:pos x="298" y="282"/>
                </a:cxn>
                <a:cxn ang="0">
                  <a:pos x="315" y="282"/>
                </a:cxn>
                <a:cxn ang="0">
                  <a:pos x="332" y="282"/>
                </a:cxn>
                <a:cxn ang="0">
                  <a:pos x="348" y="282"/>
                </a:cxn>
                <a:cxn ang="0">
                  <a:pos x="373" y="282"/>
                </a:cxn>
                <a:cxn ang="0">
                  <a:pos x="390" y="282"/>
                </a:cxn>
                <a:cxn ang="0">
                  <a:pos x="406" y="282"/>
                </a:cxn>
                <a:cxn ang="0">
                  <a:pos x="423" y="215"/>
                </a:cxn>
                <a:cxn ang="0">
                  <a:pos x="439" y="215"/>
                </a:cxn>
                <a:cxn ang="0">
                  <a:pos x="464" y="215"/>
                </a:cxn>
                <a:cxn ang="0">
                  <a:pos x="481" y="215"/>
                </a:cxn>
                <a:cxn ang="0">
                  <a:pos x="498" y="215"/>
                </a:cxn>
                <a:cxn ang="0">
                  <a:pos x="514" y="215"/>
                </a:cxn>
                <a:cxn ang="0">
                  <a:pos x="531" y="215"/>
                </a:cxn>
                <a:cxn ang="0">
                  <a:pos x="547" y="215"/>
                </a:cxn>
                <a:cxn ang="0">
                  <a:pos x="572" y="215"/>
                </a:cxn>
                <a:cxn ang="0">
                  <a:pos x="589" y="215"/>
                </a:cxn>
                <a:cxn ang="0">
                  <a:pos x="605" y="215"/>
                </a:cxn>
                <a:cxn ang="0">
                  <a:pos x="622" y="215"/>
                </a:cxn>
                <a:cxn ang="0">
                  <a:pos x="639" y="141"/>
                </a:cxn>
                <a:cxn ang="0">
                  <a:pos x="655" y="141"/>
                </a:cxn>
                <a:cxn ang="0">
                  <a:pos x="680" y="141"/>
                </a:cxn>
                <a:cxn ang="0">
                  <a:pos x="697" y="141"/>
                </a:cxn>
                <a:cxn ang="0">
                  <a:pos x="713" y="141"/>
                </a:cxn>
                <a:cxn ang="0">
                  <a:pos x="730" y="141"/>
                </a:cxn>
                <a:cxn ang="0">
                  <a:pos x="746" y="141"/>
                </a:cxn>
                <a:cxn ang="0">
                  <a:pos x="763" y="141"/>
                </a:cxn>
                <a:cxn ang="0">
                  <a:pos x="788" y="141"/>
                </a:cxn>
                <a:cxn ang="0">
                  <a:pos x="804" y="141"/>
                </a:cxn>
                <a:cxn ang="0">
                  <a:pos x="821" y="141"/>
                </a:cxn>
                <a:cxn ang="0">
                  <a:pos x="838" y="141"/>
                </a:cxn>
                <a:cxn ang="0">
                  <a:pos x="854" y="141"/>
                </a:cxn>
                <a:cxn ang="0">
                  <a:pos x="871" y="74"/>
                </a:cxn>
                <a:cxn ang="0">
                  <a:pos x="896" y="74"/>
                </a:cxn>
                <a:cxn ang="0">
                  <a:pos x="912" y="74"/>
                </a:cxn>
                <a:cxn ang="0">
                  <a:pos x="929" y="74"/>
                </a:cxn>
                <a:cxn ang="0">
                  <a:pos x="945" y="0"/>
                </a:cxn>
                <a:cxn ang="0">
                  <a:pos x="962" y="0"/>
                </a:cxn>
                <a:cxn ang="0">
                  <a:pos x="979" y="0"/>
                </a:cxn>
                <a:cxn ang="0">
                  <a:pos x="1003" y="0"/>
                </a:cxn>
                <a:cxn ang="0">
                  <a:pos x="1020" y="74"/>
                </a:cxn>
                <a:cxn ang="0">
                  <a:pos x="1037" y="74"/>
                </a:cxn>
              </a:cxnLst>
              <a:rect l="0" t="0" r="r" b="b"/>
              <a:pathLst>
                <a:path w="1045" h="356">
                  <a:moveTo>
                    <a:pt x="0" y="356"/>
                  </a:moveTo>
                  <a:lnTo>
                    <a:pt x="8" y="356"/>
                  </a:lnTo>
                  <a:lnTo>
                    <a:pt x="16" y="356"/>
                  </a:lnTo>
                  <a:lnTo>
                    <a:pt x="25" y="356"/>
                  </a:lnTo>
                  <a:lnTo>
                    <a:pt x="41" y="356"/>
                  </a:lnTo>
                  <a:lnTo>
                    <a:pt x="50" y="356"/>
                  </a:lnTo>
                  <a:lnTo>
                    <a:pt x="58" y="356"/>
                  </a:lnTo>
                  <a:lnTo>
                    <a:pt x="66" y="356"/>
                  </a:lnTo>
                  <a:lnTo>
                    <a:pt x="74" y="356"/>
                  </a:lnTo>
                  <a:lnTo>
                    <a:pt x="83" y="356"/>
                  </a:lnTo>
                  <a:lnTo>
                    <a:pt x="91" y="356"/>
                  </a:lnTo>
                  <a:lnTo>
                    <a:pt x="99" y="356"/>
                  </a:lnTo>
                  <a:lnTo>
                    <a:pt x="108" y="356"/>
                  </a:lnTo>
                  <a:lnTo>
                    <a:pt x="116" y="356"/>
                  </a:lnTo>
                  <a:lnTo>
                    <a:pt x="124" y="356"/>
                  </a:lnTo>
                  <a:lnTo>
                    <a:pt x="133" y="356"/>
                  </a:lnTo>
                  <a:lnTo>
                    <a:pt x="149" y="356"/>
                  </a:lnTo>
                  <a:lnTo>
                    <a:pt x="157" y="356"/>
                  </a:lnTo>
                  <a:lnTo>
                    <a:pt x="166" y="356"/>
                  </a:lnTo>
                  <a:lnTo>
                    <a:pt x="174" y="356"/>
                  </a:lnTo>
                  <a:lnTo>
                    <a:pt x="182" y="356"/>
                  </a:lnTo>
                  <a:lnTo>
                    <a:pt x="191" y="356"/>
                  </a:lnTo>
                  <a:lnTo>
                    <a:pt x="199" y="356"/>
                  </a:lnTo>
                  <a:lnTo>
                    <a:pt x="207" y="356"/>
                  </a:lnTo>
                  <a:lnTo>
                    <a:pt x="215" y="356"/>
                  </a:lnTo>
                  <a:lnTo>
                    <a:pt x="224" y="356"/>
                  </a:lnTo>
                  <a:lnTo>
                    <a:pt x="232" y="356"/>
                  </a:lnTo>
                  <a:lnTo>
                    <a:pt x="240" y="282"/>
                  </a:lnTo>
                  <a:lnTo>
                    <a:pt x="257" y="282"/>
                  </a:lnTo>
                  <a:lnTo>
                    <a:pt x="265" y="282"/>
                  </a:lnTo>
                  <a:lnTo>
                    <a:pt x="274" y="282"/>
                  </a:lnTo>
                  <a:lnTo>
                    <a:pt x="282" y="282"/>
                  </a:lnTo>
                  <a:lnTo>
                    <a:pt x="290" y="282"/>
                  </a:lnTo>
                  <a:lnTo>
                    <a:pt x="298" y="282"/>
                  </a:lnTo>
                  <a:lnTo>
                    <a:pt x="307" y="282"/>
                  </a:lnTo>
                  <a:lnTo>
                    <a:pt x="315" y="282"/>
                  </a:lnTo>
                  <a:lnTo>
                    <a:pt x="323" y="282"/>
                  </a:lnTo>
                  <a:lnTo>
                    <a:pt x="332" y="282"/>
                  </a:lnTo>
                  <a:lnTo>
                    <a:pt x="340" y="282"/>
                  </a:lnTo>
                  <a:lnTo>
                    <a:pt x="348" y="282"/>
                  </a:lnTo>
                  <a:lnTo>
                    <a:pt x="365" y="282"/>
                  </a:lnTo>
                  <a:lnTo>
                    <a:pt x="373" y="282"/>
                  </a:lnTo>
                  <a:lnTo>
                    <a:pt x="381" y="282"/>
                  </a:lnTo>
                  <a:lnTo>
                    <a:pt x="390" y="282"/>
                  </a:lnTo>
                  <a:lnTo>
                    <a:pt x="398" y="282"/>
                  </a:lnTo>
                  <a:lnTo>
                    <a:pt x="406" y="282"/>
                  </a:lnTo>
                  <a:lnTo>
                    <a:pt x="415" y="215"/>
                  </a:lnTo>
                  <a:lnTo>
                    <a:pt x="423" y="215"/>
                  </a:lnTo>
                  <a:lnTo>
                    <a:pt x="431" y="215"/>
                  </a:lnTo>
                  <a:lnTo>
                    <a:pt x="439" y="215"/>
                  </a:lnTo>
                  <a:lnTo>
                    <a:pt x="448" y="215"/>
                  </a:lnTo>
                  <a:lnTo>
                    <a:pt x="464" y="215"/>
                  </a:lnTo>
                  <a:lnTo>
                    <a:pt x="473" y="215"/>
                  </a:lnTo>
                  <a:lnTo>
                    <a:pt x="481" y="215"/>
                  </a:lnTo>
                  <a:lnTo>
                    <a:pt x="489" y="215"/>
                  </a:lnTo>
                  <a:lnTo>
                    <a:pt x="498" y="215"/>
                  </a:lnTo>
                  <a:lnTo>
                    <a:pt x="506" y="215"/>
                  </a:lnTo>
                  <a:lnTo>
                    <a:pt x="514" y="215"/>
                  </a:lnTo>
                  <a:lnTo>
                    <a:pt x="522" y="215"/>
                  </a:lnTo>
                  <a:lnTo>
                    <a:pt x="531" y="215"/>
                  </a:lnTo>
                  <a:lnTo>
                    <a:pt x="539" y="215"/>
                  </a:lnTo>
                  <a:lnTo>
                    <a:pt x="547" y="215"/>
                  </a:lnTo>
                  <a:lnTo>
                    <a:pt x="556" y="215"/>
                  </a:lnTo>
                  <a:lnTo>
                    <a:pt x="572" y="215"/>
                  </a:lnTo>
                  <a:lnTo>
                    <a:pt x="580" y="215"/>
                  </a:lnTo>
                  <a:lnTo>
                    <a:pt x="589" y="215"/>
                  </a:lnTo>
                  <a:lnTo>
                    <a:pt x="597" y="215"/>
                  </a:lnTo>
                  <a:lnTo>
                    <a:pt x="605" y="215"/>
                  </a:lnTo>
                  <a:lnTo>
                    <a:pt x="614" y="215"/>
                  </a:lnTo>
                  <a:lnTo>
                    <a:pt x="622" y="215"/>
                  </a:lnTo>
                  <a:lnTo>
                    <a:pt x="630" y="141"/>
                  </a:lnTo>
                  <a:lnTo>
                    <a:pt x="639" y="141"/>
                  </a:lnTo>
                  <a:lnTo>
                    <a:pt x="647" y="141"/>
                  </a:lnTo>
                  <a:lnTo>
                    <a:pt x="655" y="141"/>
                  </a:lnTo>
                  <a:lnTo>
                    <a:pt x="663" y="141"/>
                  </a:lnTo>
                  <a:lnTo>
                    <a:pt x="680" y="141"/>
                  </a:lnTo>
                  <a:lnTo>
                    <a:pt x="688" y="141"/>
                  </a:lnTo>
                  <a:lnTo>
                    <a:pt x="697" y="141"/>
                  </a:lnTo>
                  <a:lnTo>
                    <a:pt x="705" y="141"/>
                  </a:lnTo>
                  <a:lnTo>
                    <a:pt x="713" y="141"/>
                  </a:lnTo>
                  <a:lnTo>
                    <a:pt x="721" y="141"/>
                  </a:lnTo>
                  <a:lnTo>
                    <a:pt x="730" y="141"/>
                  </a:lnTo>
                  <a:lnTo>
                    <a:pt x="738" y="141"/>
                  </a:lnTo>
                  <a:lnTo>
                    <a:pt x="746" y="141"/>
                  </a:lnTo>
                  <a:lnTo>
                    <a:pt x="755" y="141"/>
                  </a:lnTo>
                  <a:lnTo>
                    <a:pt x="763" y="141"/>
                  </a:lnTo>
                  <a:lnTo>
                    <a:pt x="771" y="141"/>
                  </a:lnTo>
                  <a:lnTo>
                    <a:pt x="788" y="141"/>
                  </a:lnTo>
                  <a:lnTo>
                    <a:pt x="796" y="141"/>
                  </a:lnTo>
                  <a:lnTo>
                    <a:pt x="804" y="141"/>
                  </a:lnTo>
                  <a:lnTo>
                    <a:pt x="813" y="141"/>
                  </a:lnTo>
                  <a:lnTo>
                    <a:pt x="821" y="141"/>
                  </a:lnTo>
                  <a:lnTo>
                    <a:pt x="829" y="141"/>
                  </a:lnTo>
                  <a:lnTo>
                    <a:pt x="838" y="141"/>
                  </a:lnTo>
                  <a:lnTo>
                    <a:pt x="846" y="141"/>
                  </a:lnTo>
                  <a:lnTo>
                    <a:pt x="854" y="141"/>
                  </a:lnTo>
                  <a:lnTo>
                    <a:pt x="862" y="141"/>
                  </a:lnTo>
                  <a:lnTo>
                    <a:pt x="871" y="74"/>
                  </a:lnTo>
                  <a:lnTo>
                    <a:pt x="887" y="74"/>
                  </a:lnTo>
                  <a:lnTo>
                    <a:pt x="896" y="74"/>
                  </a:lnTo>
                  <a:lnTo>
                    <a:pt x="904" y="74"/>
                  </a:lnTo>
                  <a:lnTo>
                    <a:pt x="912" y="74"/>
                  </a:lnTo>
                  <a:lnTo>
                    <a:pt x="921" y="74"/>
                  </a:lnTo>
                  <a:lnTo>
                    <a:pt x="929" y="74"/>
                  </a:lnTo>
                  <a:lnTo>
                    <a:pt x="937" y="0"/>
                  </a:lnTo>
                  <a:lnTo>
                    <a:pt x="945" y="0"/>
                  </a:lnTo>
                  <a:lnTo>
                    <a:pt x="954" y="0"/>
                  </a:lnTo>
                  <a:lnTo>
                    <a:pt x="962" y="0"/>
                  </a:lnTo>
                  <a:lnTo>
                    <a:pt x="970" y="0"/>
                  </a:lnTo>
                  <a:lnTo>
                    <a:pt x="979" y="0"/>
                  </a:lnTo>
                  <a:lnTo>
                    <a:pt x="995" y="0"/>
                  </a:lnTo>
                  <a:lnTo>
                    <a:pt x="1003" y="0"/>
                  </a:lnTo>
                  <a:lnTo>
                    <a:pt x="1012" y="74"/>
                  </a:lnTo>
                  <a:lnTo>
                    <a:pt x="1020" y="74"/>
                  </a:lnTo>
                  <a:lnTo>
                    <a:pt x="1028" y="74"/>
                  </a:lnTo>
                  <a:lnTo>
                    <a:pt x="1037" y="74"/>
                  </a:lnTo>
                  <a:lnTo>
                    <a:pt x="1045" y="74"/>
                  </a:lnTo>
                </a:path>
              </a:pathLst>
            </a:cu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</p:spPr>
          <p:txBody>
            <a:bodyPr/>
            <a:lstStyle/>
            <a:p>
              <a:endParaRPr lang="en-GB" sz="1200"/>
            </a:p>
          </p:txBody>
        </p:sp>
      </p:grpSp>
      <p:sp>
        <p:nvSpPr>
          <p:cNvPr id="42" name="Line 88">
            <a:extLst>
              <a:ext uri="{FF2B5EF4-FFF2-40B4-BE49-F238E27FC236}">
                <a16:creationId xmlns:a16="http://schemas.microsoft.com/office/drawing/2014/main" id="{A58CA0A1-C13A-3EFA-56CD-75BC5A5FF2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943412"/>
            <a:ext cx="3422511" cy="22058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3" name="Line 89">
            <a:extLst>
              <a:ext uri="{FF2B5EF4-FFF2-40B4-BE49-F238E27FC236}">
                <a16:creationId xmlns:a16="http://schemas.microsoft.com/office/drawing/2014/main" id="{6A66D3B7-ABB9-5B42-5FC0-B7C8460B8B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2421675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4" name="Line 90">
            <a:extLst>
              <a:ext uri="{FF2B5EF4-FFF2-40B4-BE49-F238E27FC236}">
                <a16:creationId xmlns:a16="http://schemas.microsoft.com/office/drawing/2014/main" id="{996336CD-EF09-A986-935E-9FB03D3D40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421034"/>
            <a:ext cx="3422511" cy="0"/>
          </a:xfrm>
          <a:prstGeom prst="line">
            <a:avLst/>
          </a:prstGeom>
          <a:noFill/>
          <a:ln w="12700" cap="rnd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5" name="Line 91">
            <a:extLst>
              <a:ext uri="{FF2B5EF4-FFF2-40B4-BE49-F238E27FC236}">
                <a16:creationId xmlns:a16="http://schemas.microsoft.com/office/drawing/2014/main" id="{6BC84FA7-0C12-DA56-55A7-A234CA187D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7260" y="1284674"/>
            <a:ext cx="954690" cy="0"/>
          </a:xfrm>
          <a:prstGeom prst="line">
            <a:avLst/>
          </a:prstGeom>
          <a:noFill/>
          <a:ln w="12700" cap="rnd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sp>
        <p:nvSpPr>
          <p:cNvPr id="46" name="Line 93">
            <a:extLst>
              <a:ext uri="{FF2B5EF4-FFF2-40B4-BE49-F238E27FC236}">
                <a16:creationId xmlns:a16="http://schemas.microsoft.com/office/drawing/2014/main" id="{07ECC701-6C6B-7E90-A7C6-4F3A8215F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6481" y="1352854"/>
            <a:ext cx="0" cy="263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2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FC75908-04D1-A435-8898-76A3E922D6EA}"/>
              </a:ext>
            </a:extLst>
          </p:cNvPr>
          <p:cNvGrpSpPr/>
          <p:nvPr/>
        </p:nvGrpSpPr>
        <p:grpSpPr>
          <a:xfrm>
            <a:off x="3172539" y="1057073"/>
            <a:ext cx="4279781" cy="3484286"/>
            <a:chOff x="3172539" y="1057073"/>
            <a:chExt cx="4279781" cy="3484286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170A6234-1FE3-488A-D13A-90D11D6A13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BC334982-AA55-8C8A-E06F-CFC0CE460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694546" cy="1003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B29C32BC-A00D-07E1-5C60-A24DE8952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1148314"/>
              <a:ext cx="1027" cy="2844507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4451C756-F29C-5327-9E0B-5BBC4FB6FD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7260" y="3951713"/>
              <a:ext cx="1027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546611DE-8E6C-8335-88C1-8FF8CCAA8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6021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106B8812-9BF8-F442-D319-6DEFF163C3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94020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1" name="Line 20">
              <a:extLst>
                <a:ext uri="{FF2B5EF4-FFF2-40B4-BE49-F238E27FC236}">
                  <a16:creationId xmlns:a16="http://schemas.microsoft.com/office/drawing/2014/main" id="{778A282E-AE25-9511-B710-66F0FA3926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3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2" name="Line 23">
              <a:extLst>
                <a:ext uri="{FF2B5EF4-FFF2-40B4-BE49-F238E27FC236}">
                  <a16:creationId xmlns:a16="http://schemas.microsoft.com/office/drawing/2014/main" id="{29CEEE14-41F1-FC8E-AD14-3E233DEDB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1807" y="3951713"/>
              <a:ext cx="1026" cy="4110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3" name="Line 26">
              <a:extLst>
                <a:ext uri="{FF2B5EF4-FFF2-40B4-BE49-F238E27FC236}">
                  <a16:creationId xmlns:a16="http://schemas.microsoft.com/office/drawing/2014/main" id="{06D0A234-203F-973D-9851-15F374D3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992821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4" name="Line 27">
              <a:extLst>
                <a:ext uri="{FF2B5EF4-FFF2-40B4-BE49-F238E27FC236}">
                  <a16:creationId xmlns:a16="http://schemas.microsoft.com/office/drawing/2014/main" id="{363673A6-2FDB-21E4-0358-DD74F639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99718" y="3992821"/>
              <a:ext cx="42089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B34EC33-38CB-6FEC-5406-AE47E22F9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901581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p:sp>
          <p:nvSpPr>
            <p:cNvPr id="16" name="Line 29">
              <a:extLst>
                <a:ext uri="{FF2B5EF4-FFF2-40B4-BE49-F238E27FC236}">
                  <a16:creationId xmlns:a16="http://schemas.microsoft.com/office/drawing/2014/main" id="{D96EFF48-DE65-8826-1342-3DCF0F448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635879"/>
              <a:ext cx="33876" cy="100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7" name="Rectangle 31">
              <a:extLst>
                <a:ext uri="{FF2B5EF4-FFF2-40B4-BE49-F238E27FC236}">
                  <a16:creationId xmlns:a16="http://schemas.microsoft.com/office/drawing/2014/main" id="{A89DE9CA-5358-EE93-DD68-3587D2512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8942" y="3543636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5</a:t>
              </a:r>
            </a:p>
          </p:txBody>
        </p:sp>
        <p:sp>
          <p:nvSpPr>
            <p:cNvPr id="18" name="Line 32">
              <a:extLst>
                <a:ext uri="{FF2B5EF4-FFF2-40B4-BE49-F238E27FC236}">
                  <a16:creationId xmlns:a16="http://schemas.microsoft.com/office/drawing/2014/main" id="{393452C4-0DB1-F356-EBB2-2C59FD105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3277935"/>
              <a:ext cx="33876" cy="100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19" name="Rectangle 34">
              <a:extLst>
                <a:ext uri="{FF2B5EF4-FFF2-40B4-BE49-F238E27FC236}">
                  <a16:creationId xmlns:a16="http://schemas.microsoft.com/office/drawing/2014/main" id="{F01DC741-9CD7-CE22-7EA3-53C54454A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318669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</a:t>
              </a:r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34AF08BF-30A1-26CB-35BA-A6C96A140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919990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1" name="Rectangle 37">
              <a:extLst>
                <a:ext uri="{FF2B5EF4-FFF2-40B4-BE49-F238E27FC236}">
                  <a16:creationId xmlns:a16="http://schemas.microsoft.com/office/drawing/2014/main" id="{BAA06E5B-A8C2-C793-A756-EC0B33BFF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82874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15</a:t>
              </a: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D1505AE8-D73F-8BC2-AD6C-9D4EA327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571069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DB9680B1-3481-83A6-B2D7-2DEF4F3F9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479828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</a:t>
              </a:r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65CB35F0-FC17-854C-7863-048DDF856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2213124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5" name="Rectangle 43">
              <a:extLst>
                <a:ext uri="{FF2B5EF4-FFF2-40B4-BE49-F238E27FC236}">
                  <a16:creationId xmlns:a16="http://schemas.microsoft.com/office/drawing/2014/main" id="{CBE0E9D7-93B6-9A0E-AD71-8CEE43F44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212188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25</a:t>
              </a:r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CFF357FD-5D87-86D2-DE83-79351CE5EF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856182"/>
              <a:ext cx="33876" cy="1002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E42C1187-A093-7868-60AE-BB9C37EC3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763939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</a:t>
              </a:r>
            </a:p>
          </p:txBody>
        </p:sp>
        <p:sp>
          <p:nvSpPr>
            <p:cNvPr id="28" name="Line 47">
              <a:extLst>
                <a:ext uri="{FF2B5EF4-FFF2-40B4-BE49-F238E27FC236}">
                  <a16:creationId xmlns:a16="http://schemas.microsoft.com/office/drawing/2014/main" id="{85F64C1C-6603-966A-51DA-62CF9C9E2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7260" y="1498237"/>
              <a:ext cx="33876" cy="1003"/>
            </a:xfrm>
            <a:prstGeom prst="line">
              <a:avLst/>
            </a:prstGeom>
            <a:noFill/>
            <a:ln w="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  <p:sp>
          <p:nvSpPr>
            <p:cNvPr id="29" name="Rectangle 49">
              <a:extLst>
                <a:ext uri="{FF2B5EF4-FFF2-40B4-BE49-F238E27FC236}">
                  <a16:creationId xmlns:a16="http://schemas.microsoft.com/office/drawing/2014/main" id="{BC250454-9457-9C8F-2564-5080D595B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406997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35</a:t>
              </a:r>
            </a:p>
          </p:txBody>
        </p:sp>
        <p:sp>
          <p:nvSpPr>
            <p:cNvPr id="30" name="Rectangle 52">
              <a:extLst>
                <a:ext uri="{FF2B5EF4-FFF2-40B4-BE49-F238E27FC236}">
                  <a16:creationId xmlns:a16="http://schemas.microsoft.com/office/drawing/2014/main" id="{ABB4F10A-9CB5-4FDC-F1AF-3E8AB7995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527" y="1057073"/>
              <a:ext cx="176330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</a:t>
              </a:r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78C673CE-BA2B-2D4C-8CBB-74EAA8236E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3064432" y="2468207"/>
              <a:ext cx="400879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b="1" dirty="0"/>
                <a:t>Level</a:t>
              </a:r>
            </a:p>
          </p:txBody>
        </p:sp>
        <p:sp>
          <p:nvSpPr>
            <p:cNvPr id="47" name="Rectangle 13">
              <a:extLst>
                <a:ext uri="{FF2B5EF4-FFF2-40B4-BE49-F238E27FC236}">
                  <a16:creationId xmlns:a16="http://schemas.microsoft.com/office/drawing/2014/main" id="{CD3DCF08-E1F5-46FE-47E9-464FCC471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6694" y="4040949"/>
              <a:ext cx="8816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0</a:t>
              </a: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51DC0864-80C1-C318-5B47-A1E5B3FB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040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100</a:t>
              </a:r>
            </a:p>
          </p:txBody>
        </p:sp>
        <p:sp>
          <p:nvSpPr>
            <p:cNvPr id="49" name="Rectangle 19">
              <a:extLst>
                <a:ext uri="{FF2B5EF4-FFF2-40B4-BE49-F238E27FC236}">
                  <a16:creationId xmlns:a16="http://schemas.microsoft.com/office/drawing/2014/main" id="{5CC10FFF-796B-10E2-4901-181301BB2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0038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200</a:t>
              </a:r>
            </a:p>
          </p:txBody>
        </p:sp>
        <p:sp>
          <p:nvSpPr>
            <p:cNvPr id="50" name="Rectangle 22">
              <a:extLst>
                <a:ext uri="{FF2B5EF4-FFF2-40B4-BE49-F238E27FC236}">
                  <a16:creationId xmlns:a16="http://schemas.microsoft.com/office/drawing/2014/main" id="{3C97B3D0-8F8A-F5FE-FF54-548363345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9825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/>
                <a:t>300</a:t>
              </a:r>
            </a:p>
          </p:txBody>
        </p:sp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8B6552AD-E8E7-D12B-C1CB-333FEB977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7824" y="4040949"/>
              <a:ext cx="26449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/>
                <a:t>400</a:t>
              </a:r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73A70E39-2A78-C676-A32D-A9FD9B3F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612" y="4356693"/>
              <a:ext cx="2364816" cy="1846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GB" sz="1200" b="1" dirty="0"/>
                <a:t>Number of Games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41979BCB-CD01-5761-88B0-04AD5C0B7D19}"/>
              </a:ext>
            </a:extLst>
          </p:cNvPr>
          <p:cNvSpPr/>
          <p:nvPr/>
        </p:nvSpPr>
        <p:spPr>
          <a:xfrm>
            <a:off x="4911174" y="3032161"/>
            <a:ext cx="2266618" cy="866286"/>
          </a:xfrm>
          <a:prstGeom prst="rect">
            <a:avLst/>
          </a:prstGeom>
          <a:solidFill>
            <a:schemeClr val="bg1"/>
          </a:solidFill>
          <a:ln w="6350" cap="rnd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0F800A-F293-789D-9426-29D5E9D57EEE}"/>
              </a:ext>
            </a:extLst>
          </p:cNvPr>
          <p:cNvGrpSpPr/>
          <p:nvPr/>
        </p:nvGrpSpPr>
        <p:grpSpPr>
          <a:xfrm>
            <a:off x="4983826" y="3061363"/>
            <a:ext cx="1517845" cy="184666"/>
            <a:chOff x="4983826" y="3061363"/>
            <a:chExt cx="1517845" cy="184666"/>
          </a:xfrm>
        </p:grpSpPr>
        <p:sp>
          <p:nvSpPr>
            <p:cNvPr id="56" name="Rectangle 78">
              <a:extLst>
                <a:ext uri="{FF2B5EF4-FFF2-40B4-BE49-F238E27FC236}">
                  <a16:creationId xmlns:a16="http://schemas.microsoft.com/office/drawing/2014/main" id="{628DF7C8-601D-9F9C-9999-1E542D7D7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061363"/>
              <a:ext cx="1165704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8" name="Line 82">
              <a:extLst>
                <a:ext uri="{FF2B5EF4-FFF2-40B4-BE49-F238E27FC236}">
                  <a16:creationId xmlns:a16="http://schemas.microsoft.com/office/drawing/2014/main" id="{B0630EE4-D306-0BE8-0C02-C674BFE84B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153606"/>
              <a:ext cx="323363" cy="1002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C2701C2-95F8-6566-7F7A-26C4502AB6D9}"/>
              </a:ext>
            </a:extLst>
          </p:cNvPr>
          <p:cNvGrpSpPr/>
          <p:nvPr/>
        </p:nvGrpSpPr>
        <p:grpSpPr>
          <a:xfrm>
            <a:off x="4983826" y="3285955"/>
            <a:ext cx="2120702" cy="184666"/>
            <a:chOff x="4983826" y="3285955"/>
            <a:chExt cx="2120702" cy="184666"/>
          </a:xfrm>
        </p:grpSpPr>
        <p:sp>
          <p:nvSpPr>
            <p:cNvPr id="57" name="Rectangle 81">
              <a:extLst>
                <a:ext uri="{FF2B5EF4-FFF2-40B4-BE49-F238E27FC236}">
                  <a16:creationId xmlns:a16="http://schemas.microsoft.com/office/drawing/2014/main" id="{2F2919C8-584D-122F-882E-0ADA8B86B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7" y="3285955"/>
              <a:ext cx="1768561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rgbClr val="000000"/>
                  </a:solidFill>
                </a:rPr>
                <a:t>SQLWildman</a:t>
              </a:r>
              <a:r>
                <a:rPr lang="en-GB" sz="1200" dirty="0">
                  <a:solidFill>
                    <a:srgbClr val="000000"/>
                  </a:solidFill>
                </a:rPr>
                <a:t> (</a:t>
              </a:r>
              <a:r>
                <a:rPr lang="en-GB" sz="1200" dirty="0" err="1">
                  <a:solidFill>
                    <a:srgbClr val="000000"/>
                  </a:solidFill>
                </a:rPr>
                <a:t>TrueSkill</a:t>
              </a:r>
              <a:r>
                <a:rPr lang="en-GB" sz="1200" dirty="0">
                  <a:solidFill>
                    <a:srgbClr val="000000"/>
                  </a:solidFill>
                </a:rPr>
                <a:t>™)</a:t>
              </a:r>
              <a:endParaRPr lang="en-GB" sz="1200" dirty="0"/>
            </a:p>
          </p:txBody>
        </p:sp>
        <p:sp>
          <p:nvSpPr>
            <p:cNvPr id="59" name="Line 83">
              <a:extLst>
                <a:ext uri="{FF2B5EF4-FFF2-40B4-BE49-F238E27FC236}">
                  <a16:creationId xmlns:a16="http://schemas.microsoft.com/office/drawing/2014/main" id="{79DE667F-F350-7C17-7D8E-5D5A7DF3B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369175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1145887-D0D7-9DED-9EA9-18DA21D90541}"/>
              </a:ext>
            </a:extLst>
          </p:cNvPr>
          <p:cNvGrpSpPr/>
          <p:nvPr/>
        </p:nvGrpSpPr>
        <p:grpSpPr>
          <a:xfrm>
            <a:off x="4983826" y="3494506"/>
            <a:ext cx="1080034" cy="184666"/>
            <a:chOff x="4983826" y="3494506"/>
            <a:chExt cx="1080034" cy="184666"/>
          </a:xfrm>
        </p:grpSpPr>
        <p:sp>
          <p:nvSpPr>
            <p:cNvPr id="54" name="Rectangle 76">
              <a:extLst>
                <a:ext uri="{FF2B5EF4-FFF2-40B4-BE49-F238E27FC236}">
                  <a16:creationId xmlns:a16="http://schemas.microsoft.com/office/drawing/2014/main" id="{402C1F8B-FEB6-2910-3216-9D761EA8E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494506"/>
              <a:ext cx="727892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>
                  <a:solidFill>
                    <a:srgbClr val="000000"/>
                  </a:solidFill>
                </a:rPr>
                <a:t>char (ELO)</a:t>
              </a:r>
              <a:endParaRPr lang="en-GB" sz="1200" dirty="0"/>
            </a:p>
          </p:txBody>
        </p:sp>
        <p:sp>
          <p:nvSpPr>
            <p:cNvPr id="60" name="Line 84">
              <a:extLst>
                <a:ext uri="{FF2B5EF4-FFF2-40B4-BE49-F238E27FC236}">
                  <a16:creationId xmlns:a16="http://schemas.microsoft.com/office/drawing/2014/main" id="{A602CFE8-EF84-A773-B0DA-9A29AE0577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585747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FF0000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5A52EA7C-3177-DAEB-5729-D7203B92FD64}"/>
              </a:ext>
            </a:extLst>
          </p:cNvPr>
          <p:cNvGrpSpPr/>
          <p:nvPr/>
        </p:nvGrpSpPr>
        <p:grpSpPr>
          <a:xfrm>
            <a:off x="4983826" y="3702054"/>
            <a:ext cx="1682891" cy="184666"/>
            <a:chOff x="4983826" y="3702054"/>
            <a:chExt cx="1682891" cy="184666"/>
          </a:xfrm>
        </p:grpSpPr>
        <p:sp>
          <p:nvSpPr>
            <p:cNvPr id="55" name="Rectangle 77">
              <a:extLst>
                <a:ext uri="{FF2B5EF4-FFF2-40B4-BE49-F238E27FC236}">
                  <a16:creationId xmlns:a16="http://schemas.microsoft.com/office/drawing/2014/main" id="{3A5FA7DE-42CD-C95E-5EB5-2456E7FB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5968" y="3702054"/>
              <a:ext cx="1330749" cy="184666"/>
            </a:xfrm>
            <a:prstGeom prst="rect">
              <a:avLst/>
            </a:prstGeom>
            <a:noFill/>
            <a:ln w="9525" cap="rnd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GB" sz="1200" dirty="0" err="1">
                  <a:solidFill>
                    <a:schemeClr val="accent4">
                      <a:lumMod val="50000"/>
                    </a:schemeClr>
                  </a:solidFill>
                </a:rPr>
                <a:t>SQLWildman</a:t>
              </a:r>
              <a:r>
                <a:rPr lang="en-GB" sz="1200" dirty="0">
                  <a:solidFill>
                    <a:schemeClr val="accent4">
                      <a:lumMod val="50000"/>
                    </a:schemeClr>
                  </a:solidFill>
                </a:rPr>
                <a:t> (ELO)</a:t>
              </a:r>
            </a:p>
          </p:txBody>
        </p:sp>
        <p:sp>
          <p:nvSpPr>
            <p:cNvPr id="61" name="Line 85">
              <a:extLst>
                <a:ext uri="{FF2B5EF4-FFF2-40B4-BE49-F238E27FC236}">
                  <a16:creationId xmlns:a16="http://schemas.microsoft.com/office/drawing/2014/main" id="{5A5E3D01-ACAA-82FD-FC60-FCE842F8B4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3826" y="3802318"/>
              <a:ext cx="323363" cy="1003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GB" sz="1200"/>
            </a:p>
          </p:txBody>
        </p:sp>
      </p:grpSp>
    </p:spTree>
    <p:extLst>
      <p:ext uri="{BB962C8B-B14F-4D97-AF65-F5344CB8AC3E}">
        <p14:creationId xmlns:p14="http://schemas.microsoft.com/office/powerpoint/2010/main" val="1694024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b="1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87014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</p:spPr>
            <p:txBody>
              <a:bodyPr/>
              <a:lstStyle/>
              <a:p>
                <a:r>
                  <a:rPr lang="en-US" b="1" dirty="0"/>
                  <a:t>Dynamics</a:t>
                </a:r>
                <a:r>
                  <a:rPr lang="en-US" dirty="0"/>
                  <a:t>: In reality, skills of players evolve over time and are not stationary</a:t>
                </a:r>
              </a:p>
              <a:p>
                <a:pPr lvl="1"/>
                <a:r>
                  <a:rPr lang="en-US" sz="1200" b="1" dirty="0"/>
                  <a:t>Idea</a:t>
                </a:r>
                <a:r>
                  <a:rPr lang="en-US" sz="1200" dirty="0"/>
                  <a:t>: Since we do not know which direction the skills evolve, assume that the skill of player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200" dirty="0"/>
                  <a:t>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200" dirty="0"/>
                  <a:t> depends on the skill of the same player at time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200" dirty="0"/>
                  <a:t> via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95493569-BF07-1EB8-7960-5F97291F0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1052890"/>
              </a:xfrm>
              <a:blipFill>
                <a:blip r:embed="rId2"/>
                <a:stretch>
                  <a:fillRect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A512FA7-B414-2A0C-7918-4A3EEAE98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/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379520C-FC36-75CC-79C8-048C5F33AF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2322273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57F8A0-3DED-CE77-E037-13B2EA66FB18}"/>
              </a:ext>
            </a:extLst>
          </p:cNvPr>
          <p:cNvCxnSpPr>
            <a:cxnSpLocks/>
            <a:stCxn id="11" idx="4"/>
            <a:endCxn id="33" idx="0"/>
          </p:cNvCxnSpPr>
          <p:nvPr/>
        </p:nvCxnSpPr>
        <p:spPr bwMode="gray">
          <a:xfrm>
            <a:off x="1408714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/>
              <p:nvPr/>
            </p:nvSpPr>
            <p:spPr bwMode="gray">
              <a:xfrm>
                <a:off x="975732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048D49C-A7CF-90C2-FB52-F742222A2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75732" y="3363838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19048" r="-4762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D026E8F4-B50A-5A71-F7BF-BDEC0743C884}"/>
              </a:ext>
            </a:extLst>
          </p:cNvPr>
          <p:cNvSpPr/>
          <p:nvPr/>
        </p:nvSpPr>
        <p:spPr bwMode="gray">
          <a:xfrm>
            <a:off x="2321060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45CC79-75D2-DE26-0FE7-F8FA7739320C}"/>
              </a:ext>
            </a:extLst>
          </p:cNvPr>
          <p:cNvSpPr/>
          <p:nvPr/>
        </p:nvSpPr>
        <p:spPr bwMode="gray">
          <a:xfrm>
            <a:off x="1345714" y="213970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FBF8A25-AFFF-E584-4691-7C0F1E24FBEE}"/>
              </a:ext>
            </a:extLst>
          </p:cNvPr>
          <p:cNvCxnSpPr>
            <a:cxnSpLocks/>
            <a:stCxn id="24" idx="2"/>
            <a:endCxn id="11" idx="0"/>
          </p:cNvCxnSpPr>
          <p:nvPr/>
        </p:nvCxnSpPr>
        <p:spPr bwMode="gray">
          <a:xfrm>
            <a:off x="1408714" y="2265701"/>
            <a:ext cx="0" cy="5657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C35A06-39A1-049B-F35B-F9C5D95D8A8B}"/>
              </a:ext>
            </a:extLst>
          </p:cNvPr>
          <p:cNvCxnSpPr>
            <a:cxnSpLocks/>
            <a:stCxn id="23" idx="3"/>
            <a:endCxn id="122" idx="2"/>
          </p:cNvCxnSpPr>
          <p:nvPr/>
        </p:nvCxnSpPr>
        <p:spPr bwMode="gray">
          <a:xfrm>
            <a:off x="2447059" y="2448272"/>
            <a:ext cx="78911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/>
              <p:nvPr/>
            </p:nvSpPr>
            <p:spPr bwMode="gray">
              <a:xfrm>
                <a:off x="1282714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2A2FA8C-4FFF-DA88-C834-345E2C494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2714" y="3017509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15974242-DED1-ED01-C218-0C297E4FE4C8}"/>
              </a:ext>
            </a:extLst>
          </p:cNvPr>
          <p:cNvSpPr/>
          <p:nvPr/>
        </p:nvSpPr>
        <p:spPr bwMode="gray">
          <a:xfrm>
            <a:off x="1345714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EF09D98-8670-596C-C3A5-57F21257CD8B}"/>
              </a:ext>
            </a:extLst>
          </p:cNvPr>
          <p:cNvSpPr/>
          <p:nvPr/>
        </p:nvSpPr>
        <p:spPr bwMode="gray">
          <a:xfrm>
            <a:off x="1345714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FF06BD-6F9A-AC7B-1B7F-95AAA26A9073}"/>
              </a:ext>
            </a:extLst>
          </p:cNvPr>
          <p:cNvSpPr/>
          <p:nvPr/>
        </p:nvSpPr>
        <p:spPr bwMode="gray">
          <a:xfrm>
            <a:off x="755576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06B6E1-569C-6A2A-B512-773DDC0ED526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 bwMode="gray">
          <a:xfrm>
            <a:off x="881575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293943-8D60-2D53-B5D7-1BEA4473F8EB}"/>
              </a:ext>
            </a:extLst>
          </p:cNvPr>
          <p:cNvCxnSpPr>
            <a:cxnSpLocks/>
            <a:stCxn id="33" idx="2"/>
            <a:endCxn id="30" idx="0"/>
          </p:cNvCxnSpPr>
          <p:nvPr/>
        </p:nvCxnSpPr>
        <p:spPr bwMode="gray">
          <a:xfrm>
            <a:off x="1408714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EB4A7E1-6A13-C9FA-A8A5-6606A37A2508}"/>
              </a:ext>
            </a:extLst>
          </p:cNvPr>
          <p:cNvCxnSpPr>
            <a:cxnSpLocks/>
            <a:stCxn id="30" idx="4"/>
            <a:endCxn id="37" idx="0"/>
          </p:cNvCxnSpPr>
          <p:nvPr/>
        </p:nvCxnSpPr>
        <p:spPr bwMode="gray">
          <a:xfrm>
            <a:off x="1408714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BADFFE1-6C7D-BEFA-1F8D-1F874B13D34C}"/>
              </a:ext>
            </a:extLst>
          </p:cNvPr>
          <p:cNvCxnSpPr>
            <a:cxnSpLocks/>
            <a:stCxn id="37" idx="1"/>
            <a:endCxn id="15" idx="6"/>
          </p:cNvCxnSpPr>
          <p:nvPr/>
        </p:nvCxnSpPr>
        <p:spPr bwMode="gray">
          <a:xfrm flipH="1" flipV="1">
            <a:off x="1227731" y="3489838"/>
            <a:ext cx="117983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D55C35C-8954-199C-C472-1AC8082CEE83}"/>
              </a:ext>
            </a:extLst>
          </p:cNvPr>
          <p:cNvCxnSpPr>
            <a:cxnSpLocks/>
            <a:stCxn id="11" idx="6"/>
            <a:endCxn id="23" idx="1"/>
          </p:cNvCxnSpPr>
          <p:nvPr/>
        </p:nvCxnSpPr>
        <p:spPr bwMode="gray">
          <a:xfrm flipV="1">
            <a:off x="1534713" y="2448272"/>
            <a:ext cx="78634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/>
              <p:nvPr/>
            </p:nvSpPr>
            <p:spPr bwMode="gray">
              <a:xfrm>
                <a:off x="1281780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47E94CD-8C65-4811-F46A-B258ECBDF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80" y="3712745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99338C2-E888-3791-57CF-8EDDF6DF1A24}"/>
              </a:ext>
            </a:extLst>
          </p:cNvPr>
          <p:cNvCxnSpPr>
            <a:cxnSpLocks/>
            <a:stCxn id="74" idx="0"/>
            <a:endCxn id="37" idx="2"/>
          </p:cNvCxnSpPr>
          <p:nvPr/>
        </p:nvCxnSpPr>
        <p:spPr bwMode="gray">
          <a:xfrm flipV="1">
            <a:off x="1407780" y="3554126"/>
            <a:ext cx="934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/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155B411A-0C27-6DE9-1141-1A7AC8A3F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81779" y="4407983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id="{FEC2A4FE-683F-A64D-3072-E8DC8A819C17}"/>
              </a:ext>
            </a:extLst>
          </p:cNvPr>
          <p:cNvSpPr/>
          <p:nvPr/>
        </p:nvSpPr>
        <p:spPr bwMode="gray">
          <a:xfrm>
            <a:off x="1344778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2A74BE0-D243-8A0D-D0C0-35B94B332F5B}"/>
              </a:ext>
            </a:extLst>
          </p:cNvPr>
          <p:cNvCxnSpPr>
            <a:cxnSpLocks/>
            <a:stCxn id="74" idx="4"/>
            <a:endCxn id="86" idx="0"/>
          </p:cNvCxnSpPr>
          <p:nvPr/>
        </p:nvCxnSpPr>
        <p:spPr bwMode="gray">
          <a:xfrm flipH="1">
            <a:off x="1407778" y="3964744"/>
            <a:ext cx="2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CE360AE-C5A5-F786-163D-538F05C095AC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 bwMode="gray">
          <a:xfrm>
            <a:off x="1407778" y="4249362"/>
            <a:ext cx="1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7BC1B780-9544-A58A-4B89-1265F0A37003}"/>
              </a:ext>
            </a:extLst>
          </p:cNvPr>
          <p:cNvSpPr/>
          <p:nvPr/>
        </p:nvSpPr>
        <p:spPr bwMode="gray">
          <a:xfrm>
            <a:off x="1341834" y="475000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9E7322E-D071-2351-EFCB-0835E867AD99}"/>
              </a:ext>
            </a:extLst>
          </p:cNvPr>
          <p:cNvCxnSpPr>
            <a:cxnSpLocks/>
            <a:stCxn id="93" idx="0"/>
            <a:endCxn id="85" idx="4"/>
          </p:cNvCxnSpPr>
          <p:nvPr/>
        </p:nvCxnSpPr>
        <p:spPr bwMode="gray">
          <a:xfrm flipV="1">
            <a:off x="1404834" y="4659982"/>
            <a:ext cx="2945" cy="9002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/>
              <p:nvPr/>
            </p:nvSpPr>
            <p:spPr bwMode="gray">
              <a:xfrm>
                <a:off x="3236176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52290A0C-6190-6887-85EE-B672F4A4B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2322273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2D8E01E-FC67-9270-D701-6B396BCC4EB3}"/>
              </a:ext>
            </a:extLst>
          </p:cNvPr>
          <p:cNvCxnSpPr>
            <a:cxnSpLocks/>
            <a:stCxn id="122" idx="4"/>
            <a:endCxn id="126" idx="0"/>
          </p:cNvCxnSpPr>
          <p:nvPr/>
        </p:nvCxnSpPr>
        <p:spPr bwMode="gray">
          <a:xfrm>
            <a:off x="3362176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/>
              <p:nvPr/>
            </p:nvSpPr>
            <p:spPr bwMode="gray">
              <a:xfrm>
                <a:off x="2919948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1497F388-66C1-1CD6-6AEF-E8BFD3718D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19948" y="3363838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13636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/>
              <p:nvPr/>
            </p:nvSpPr>
            <p:spPr bwMode="gray">
              <a:xfrm>
                <a:off x="3236176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722445F-54D8-B23B-2CCE-844F546E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3017509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8BE1D368-E1C1-F07A-F564-57922250EBF0}"/>
              </a:ext>
            </a:extLst>
          </p:cNvPr>
          <p:cNvSpPr/>
          <p:nvPr/>
        </p:nvSpPr>
        <p:spPr bwMode="gray">
          <a:xfrm>
            <a:off x="3299176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36B43FE-31CA-E112-E2A5-D2C880A08776}"/>
              </a:ext>
            </a:extLst>
          </p:cNvPr>
          <p:cNvSpPr/>
          <p:nvPr/>
        </p:nvSpPr>
        <p:spPr bwMode="gray">
          <a:xfrm>
            <a:off x="3299176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6A36A4C-CA72-B6A0-DD9C-32D4853AF69E}"/>
              </a:ext>
            </a:extLst>
          </p:cNvPr>
          <p:cNvSpPr/>
          <p:nvPr/>
        </p:nvSpPr>
        <p:spPr bwMode="gray">
          <a:xfrm>
            <a:off x="2699792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F65C79-23CB-3FFB-5E56-F9A3B49AECBD}"/>
              </a:ext>
            </a:extLst>
          </p:cNvPr>
          <p:cNvCxnSpPr>
            <a:cxnSpLocks/>
            <a:stCxn id="128" idx="3"/>
            <a:endCxn id="124" idx="2"/>
          </p:cNvCxnSpPr>
          <p:nvPr/>
        </p:nvCxnSpPr>
        <p:spPr bwMode="gray">
          <a:xfrm>
            <a:off x="2825791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E6B01B3-DC13-587E-7CE7-969A335D4D1B}"/>
              </a:ext>
            </a:extLst>
          </p:cNvPr>
          <p:cNvCxnSpPr>
            <a:cxnSpLocks/>
            <a:stCxn id="126" idx="2"/>
            <a:endCxn id="125" idx="0"/>
          </p:cNvCxnSpPr>
          <p:nvPr/>
        </p:nvCxnSpPr>
        <p:spPr bwMode="gray">
          <a:xfrm>
            <a:off x="3362176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4831DF6-8AB7-0B35-E1E4-66CC9DAFCDE2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 bwMode="gray">
          <a:xfrm>
            <a:off x="3362176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221BA88-24BD-C226-D050-DFE94253A09D}"/>
              </a:ext>
            </a:extLst>
          </p:cNvPr>
          <p:cNvCxnSpPr>
            <a:cxnSpLocks/>
            <a:stCxn id="127" idx="1"/>
            <a:endCxn id="124" idx="6"/>
          </p:cNvCxnSpPr>
          <p:nvPr/>
        </p:nvCxnSpPr>
        <p:spPr bwMode="gray">
          <a:xfrm flipH="1" flipV="1">
            <a:off x="3171947" y="3489838"/>
            <a:ext cx="127229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/>
              <p:nvPr/>
            </p:nvSpPr>
            <p:spPr bwMode="gray">
              <a:xfrm>
                <a:off x="3236176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0F614264-987D-5603-922B-91743DA201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3712745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B18B0F3-230D-A525-01B5-157D4294346B}"/>
              </a:ext>
            </a:extLst>
          </p:cNvPr>
          <p:cNvCxnSpPr>
            <a:cxnSpLocks/>
            <a:stCxn id="133" idx="0"/>
            <a:endCxn id="127" idx="2"/>
          </p:cNvCxnSpPr>
          <p:nvPr/>
        </p:nvCxnSpPr>
        <p:spPr bwMode="gray">
          <a:xfrm flipV="1">
            <a:off x="3362176" y="3554126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/>
              <p:nvPr/>
            </p:nvSpPr>
            <p:spPr bwMode="gray">
              <a:xfrm>
                <a:off x="3236176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F161553-0D5B-EB7B-CC65-754704DA8C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6176" y="4407983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Rectangle 136">
            <a:extLst>
              <a:ext uri="{FF2B5EF4-FFF2-40B4-BE49-F238E27FC236}">
                <a16:creationId xmlns:a16="http://schemas.microsoft.com/office/drawing/2014/main" id="{29E77CE7-0F3F-0147-91EB-2390BEAC79CD}"/>
              </a:ext>
            </a:extLst>
          </p:cNvPr>
          <p:cNvSpPr/>
          <p:nvPr/>
        </p:nvSpPr>
        <p:spPr bwMode="gray">
          <a:xfrm>
            <a:off x="3299176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BE2478B-9DCE-D0A1-7FD5-A79B2C1615ED}"/>
              </a:ext>
            </a:extLst>
          </p:cNvPr>
          <p:cNvCxnSpPr>
            <a:cxnSpLocks/>
            <a:stCxn id="133" idx="4"/>
            <a:endCxn id="137" idx="0"/>
          </p:cNvCxnSpPr>
          <p:nvPr/>
        </p:nvCxnSpPr>
        <p:spPr bwMode="gray">
          <a:xfrm>
            <a:off x="3362176" y="3964744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05F5BF3-694F-B5CC-44B6-D244807D12EC}"/>
              </a:ext>
            </a:extLst>
          </p:cNvPr>
          <p:cNvCxnSpPr>
            <a:cxnSpLocks/>
            <a:stCxn id="137" idx="2"/>
            <a:endCxn id="136" idx="0"/>
          </p:cNvCxnSpPr>
          <p:nvPr/>
        </p:nvCxnSpPr>
        <p:spPr bwMode="gray">
          <a:xfrm>
            <a:off x="3362176" y="4249362"/>
            <a:ext cx="0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268C548-F9BC-16B5-19F9-B46E4077DC9B}"/>
              </a:ext>
            </a:extLst>
          </p:cNvPr>
          <p:cNvSpPr/>
          <p:nvPr/>
        </p:nvSpPr>
        <p:spPr bwMode="gray">
          <a:xfrm>
            <a:off x="4271752" y="2385272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566613D-0123-6183-F50D-443889DE58D7}"/>
              </a:ext>
            </a:extLst>
          </p:cNvPr>
          <p:cNvCxnSpPr>
            <a:cxnSpLocks/>
            <a:stCxn id="144" idx="3"/>
            <a:endCxn id="148" idx="2"/>
          </p:cNvCxnSpPr>
          <p:nvPr/>
        </p:nvCxnSpPr>
        <p:spPr bwMode="gray">
          <a:xfrm>
            <a:off x="4397751" y="2448272"/>
            <a:ext cx="78634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856C629-5CDE-BFEA-D134-5AA391D08BC5}"/>
              </a:ext>
            </a:extLst>
          </p:cNvPr>
          <p:cNvCxnSpPr>
            <a:cxnSpLocks/>
            <a:stCxn id="122" idx="6"/>
            <a:endCxn id="144" idx="1"/>
          </p:cNvCxnSpPr>
          <p:nvPr/>
        </p:nvCxnSpPr>
        <p:spPr bwMode="gray">
          <a:xfrm flipV="1">
            <a:off x="3488175" y="2448272"/>
            <a:ext cx="783577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/>
              <p:nvPr/>
            </p:nvSpPr>
            <p:spPr bwMode="gray">
              <a:xfrm>
                <a:off x="5184097" y="232227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50824F7D-1965-D45A-405E-44F22FB264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4097" y="2322273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4ADF1F1-0368-2E0E-84A5-0082D70B0AAD}"/>
              </a:ext>
            </a:extLst>
          </p:cNvPr>
          <p:cNvCxnSpPr>
            <a:cxnSpLocks/>
            <a:stCxn id="148" idx="4"/>
            <a:endCxn id="152" idx="0"/>
          </p:cNvCxnSpPr>
          <p:nvPr/>
        </p:nvCxnSpPr>
        <p:spPr bwMode="gray">
          <a:xfrm>
            <a:off x="5310097" y="2574272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/>
              <p:nvPr/>
            </p:nvSpPr>
            <p:spPr bwMode="gray">
              <a:xfrm>
                <a:off x="4864164" y="336383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  <m:sup>
                          <m:r>
                            <a:rPr lang="en-US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72FE6584-109A-15BE-1390-D2FABEFA1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64164" y="336383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18182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/>
              <p:nvPr/>
            </p:nvSpPr>
            <p:spPr bwMode="gray">
              <a:xfrm>
                <a:off x="5184097" y="3017509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B9E9553A-7CCA-4F16-5584-9EBDD2018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4097" y="3017509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ectangle 151">
            <a:extLst>
              <a:ext uri="{FF2B5EF4-FFF2-40B4-BE49-F238E27FC236}">
                <a16:creationId xmlns:a16="http://schemas.microsoft.com/office/drawing/2014/main" id="{63B9DB12-53FF-8EA0-4BE4-CA2C769BDC69}"/>
              </a:ext>
            </a:extLst>
          </p:cNvPr>
          <p:cNvSpPr/>
          <p:nvPr/>
        </p:nvSpPr>
        <p:spPr bwMode="gray">
          <a:xfrm>
            <a:off x="5247097" y="273289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03E5654-2937-7DE2-C44C-D239B2EB7C6C}"/>
              </a:ext>
            </a:extLst>
          </p:cNvPr>
          <p:cNvSpPr/>
          <p:nvPr/>
        </p:nvSpPr>
        <p:spPr bwMode="gray">
          <a:xfrm>
            <a:off x="5247097" y="3428127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D0B62E-D6D4-9D0A-0AD8-521AB32C03EE}"/>
              </a:ext>
            </a:extLst>
          </p:cNvPr>
          <p:cNvSpPr/>
          <p:nvPr/>
        </p:nvSpPr>
        <p:spPr bwMode="gray">
          <a:xfrm>
            <a:off x="4644008" y="3426838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FF12FE-8E7C-CFF8-5668-EA71CC4A7194}"/>
              </a:ext>
            </a:extLst>
          </p:cNvPr>
          <p:cNvCxnSpPr>
            <a:cxnSpLocks/>
            <a:stCxn id="154" idx="3"/>
            <a:endCxn id="150" idx="2"/>
          </p:cNvCxnSpPr>
          <p:nvPr/>
        </p:nvCxnSpPr>
        <p:spPr bwMode="gray">
          <a:xfrm>
            <a:off x="4770007" y="3489838"/>
            <a:ext cx="9415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D45F4CFC-062E-2275-8A62-59BB9FC71DC5}"/>
              </a:ext>
            </a:extLst>
          </p:cNvPr>
          <p:cNvCxnSpPr>
            <a:cxnSpLocks/>
            <a:stCxn id="152" idx="2"/>
            <a:endCxn id="151" idx="0"/>
          </p:cNvCxnSpPr>
          <p:nvPr/>
        </p:nvCxnSpPr>
        <p:spPr bwMode="gray">
          <a:xfrm>
            <a:off x="5310097" y="2858890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1607395-2C0E-0F35-27D6-743092E5182A}"/>
              </a:ext>
            </a:extLst>
          </p:cNvPr>
          <p:cNvCxnSpPr>
            <a:cxnSpLocks/>
            <a:stCxn id="151" idx="4"/>
            <a:endCxn id="153" idx="0"/>
          </p:cNvCxnSpPr>
          <p:nvPr/>
        </p:nvCxnSpPr>
        <p:spPr bwMode="gray">
          <a:xfrm>
            <a:off x="5310097" y="3269508"/>
            <a:ext cx="0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3441F31-66CB-3941-248B-4BE762244981}"/>
              </a:ext>
            </a:extLst>
          </p:cNvPr>
          <p:cNvCxnSpPr>
            <a:cxnSpLocks/>
            <a:stCxn id="153" idx="1"/>
            <a:endCxn id="150" idx="6"/>
          </p:cNvCxnSpPr>
          <p:nvPr/>
        </p:nvCxnSpPr>
        <p:spPr bwMode="gray">
          <a:xfrm flipH="1" flipV="1">
            <a:off x="5116163" y="3489838"/>
            <a:ext cx="130934" cy="128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/>
              <p:nvPr/>
            </p:nvSpPr>
            <p:spPr bwMode="gray">
              <a:xfrm>
                <a:off x="5183163" y="371274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F56E01D-DB6F-AA35-A313-7663B02B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3163" y="3712745"/>
                <a:ext cx="251999" cy="251999"/>
              </a:xfrm>
              <a:prstGeom prst="ellipse">
                <a:avLst/>
              </a:prstGeom>
              <a:blipFill>
                <a:blip r:embed="rId16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F26B9335-A8FB-7A89-2AA1-1EA95C74D4C0}"/>
              </a:ext>
            </a:extLst>
          </p:cNvPr>
          <p:cNvCxnSpPr>
            <a:cxnSpLocks/>
            <a:stCxn id="159" idx="0"/>
            <a:endCxn id="153" idx="2"/>
          </p:cNvCxnSpPr>
          <p:nvPr/>
        </p:nvCxnSpPr>
        <p:spPr bwMode="gray">
          <a:xfrm flipV="1">
            <a:off x="5309163" y="3554126"/>
            <a:ext cx="934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/>
              <p:nvPr/>
            </p:nvSpPr>
            <p:spPr bwMode="gray">
              <a:xfrm>
                <a:off x="5183162" y="4407983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3A05250-1E63-AB47-1D9D-7F051D091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183162" y="4407983"/>
                <a:ext cx="251999" cy="251999"/>
              </a:xfrm>
              <a:prstGeom prst="ellipse">
                <a:avLst/>
              </a:prstGeom>
              <a:blipFill>
                <a:blip r:embed="rId17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Rectangle 162">
            <a:extLst>
              <a:ext uri="{FF2B5EF4-FFF2-40B4-BE49-F238E27FC236}">
                <a16:creationId xmlns:a16="http://schemas.microsoft.com/office/drawing/2014/main" id="{FE90BFDA-19F1-82CB-F6E1-FD1BB0ABCF0A}"/>
              </a:ext>
            </a:extLst>
          </p:cNvPr>
          <p:cNvSpPr/>
          <p:nvPr/>
        </p:nvSpPr>
        <p:spPr bwMode="gray">
          <a:xfrm>
            <a:off x="5246161" y="4123363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91809559-6778-1250-B2FD-BAC940DD133D}"/>
              </a:ext>
            </a:extLst>
          </p:cNvPr>
          <p:cNvCxnSpPr>
            <a:cxnSpLocks/>
            <a:stCxn id="159" idx="4"/>
            <a:endCxn id="163" idx="0"/>
          </p:cNvCxnSpPr>
          <p:nvPr/>
        </p:nvCxnSpPr>
        <p:spPr bwMode="gray">
          <a:xfrm flipH="1">
            <a:off x="5309161" y="3964744"/>
            <a:ext cx="2" cy="15861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7C11D8F-D664-CE80-7DD9-8D667F433EE9}"/>
              </a:ext>
            </a:extLst>
          </p:cNvPr>
          <p:cNvCxnSpPr>
            <a:cxnSpLocks/>
            <a:stCxn id="163" idx="2"/>
            <a:endCxn id="162" idx="0"/>
          </p:cNvCxnSpPr>
          <p:nvPr/>
        </p:nvCxnSpPr>
        <p:spPr bwMode="gray">
          <a:xfrm>
            <a:off x="5309161" y="4249362"/>
            <a:ext cx="1" cy="15862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066C8-5E22-3A56-7A17-8F9B8A8A6C3A}"/>
              </a:ext>
            </a:extLst>
          </p:cNvPr>
          <p:cNvCxnSpPr>
            <a:cxnSpLocks/>
          </p:cNvCxnSpPr>
          <p:nvPr/>
        </p:nvCxnSpPr>
        <p:spPr bwMode="gray">
          <a:xfrm flipH="1">
            <a:off x="2579105" y="2139702"/>
            <a:ext cx="336711" cy="24557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2F75B9F-7B38-F94F-35E1-480DCECCD9D6}"/>
              </a:ext>
            </a:extLst>
          </p:cNvPr>
          <p:cNvCxnSpPr>
            <a:cxnSpLocks/>
          </p:cNvCxnSpPr>
          <p:nvPr/>
        </p:nvCxnSpPr>
        <p:spPr bwMode="gray">
          <a:xfrm>
            <a:off x="3444452" y="2230987"/>
            <a:ext cx="724123" cy="1677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9E5CE85-73E1-FB1D-E750-CFC0D2331E3A}"/>
              </a:ext>
            </a:extLst>
          </p:cNvPr>
          <p:cNvSpPr/>
          <p:nvPr/>
        </p:nvSpPr>
        <p:spPr bwMode="gray">
          <a:xfrm>
            <a:off x="2320125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BF52C00B-2F9D-1143-3991-341B4A79A290}"/>
              </a:ext>
            </a:extLst>
          </p:cNvPr>
          <p:cNvCxnSpPr>
            <a:cxnSpLocks/>
            <a:stCxn id="179" idx="3"/>
            <a:endCxn id="136" idx="2"/>
          </p:cNvCxnSpPr>
          <p:nvPr/>
        </p:nvCxnSpPr>
        <p:spPr bwMode="gray">
          <a:xfrm>
            <a:off x="2446124" y="4531399"/>
            <a:ext cx="79005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E1DE0D2-91A1-76D0-E396-FCE499EB8C08}"/>
              </a:ext>
            </a:extLst>
          </p:cNvPr>
          <p:cNvCxnSpPr>
            <a:cxnSpLocks/>
            <a:stCxn id="85" idx="6"/>
            <a:endCxn id="179" idx="1"/>
          </p:cNvCxnSpPr>
          <p:nvPr/>
        </p:nvCxnSpPr>
        <p:spPr bwMode="gray">
          <a:xfrm flipV="1">
            <a:off x="1533778" y="4531399"/>
            <a:ext cx="786347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29129010-D1FD-79E5-A8BE-A555775C06E8}"/>
              </a:ext>
            </a:extLst>
          </p:cNvPr>
          <p:cNvSpPr/>
          <p:nvPr/>
        </p:nvSpPr>
        <p:spPr bwMode="gray">
          <a:xfrm>
            <a:off x="4270817" y="446839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5DC880BF-5BDB-78D1-5016-948D2EA9C792}"/>
              </a:ext>
            </a:extLst>
          </p:cNvPr>
          <p:cNvCxnSpPr>
            <a:cxnSpLocks/>
            <a:stCxn id="182" idx="3"/>
            <a:endCxn id="162" idx="2"/>
          </p:cNvCxnSpPr>
          <p:nvPr/>
        </p:nvCxnSpPr>
        <p:spPr bwMode="gray">
          <a:xfrm>
            <a:off x="4396816" y="4531399"/>
            <a:ext cx="78634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AA26EFE-5054-98A6-EC84-46E0553D1BD1}"/>
              </a:ext>
            </a:extLst>
          </p:cNvPr>
          <p:cNvCxnSpPr>
            <a:cxnSpLocks/>
            <a:stCxn id="136" idx="6"/>
            <a:endCxn id="182" idx="1"/>
          </p:cNvCxnSpPr>
          <p:nvPr/>
        </p:nvCxnSpPr>
        <p:spPr bwMode="gray">
          <a:xfrm flipV="1">
            <a:off x="3488175" y="4531399"/>
            <a:ext cx="782642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2C1CD75C-A454-8BE0-F901-E81EEF790618}"/>
              </a:ext>
            </a:extLst>
          </p:cNvPr>
          <p:cNvSpPr/>
          <p:nvPr/>
        </p:nvSpPr>
        <p:spPr bwMode="gray">
          <a:xfrm>
            <a:off x="2235647" y="2330594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AE296DFB-DF92-3FFF-3B64-766E05130CF1}"/>
              </a:ext>
            </a:extLst>
          </p:cNvPr>
          <p:cNvSpPr/>
          <p:nvPr/>
        </p:nvSpPr>
        <p:spPr bwMode="gray">
          <a:xfrm>
            <a:off x="4179863" y="2340930"/>
            <a:ext cx="320129" cy="2535076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902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1" grpId="0" animBg="1"/>
      <p:bldP spid="15" grpId="0" animBg="1"/>
      <p:bldP spid="23" grpId="0" animBg="1"/>
      <p:bldP spid="24" grpId="0" animBg="1"/>
      <p:bldP spid="30" grpId="0" animBg="1"/>
      <p:bldP spid="33" grpId="0" animBg="1"/>
      <p:bldP spid="37" grpId="0" animBg="1"/>
      <p:bldP spid="40" grpId="0" animBg="1"/>
      <p:bldP spid="74" grpId="0" animBg="1"/>
      <p:bldP spid="85" grpId="0" animBg="1"/>
      <p:bldP spid="86" grpId="0" animBg="1"/>
      <p:bldP spid="93" grpId="0" animBg="1"/>
      <p:bldP spid="12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33" grpId="0" animBg="1"/>
      <p:bldP spid="136" grpId="0" animBg="1"/>
      <p:bldP spid="137" grpId="0" animBg="1"/>
      <p:bldP spid="144" grpId="0" animBg="1"/>
      <p:bldP spid="14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9" grpId="0" animBg="1"/>
      <p:bldP spid="162" grpId="0" animBg="1"/>
      <p:bldP spid="163" grpId="0" animBg="1"/>
      <p:bldP spid="179" grpId="0" animBg="1"/>
      <p:bldP spid="182" grpId="0" animBg="1"/>
      <p:bldP spid="189" grpId="0" animBg="1"/>
      <p:bldP spid="19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4066182" y="1239837"/>
                <a:ext cx="3740682" cy="3563938"/>
              </a:xfrm>
            </p:spPr>
            <p:txBody>
              <a:bodyPr/>
              <a:lstStyle/>
              <a:p>
                <a:r>
                  <a:rPr lang="en-DE" dirty="0"/>
                  <a:t>Four Phases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Prior (1)</a:t>
                </a:r>
                <a:r>
                  <a:rPr lang="en-DE" sz="1200" dirty="0"/>
                  <a:t>: Send prior messages to each skill variable for the first year of a player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Annual Matches (2-11)</a:t>
                </a:r>
                <a:r>
                  <a:rPr lang="en-DE" sz="1200" dirty="0"/>
                  <a:t>: Loop over all (2-player) matches in a year until the skill marginals for all active player in that year does not change (much) anymore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Forward Dynamics (12)</a:t>
                </a:r>
                <a:r>
                  <a:rPr lang="en-DE" sz="1200" dirty="0"/>
                  <a:t>: Send skill dynamics messages forward in time from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and keep </a:t>
                </a:r>
                <a:r>
                  <a:rPr lang="en-DE" sz="1200"/>
                  <a:t>running phase </a:t>
                </a:r>
                <a:r>
                  <a:rPr lang="en-DE" sz="1200" dirty="0"/>
                  <a:t>2. (13 – 17).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r>
                  <a:rPr lang="en-DE" sz="1200" b="1" dirty="0"/>
                  <a:t>Backward Dynamics (18)</a:t>
                </a:r>
                <a:r>
                  <a:rPr lang="en-DE" sz="1200" dirty="0"/>
                  <a:t>: Send skill dynamics messages backward in time from year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DE" sz="1200" dirty="0"/>
                  <a:t> to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DE" sz="1200" dirty="0"/>
                  <a:t> and keep running step 2. (2-11)</a:t>
                </a:r>
              </a:p>
              <a:p>
                <a:r>
                  <a:rPr lang="en-DE" dirty="0"/>
                  <a:t>Stop when no variable in the outer loop changes much anymore.</a:t>
                </a:r>
              </a:p>
              <a:p>
                <a:pPr marL="611187" lvl="1" indent="-342900">
                  <a:buFont typeface="+mj-lt"/>
                  <a:buAutoNum type="arabicPeriod"/>
                </a:pPr>
                <a:endParaRPr lang="en-DE" sz="1200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B412D755-FAED-7C25-2A36-E58853B89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4066182" y="1239837"/>
                <a:ext cx="3740682" cy="3563938"/>
              </a:xfrm>
              <a:blipFill>
                <a:blip r:embed="rId2"/>
                <a:stretch>
                  <a:fillRect t="-355" r="-1695" b="-49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0F8D08B-CDD7-00BF-FCD6-10A1C05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TrueSkill Through Time: Message Schedule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/>
              <p:nvPr/>
            </p:nvSpPr>
            <p:spPr bwMode="gray">
              <a:xfrm>
                <a:off x="1547128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ED7E263-497D-DC6E-3EF1-6B152CC4C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7128" y="1491630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E223E-9E1A-BD8B-3E9B-EE6B4821EF37}"/>
              </a:ext>
            </a:extLst>
          </p:cNvPr>
          <p:cNvCxnSpPr>
            <a:cxnSpLocks/>
            <a:stCxn id="5" idx="4"/>
            <a:endCxn id="13" idx="0"/>
          </p:cNvCxnSpPr>
          <p:nvPr/>
        </p:nvCxnSpPr>
        <p:spPr bwMode="gray">
          <a:xfrm flipH="1">
            <a:off x="989617" y="1743629"/>
            <a:ext cx="683511" cy="277882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/>
              <p:nvPr/>
            </p:nvSpPr>
            <p:spPr bwMode="gray">
              <a:xfrm>
                <a:off x="418056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24FB35B-C378-3237-215F-8F64513E7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8056" y="3099111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4601CA8-3FBB-03BF-F9A3-3AD4776486A7}"/>
              </a:ext>
            </a:extLst>
          </p:cNvPr>
          <p:cNvSpPr/>
          <p:nvPr/>
        </p:nvSpPr>
        <p:spPr bwMode="gray">
          <a:xfrm>
            <a:off x="2654692" y="1554629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2E26B-ECDE-FEC5-B59B-E9894FD71D09}"/>
              </a:ext>
            </a:extLst>
          </p:cNvPr>
          <p:cNvSpPr/>
          <p:nvPr/>
        </p:nvSpPr>
        <p:spPr bwMode="gray">
          <a:xfrm>
            <a:off x="849219" y="15546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BF4026-A228-7F8E-81EB-DBA2E64CFCB7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 bwMode="gray">
          <a:xfrm>
            <a:off x="975218" y="1617630"/>
            <a:ext cx="571910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321940-37D1-C277-7E0E-E320A3C74A5F}"/>
              </a:ext>
            </a:extLst>
          </p:cNvPr>
          <p:cNvCxnSpPr>
            <a:cxnSpLocks/>
            <a:stCxn id="8" idx="3"/>
            <a:endCxn id="31" idx="2"/>
          </p:cNvCxnSpPr>
          <p:nvPr/>
        </p:nvCxnSpPr>
        <p:spPr bwMode="gray">
          <a:xfrm>
            <a:off x="2780691" y="1617629"/>
            <a:ext cx="855566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/>
              <p:nvPr/>
            </p:nvSpPr>
            <p:spPr bwMode="gray">
              <a:xfrm>
                <a:off x="863617" y="251462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5DF8A7B-97BB-D07A-1EAA-67248942B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3617" y="2514621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932AF1F-86F1-A825-2712-DD12014C92CF}"/>
              </a:ext>
            </a:extLst>
          </p:cNvPr>
          <p:cNvSpPr/>
          <p:nvPr/>
        </p:nvSpPr>
        <p:spPr bwMode="gray">
          <a:xfrm>
            <a:off x="926617" y="20215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8B6CE-D685-8761-2DF5-B17B6BDDF0B3}"/>
              </a:ext>
            </a:extLst>
          </p:cNvPr>
          <p:cNvSpPr/>
          <p:nvPr/>
        </p:nvSpPr>
        <p:spPr bwMode="gray">
          <a:xfrm>
            <a:off x="926617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0BF881-600C-9E68-ED45-0401A467B0AF}"/>
              </a:ext>
            </a:extLst>
          </p:cNvPr>
          <p:cNvSpPr/>
          <p:nvPr/>
        </p:nvSpPr>
        <p:spPr bwMode="gray">
          <a:xfrm>
            <a:off x="35496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B0BB1A-F208-C660-7AFA-57E772DB5248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 bwMode="gray">
          <a:xfrm>
            <a:off x="161495" y="3225111"/>
            <a:ext cx="256561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A21298-9B9A-B9B4-1E77-419EC7E3E342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 bwMode="gray">
          <a:xfrm>
            <a:off x="989617" y="2147510"/>
            <a:ext cx="0" cy="3671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0A373-28A1-F154-780F-3031252665D6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gray">
          <a:xfrm>
            <a:off x="989617" y="2766620"/>
            <a:ext cx="0" cy="39549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7954C9-1FB6-0ED5-3CBB-FBC0AD812526}"/>
              </a:ext>
            </a:extLst>
          </p:cNvPr>
          <p:cNvCxnSpPr>
            <a:cxnSpLocks/>
            <a:stCxn id="14" idx="1"/>
            <a:endCxn id="7" idx="6"/>
          </p:cNvCxnSpPr>
          <p:nvPr/>
        </p:nvCxnSpPr>
        <p:spPr bwMode="gray">
          <a:xfrm flipH="1">
            <a:off x="670055" y="3225111"/>
            <a:ext cx="25656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C2C01B7-E596-1FC7-9CE4-D351FC84B83B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 bwMode="gray">
          <a:xfrm flipV="1">
            <a:off x="1799127" y="1617629"/>
            <a:ext cx="855565" cy="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/>
              <p:nvPr/>
            </p:nvSpPr>
            <p:spPr bwMode="gray">
              <a:xfrm>
                <a:off x="862683" y="362684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EF8579-7A4F-BC64-F34F-3677B0B79C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62683" y="3626841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52D912-495E-2559-439D-5EC89FFA39E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 bwMode="gray">
          <a:xfrm flipV="1">
            <a:off x="988683" y="3288110"/>
            <a:ext cx="934" cy="33873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/>
              <p:nvPr/>
            </p:nvSpPr>
            <p:spPr bwMode="gray">
              <a:xfrm>
                <a:off x="1546193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E5E688E-E20E-B3B2-9F2F-ADF1BC514E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546193" y="4696015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D0BDBBC9-D7C0-0079-5FDA-2D582FFF5167}"/>
              </a:ext>
            </a:extLst>
          </p:cNvPr>
          <p:cNvSpPr/>
          <p:nvPr/>
        </p:nvSpPr>
        <p:spPr bwMode="gray">
          <a:xfrm>
            <a:off x="925681" y="4245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5229F41-07D9-6F49-9CAE-77227AFB21AB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 bwMode="gray">
          <a:xfrm flipH="1">
            <a:off x="988681" y="3878840"/>
            <a:ext cx="2" cy="367111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82AB97-0F02-4080-9ACB-CAC5B5ECA68D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 bwMode="gray">
          <a:xfrm>
            <a:off x="988681" y="4371950"/>
            <a:ext cx="683512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F5FE5B0-FA58-8ADF-FA8F-ECB096D85E96}"/>
              </a:ext>
            </a:extLst>
          </p:cNvPr>
          <p:cNvSpPr/>
          <p:nvPr/>
        </p:nvSpPr>
        <p:spPr bwMode="gray">
          <a:xfrm>
            <a:off x="847995" y="475643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4BB73C-C539-469F-CA70-760739584131}"/>
              </a:ext>
            </a:extLst>
          </p:cNvPr>
          <p:cNvCxnSpPr>
            <a:cxnSpLocks/>
            <a:stCxn id="28" idx="3"/>
            <a:endCxn id="24" idx="2"/>
          </p:cNvCxnSpPr>
          <p:nvPr/>
        </p:nvCxnSpPr>
        <p:spPr bwMode="gray">
          <a:xfrm>
            <a:off x="973994" y="4819430"/>
            <a:ext cx="572199" cy="258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/>
              <p:nvPr/>
            </p:nvSpPr>
            <p:spPr bwMode="gray">
              <a:xfrm>
                <a:off x="3636257" y="1491630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5D3F90-0C26-D4CF-B48C-2F52E6379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6257" y="1491630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B8012-9B52-FD42-EC0D-54EBE52B69DF}"/>
              </a:ext>
            </a:extLst>
          </p:cNvPr>
          <p:cNvCxnSpPr>
            <a:cxnSpLocks/>
            <a:stCxn id="31" idx="4"/>
            <a:endCxn id="35" idx="0"/>
          </p:cNvCxnSpPr>
          <p:nvPr/>
        </p:nvCxnSpPr>
        <p:spPr bwMode="gray">
          <a:xfrm>
            <a:off x="3762257" y="1743629"/>
            <a:ext cx="0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/>
              <p:nvPr/>
            </p:nvSpPr>
            <p:spPr bwMode="gray">
              <a:xfrm>
                <a:off x="3135608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33D190D-1EBC-7ABA-C192-98967818D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35608" y="3099111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/>
              <p:nvPr/>
            </p:nvSpPr>
            <p:spPr bwMode="gray">
              <a:xfrm>
                <a:off x="3636257" y="255975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071296E-5D3D-DE1E-89BB-93DF93238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6257" y="2559758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DB17F2F-1E95-108F-5F15-7DA9458BE5EA}"/>
              </a:ext>
            </a:extLst>
          </p:cNvPr>
          <p:cNvSpPr/>
          <p:nvPr/>
        </p:nvSpPr>
        <p:spPr bwMode="gray">
          <a:xfrm>
            <a:off x="3699257" y="2088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2633F0-0B94-654F-1DA9-5F22C636DDD5}"/>
              </a:ext>
            </a:extLst>
          </p:cNvPr>
          <p:cNvSpPr/>
          <p:nvPr/>
        </p:nvSpPr>
        <p:spPr bwMode="gray">
          <a:xfrm>
            <a:off x="3697425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D45FD7A-60F9-7240-A011-3F21A461CD47}"/>
              </a:ext>
            </a:extLst>
          </p:cNvPr>
          <p:cNvSpPr/>
          <p:nvPr/>
        </p:nvSpPr>
        <p:spPr bwMode="gray">
          <a:xfrm>
            <a:off x="2699792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5C4C8C-0DB6-6507-99AB-6B00608749FB}"/>
              </a:ext>
            </a:extLst>
          </p:cNvPr>
          <p:cNvCxnSpPr>
            <a:cxnSpLocks/>
            <a:stCxn id="37" idx="3"/>
            <a:endCxn id="33" idx="2"/>
          </p:cNvCxnSpPr>
          <p:nvPr/>
        </p:nvCxnSpPr>
        <p:spPr bwMode="gray">
          <a:xfrm>
            <a:off x="2825791" y="3225111"/>
            <a:ext cx="309817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6BC9F9-13D0-7BB9-97BE-8ED5CEA7EE71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 bwMode="gray">
          <a:xfrm>
            <a:off x="3762257" y="2214693"/>
            <a:ext cx="0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FF840F-7569-39E4-6343-60B1B156262C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 bwMode="gray">
          <a:xfrm flipH="1">
            <a:off x="3760425" y="2811757"/>
            <a:ext cx="1832" cy="3503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45132B-D8B0-AD98-AC30-52EFC5D3B231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 bwMode="gray">
          <a:xfrm flipH="1">
            <a:off x="3387607" y="3225111"/>
            <a:ext cx="309818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/>
              <p:nvPr/>
            </p:nvSpPr>
            <p:spPr bwMode="gray">
              <a:xfrm>
                <a:off x="3635323" y="362788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2,2,1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F7D803-23AE-65D8-F6DD-5059F3E8C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5323" y="362788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43878A-9E78-83CA-7170-10E54B654B19}"/>
              </a:ext>
            </a:extLst>
          </p:cNvPr>
          <p:cNvCxnSpPr>
            <a:cxnSpLocks/>
            <a:stCxn id="42" idx="0"/>
            <a:endCxn id="36" idx="2"/>
          </p:cNvCxnSpPr>
          <p:nvPr/>
        </p:nvCxnSpPr>
        <p:spPr bwMode="gray">
          <a:xfrm flipH="1" flipV="1">
            <a:off x="3760425" y="3288110"/>
            <a:ext cx="898" cy="3397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/>
              <p:nvPr/>
            </p:nvSpPr>
            <p:spPr bwMode="gray">
              <a:xfrm>
                <a:off x="3635322" y="4696015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45BF90F-AFCB-8B7C-2CF4-67B6028E2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35322" y="4696015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 l="-9091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848FE148-6A9C-0160-773B-71EFB28BA6B3}"/>
              </a:ext>
            </a:extLst>
          </p:cNvPr>
          <p:cNvSpPr/>
          <p:nvPr/>
        </p:nvSpPr>
        <p:spPr bwMode="gray">
          <a:xfrm>
            <a:off x="3698321" y="4224950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133C3F-6623-BB24-E65C-EBBFBE2A9724}"/>
              </a:ext>
            </a:extLst>
          </p:cNvPr>
          <p:cNvCxnSpPr>
            <a:cxnSpLocks/>
            <a:stCxn id="42" idx="4"/>
            <a:endCxn id="46" idx="0"/>
          </p:cNvCxnSpPr>
          <p:nvPr/>
        </p:nvCxnSpPr>
        <p:spPr bwMode="gray">
          <a:xfrm flipH="1">
            <a:off x="3761321" y="3879885"/>
            <a:ext cx="2" cy="345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4F54B2A-95C1-AC50-9DA2-F1F0F0930A46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 bwMode="gray">
          <a:xfrm>
            <a:off x="3761321" y="4350949"/>
            <a:ext cx="1" cy="3450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CEAB2C42-E34D-63AC-9A48-D22792E72F4D}"/>
              </a:ext>
            </a:extLst>
          </p:cNvPr>
          <p:cNvSpPr/>
          <p:nvPr/>
        </p:nvSpPr>
        <p:spPr bwMode="gray">
          <a:xfrm>
            <a:off x="2653757" y="475643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2E08CA1-8268-9465-8137-66DB6A99798E}"/>
              </a:ext>
            </a:extLst>
          </p:cNvPr>
          <p:cNvCxnSpPr>
            <a:cxnSpLocks/>
            <a:stCxn id="73" idx="3"/>
            <a:endCxn id="45" idx="2"/>
          </p:cNvCxnSpPr>
          <p:nvPr/>
        </p:nvCxnSpPr>
        <p:spPr bwMode="gray">
          <a:xfrm>
            <a:off x="2779756" y="4819431"/>
            <a:ext cx="855566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01100F-9971-C0F7-6899-D85D76AF685A}"/>
              </a:ext>
            </a:extLst>
          </p:cNvPr>
          <p:cNvCxnSpPr>
            <a:cxnSpLocks/>
            <a:stCxn id="24" idx="6"/>
            <a:endCxn id="73" idx="1"/>
          </p:cNvCxnSpPr>
          <p:nvPr/>
        </p:nvCxnSpPr>
        <p:spPr bwMode="gray">
          <a:xfrm flipV="1">
            <a:off x="1798192" y="4819431"/>
            <a:ext cx="855565" cy="258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68756FC2-CC2B-9A97-B55E-F56127FD5E3C}"/>
              </a:ext>
            </a:extLst>
          </p:cNvPr>
          <p:cNvCxnSpPr>
            <a:cxnSpLocks/>
            <a:stCxn id="5" idx="4"/>
            <a:endCxn id="125" idx="0"/>
          </p:cNvCxnSpPr>
          <p:nvPr/>
        </p:nvCxnSpPr>
        <p:spPr bwMode="gray">
          <a:xfrm>
            <a:off x="1673128" y="1743629"/>
            <a:ext cx="685575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/>
              <p:nvPr/>
            </p:nvSpPr>
            <p:spPr bwMode="gray">
              <a:xfrm>
                <a:off x="1750672" y="3099111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1,2,2</m:t>
                          </m:r>
                        </m:sub>
                        <m:sup>
                          <m:r>
                            <a:rPr lang="en-US" sz="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65200D8-05CC-272A-27E6-B18FDC01B7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750672" y="3099111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 l="-4545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/>
              <p:nvPr/>
            </p:nvSpPr>
            <p:spPr bwMode="gray">
              <a:xfrm>
                <a:off x="2231766" y="2549258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57B1FDC-7875-264B-0EC1-2B618A2E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66" y="2549258"/>
                <a:ext cx="251999" cy="251999"/>
              </a:xfrm>
              <a:prstGeom prst="ellipse">
                <a:avLst/>
              </a:prstGeom>
              <a:blipFill>
                <a:blip r:embed="rId14"/>
                <a:stretch>
                  <a:fillRect l="-4762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D111927D-CD14-BDE6-83DB-534C739C9F73}"/>
              </a:ext>
            </a:extLst>
          </p:cNvPr>
          <p:cNvSpPr/>
          <p:nvPr/>
        </p:nvSpPr>
        <p:spPr bwMode="gray">
          <a:xfrm>
            <a:off x="2295703" y="2067694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78949A9-EAE8-C48D-51B6-1B9DF988D9DA}"/>
              </a:ext>
            </a:extLst>
          </p:cNvPr>
          <p:cNvSpPr/>
          <p:nvPr/>
        </p:nvSpPr>
        <p:spPr bwMode="gray">
          <a:xfrm>
            <a:off x="2295703" y="316211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40C59A3-8874-9382-D32D-7AB65391E2DF}"/>
              </a:ext>
            </a:extLst>
          </p:cNvPr>
          <p:cNvSpPr/>
          <p:nvPr/>
        </p:nvSpPr>
        <p:spPr bwMode="gray">
          <a:xfrm>
            <a:off x="1331640" y="3162111"/>
            <a:ext cx="125999" cy="12599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FAEA0BA-FBB4-FCF1-26FD-CC7C13F60157}"/>
              </a:ext>
            </a:extLst>
          </p:cNvPr>
          <p:cNvCxnSpPr>
            <a:cxnSpLocks/>
            <a:stCxn id="127" idx="3"/>
            <a:endCxn id="123" idx="2"/>
          </p:cNvCxnSpPr>
          <p:nvPr/>
        </p:nvCxnSpPr>
        <p:spPr bwMode="gray">
          <a:xfrm>
            <a:off x="1457639" y="3225111"/>
            <a:ext cx="293033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968364D-8B50-98E6-1D3A-084577418B2C}"/>
              </a:ext>
            </a:extLst>
          </p:cNvPr>
          <p:cNvCxnSpPr>
            <a:cxnSpLocks/>
            <a:stCxn id="125" idx="2"/>
            <a:endCxn id="124" idx="0"/>
          </p:cNvCxnSpPr>
          <p:nvPr/>
        </p:nvCxnSpPr>
        <p:spPr bwMode="gray">
          <a:xfrm flipH="1">
            <a:off x="2357766" y="2193693"/>
            <a:ext cx="937" cy="3555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275D592-89E4-2643-D6EF-D7403059241A}"/>
              </a:ext>
            </a:extLst>
          </p:cNvPr>
          <p:cNvCxnSpPr>
            <a:cxnSpLocks/>
            <a:stCxn id="124" idx="4"/>
            <a:endCxn id="126" idx="0"/>
          </p:cNvCxnSpPr>
          <p:nvPr/>
        </p:nvCxnSpPr>
        <p:spPr bwMode="gray">
          <a:xfrm>
            <a:off x="2357766" y="2801257"/>
            <a:ext cx="937" cy="36085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22ECB61-6D5B-BBEC-9529-C62E16BB9C2B}"/>
              </a:ext>
            </a:extLst>
          </p:cNvPr>
          <p:cNvCxnSpPr>
            <a:cxnSpLocks/>
            <a:stCxn id="126" idx="1"/>
            <a:endCxn id="123" idx="6"/>
          </p:cNvCxnSpPr>
          <p:nvPr/>
        </p:nvCxnSpPr>
        <p:spPr bwMode="gray">
          <a:xfrm flipH="1">
            <a:off x="2002671" y="3225111"/>
            <a:ext cx="293032" cy="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/>
              <p:nvPr/>
            </p:nvSpPr>
            <p:spPr bwMode="gray">
              <a:xfrm>
                <a:off x="2231769" y="3638386"/>
                <a:ext cx="251999" cy="251999"/>
              </a:xfrm>
              <a:prstGeom prst="ellipse">
                <a:avLst/>
              </a:prstGeom>
              <a:solidFill>
                <a:schemeClr val="bg1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7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2,1,2</m:t>
                          </m:r>
                        </m:sub>
                      </m:sSub>
                    </m:oMath>
                  </m:oMathPara>
                </a14:m>
                <a:endParaRPr lang="en-DE" sz="7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FB18393-BBB3-36B0-10BE-A7065C6BB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231769" y="3638386"/>
                <a:ext cx="251999" cy="251999"/>
              </a:xfrm>
              <a:prstGeom prst="ellipse">
                <a:avLst/>
              </a:prstGeom>
              <a:blipFill>
                <a:blip r:embed="rId15"/>
                <a:stretch>
                  <a:fillRect l="-4762"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B2168A2-B334-6EA8-5205-B1B4925E1169}"/>
              </a:ext>
            </a:extLst>
          </p:cNvPr>
          <p:cNvCxnSpPr>
            <a:cxnSpLocks/>
            <a:stCxn id="132" idx="0"/>
            <a:endCxn id="126" idx="2"/>
          </p:cNvCxnSpPr>
          <p:nvPr/>
        </p:nvCxnSpPr>
        <p:spPr bwMode="gray">
          <a:xfrm flipV="1">
            <a:off x="2357769" y="3288110"/>
            <a:ext cx="934" cy="35027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5E97E68-573F-1ADC-2C89-B1739D3A48DD}"/>
              </a:ext>
            </a:extLst>
          </p:cNvPr>
          <p:cNvSpPr/>
          <p:nvPr/>
        </p:nvSpPr>
        <p:spPr bwMode="gray">
          <a:xfrm>
            <a:off x="2294767" y="4245951"/>
            <a:ext cx="125999" cy="1259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055095E-ED9D-F011-81CF-D86FC919CDBB}"/>
              </a:ext>
            </a:extLst>
          </p:cNvPr>
          <p:cNvCxnSpPr>
            <a:cxnSpLocks/>
            <a:stCxn id="132" idx="4"/>
            <a:endCxn id="135" idx="0"/>
          </p:cNvCxnSpPr>
          <p:nvPr/>
        </p:nvCxnSpPr>
        <p:spPr bwMode="gray">
          <a:xfrm flipH="1">
            <a:off x="2357767" y="3890385"/>
            <a:ext cx="2" cy="355566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AD738E-6377-A151-2114-76F87739F98A}"/>
              </a:ext>
            </a:extLst>
          </p:cNvPr>
          <p:cNvCxnSpPr>
            <a:cxnSpLocks/>
            <a:stCxn id="135" idx="2"/>
            <a:endCxn id="24" idx="0"/>
          </p:cNvCxnSpPr>
          <p:nvPr/>
        </p:nvCxnSpPr>
        <p:spPr bwMode="gray">
          <a:xfrm flipH="1">
            <a:off x="1672193" y="4371950"/>
            <a:ext cx="685574" cy="3240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84D2677-FB12-8DB7-5205-58DA437D75BA}"/>
              </a:ext>
            </a:extLst>
          </p:cNvPr>
          <p:cNvCxnSpPr>
            <a:cxnSpLocks/>
            <a:endCxn id="124" idx="1"/>
          </p:cNvCxnSpPr>
          <p:nvPr/>
        </p:nvCxnSpPr>
        <p:spPr bwMode="gray">
          <a:xfrm>
            <a:off x="1660712" y="1353648"/>
            <a:ext cx="607958" cy="12325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5B1AB439-D947-EDF8-F3C7-DEE56C860542}"/>
              </a:ext>
            </a:extLst>
          </p:cNvPr>
          <p:cNvSpPr txBox="1"/>
          <p:nvPr/>
        </p:nvSpPr>
        <p:spPr bwMode="gray">
          <a:xfrm>
            <a:off x="35496" y="1113575"/>
            <a:ext cx="2172190" cy="326913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Performance of player 1 in year 1 </a:t>
            </a:r>
            <a:br>
              <a:rPr lang="en-US" sz="1000" dirty="0">
                <a:solidFill>
                  <a:srgbClr val="C00000"/>
                </a:solidFill>
              </a:rPr>
            </a:br>
            <a:r>
              <a:rPr lang="en-US" sz="1000" dirty="0">
                <a:solidFill>
                  <a:srgbClr val="C00000"/>
                </a:solidFill>
              </a:rPr>
              <a:t>in second match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199E5C50-871A-6D5F-884F-90F80557F141}"/>
              </a:ext>
            </a:extLst>
          </p:cNvPr>
          <p:cNvSpPr/>
          <p:nvPr/>
        </p:nvSpPr>
        <p:spPr bwMode="gray">
          <a:xfrm>
            <a:off x="119817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7F5F0C3-4590-1BEF-CDAA-FBBEFC3325B5}"/>
              </a:ext>
            </a:extLst>
          </p:cNvPr>
          <p:cNvSpPr/>
          <p:nvPr/>
        </p:nvSpPr>
        <p:spPr bwMode="gray">
          <a:xfrm>
            <a:off x="1197094" y="4770607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0DD96D9A-AA57-892B-58A8-60D5108BE477}"/>
              </a:ext>
            </a:extLst>
          </p:cNvPr>
          <p:cNvSpPr/>
          <p:nvPr/>
        </p:nvSpPr>
        <p:spPr bwMode="gray">
          <a:xfrm>
            <a:off x="923902" y="226806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703699D1-4025-5447-88F5-759DCCE1E583}"/>
              </a:ext>
            </a:extLst>
          </p:cNvPr>
          <p:cNvSpPr/>
          <p:nvPr/>
        </p:nvSpPr>
        <p:spPr bwMode="gray">
          <a:xfrm>
            <a:off x="930078" y="399939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E30E192-C988-DE0B-B9A4-820C6F8272F3}"/>
              </a:ext>
            </a:extLst>
          </p:cNvPr>
          <p:cNvSpPr/>
          <p:nvPr/>
        </p:nvSpPr>
        <p:spPr bwMode="gray">
          <a:xfrm>
            <a:off x="73533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DD1A8605-A586-34CC-438E-B0D7777DD728}"/>
              </a:ext>
            </a:extLst>
          </p:cNvPr>
          <p:cNvSpPr/>
          <p:nvPr/>
        </p:nvSpPr>
        <p:spPr bwMode="gray">
          <a:xfrm>
            <a:off x="22677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0E6664A-B6B8-4A4D-378C-1354C0B2FA45}"/>
              </a:ext>
            </a:extLst>
          </p:cNvPr>
          <p:cNvSpPr/>
          <p:nvPr/>
        </p:nvSpPr>
        <p:spPr bwMode="gray">
          <a:xfrm>
            <a:off x="921674" y="28871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94768A3B-CD54-B2AC-5392-C154B310DA5F}"/>
              </a:ext>
            </a:extLst>
          </p:cNvPr>
          <p:cNvSpPr/>
          <p:nvPr/>
        </p:nvSpPr>
        <p:spPr bwMode="gray">
          <a:xfrm>
            <a:off x="921674" y="338028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374AC5E-7F25-2803-F3F3-726A18B974BC}"/>
              </a:ext>
            </a:extLst>
          </p:cNvPr>
          <p:cNvSpPr/>
          <p:nvPr/>
        </p:nvSpPr>
        <p:spPr bwMode="gray">
          <a:xfrm>
            <a:off x="1277649" y="179767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BF876DC-B040-5F41-9D7F-2B6F4DDC0301}"/>
              </a:ext>
            </a:extLst>
          </p:cNvPr>
          <p:cNvSpPr/>
          <p:nvPr/>
        </p:nvSpPr>
        <p:spPr bwMode="gray">
          <a:xfrm>
            <a:off x="1277649" y="44619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CED1D6E1-0AFC-465D-C5EB-505F4B441CBB}"/>
              </a:ext>
            </a:extLst>
          </p:cNvPr>
          <p:cNvSpPr/>
          <p:nvPr/>
        </p:nvSpPr>
        <p:spPr bwMode="gray">
          <a:xfrm>
            <a:off x="2292541" y="23084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D52261F-E9BF-3A1A-86E2-77AFE43EE37A}"/>
              </a:ext>
            </a:extLst>
          </p:cNvPr>
          <p:cNvSpPr/>
          <p:nvPr/>
        </p:nvSpPr>
        <p:spPr bwMode="gray">
          <a:xfrm>
            <a:off x="2304207" y="400516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39DDFD7-E239-5676-CB59-A1CF25101C8C}"/>
              </a:ext>
            </a:extLst>
          </p:cNvPr>
          <p:cNvSpPr/>
          <p:nvPr/>
        </p:nvSpPr>
        <p:spPr bwMode="gray">
          <a:xfrm>
            <a:off x="2086188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0D8F4414-A241-0415-E148-59211DD817A4}"/>
              </a:ext>
            </a:extLst>
          </p:cNvPr>
          <p:cNvSpPr/>
          <p:nvPr/>
        </p:nvSpPr>
        <p:spPr bwMode="gray">
          <a:xfrm>
            <a:off x="154115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2176CEDA-EC40-5884-E79D-802F5B343509}"/>
              </a:ext>
            </a:extLst>
          </p:cNvPr>
          <p:cNvSpPr/>
          <p:nvPr/>
        </p:nvSpPr>
        <p:spPr bwMode="gray">
          <a:xfrm>
            <a:off x="2303493" y="291604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6D1941F-131E-78F6-F0A1-16E89B98670E}"/>
              </a:ext>
            </a:extLst>
          </p:cNvPr>
          <p:cNvSpPr/>
          <p:nvPr/>
        </p:nvSpPr>
        <p:spPr bwMode="gray">
          <a:xfrm>
            <a:off x="2303493" y="339760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23CF6781-0E76-011E-BB17-AE9D53BF312B}"/>
              </a:ext>
            </a:extLst>
          </p:cNvPr>
          <p:cNvSpPr/>
          <p:nvPr/>
        </p:nvSpPr>
        <p:spPr bwMode="gray">
          <a:xfrm>
            <a:off x="1925721" y="185167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3BB8EEA9-A687-36D6-C486-6E6C42C47454}"/>
              </a:ext>
            </a:extLst>
          </p:cNvPr>
          <p:cNvSpPr/>
          <p:nvPr/>
        </p:nvSpPr>
        <p:spPr bwMode="gray">
          <a:xfrm>
            <a:off x="1997729" y="44619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7E93EDFE-F149-74D6-47AE-DF86D05CCF28}"/>
              </a:ext>
            </a:extLst>
          </p:cNvPr>
          <p:cNvSpPr/>
          <p:nvPr/>
        </p:nvSpPr>
        <p:spPr bwMode="gray">
          <a:xfrm>
            <a:off x="3145474" y="155042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CC1AD64-9A48-4B8B-84C4-393646EF0419}"/>
              </a:ext>
            </a:extLst>
          </p:cNvPr>
          <p:cNvSpPr/>
          <p:nvPr/>
        </p:nvSpPr>
        <p:spPr bwMode="gray">
          <a:xfrm>
            <a:off x="3144539" y="4740775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67CE2080-515E-F423-9E23-027C018A5E0D}"/>
              </a:ext>
            </a:extLst>
          </p:cNvPr>
          <p:cNvSpPr/>
          <p:nvPr/>
        </p:nvSpPr>
        <p:spPr bwMode="gray">
          <a:xfrm>
            <a:off x="3689588" y="232422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0B5FD15C-98A5-B697-E1AB-C7B3EC903507}"/>
              </a:ext>
            </a:extLst>
          </p:cNvPr>
          <p:cNvSpPr/>
          <p:nvPr/>
        </p:nvSpPr>
        <p:spPr bwMode="gray">
          <a:xfrm>
            <a:off x="3699394" y="3989418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193FE5C-9A87-E456-28FE-EC67A4A12B1A}"/>
              </a:ext>
            </a:extLst>
          </p:cNvPr>
          <p:cNvSpPr/>
          <p:nvPr/>
        </p:nvSpPr>
        <p:spPr bwMode="gray">
          <a:xfrm>
            <a:off x="3479516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7DD089B2-07C6-998C-7517-C5111DFDB4D6}"/>
              </a:ext>
            </a:extLst>
          </p:cNvPr>
          <p:cNvSpPr/>
          <p:nvPr/>
        </p:nvSpPr>
        <p:spPr bwMode="gray">
          <a:xfrm>
            <a:off x="2917700" y="3162111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DD2B20C-ABD5-8750-537F-E7175314BCE4}"/>
              </a:ext>
            </a:extLst>
          </p:cNvPr>
          <p:cNvSpPr/>
          <p:nvPr/>
        </p:nvSpPr>
        <p:spPr bwMode="gray">
          <a:xfrm>
            <a:off x="3698680" y="2921290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8511AC9-D09E-0F23-0754-79068F5B1B49}"/>
              </a:ext>
            </a:extLst>
          </p:cNvPr>
          <p:cNvSpPr/>
          <p:nvPr/>
        </p:nvSpPr>
        <p:spPr bwMode="gray">
          <a:xfrm>
            <a:off x="3698680" y="3392354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F26628BD-7414-F526-DFB9-93EEF93C7C2A}"/>
              </a:ext>
            </a:extLst>
          </p:cNvPr>
          <p:cNvSpPr/>
          <p:nvPr/>
        </p:nvSpPr>
        <p:spPr bwMode="gray">
          <a:xfrm>
            <a:off x="3697425" y="185316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CA8A0ECF-3369-BD38-7FB2-891C99DEE4C5}"/>
              </a:ext>
            </a:extLst>
          </p:cNvPr>
          <p:cNvSpPr/>
          <p:nvPr/>
        </p:nvSpPr>
        <p:spPr bwMode="gray">
          <a:xfrm>
            <a:off x="3689588" y="4460482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B36440F-59F4-6BA5-5EE5-F39B7706D818}"/>
              </a:ext>
            </a:extLst>
          </p:cNvPr>
          <p:cNvSpPr/>
          <p:nvPr/>
        </p:nvSpPr>
        <p:spPr bwMode="gray">
          <a:xfrm>
            <a:off x="2163910" y="1554629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E28651A-C0BB-B02C-A02B-C3F1FBA89328}"/>
              </a:ext>
            </a:extLst>
          </p:cNvPr>
          <p:cNvSpPr/>
          <p:nvPr/>
        </p:nvSpPr>
        <p:spPr bwMode="gray">
          <a:xfrm>
            <a:off x="2162975" y="4744976"/>
            <a:ext cx="125999" cy="12599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600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E9A192-CFEA-FF01-9DC7-0947D14D0AC9}"/>
              </a:ext>
            </a:extLst>
          </p:cNvPr>
          <p:cNvSpPr txBox="1"/>
          <p:nvPr/>
        </p:nvSpPr>
        <p:spPr bwMode="gray">
          <a:xfrm>
            <a:off x="1220656" y="4949863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1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3E4105-1CEC-709D-56FA-4D23E6799800}"/>
              </a:ext>
            </a:extLst>
          </p:cNvPr>
          <p:cNvSpPr txBox="1"/>
          <p:nvPr/>
        </p:nvSpPr>
        <p:spPr bwMode="gray">
          <a:xfrm>
            <a:off x="3308888" y="4952825"/>
            <a:ext cx="903072" cy="23339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>
                <a:solidFill>
                  <a:srgbClr val="C00000"/>
                </a:solidFill>
              </a:rPr>
              <a:t>Year 2</a:t>
            </a:r>
            <a:endParaRPr lang="en-DE" sz="1000" b="1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2724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1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0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21" grpId="0" animBg="1"/>
      <p:bldP spid="24" grpId="0" animBg="1"/>
      <p:bldP spid="25" grpId="0" animBg="1"/>
      <p:bldP spid="28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5" grpId="0" animBg="1"/>
      <p:bldP spid="46" grpId="0" animBg="1"/>
      <p:bldP spid="73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32" grpId="0" animBg="1"/>
      <p:bldP spid="135" grpId="0" animBg="1"/>
      <p:bldP spid="166" grpId="0"/>
      <p:bldP spid="169" grpId="0" animBg="1"/>
      <p:bldP spid="170" grpId="0" animBg="1"/>
      <p:bldP spid="171" grpId="0" animBg="1"/>
      <p:bldP spid="172" grpId="0" animBg="1"/>
      <p:bldP spid="174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5" grpId="0" animBg="1"/>
      <p:bldP spid="186" grpId="0" animBg="1"/>
      <p:bldP spid="187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4" grpId="0" animBg="1"/>
      <p:bldP spid="205" grpId="0" animBg="1"/>
      <p:bldP spid="49" grpId="0"/>
      <p:bldP spid="5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35DBA-32EA-1BB4-AC8D-C0A190F2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TrueSkill-Through-Time: Chess Players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D890E2D-1264-4F26-3DBC-EEEDF7CBE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6093" y="4303694"/>
            <a:ext cx="5135166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6B950F29-D9AD-F528-4044-71A4C32559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26093" y="1508106"/>
            <a:ext cx="1191" cy="2795588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3AAE6B6E-C016-9C72-5140-1C0435C85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5945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A7DDE03-967C-FBA3-3713-1BB8E4F47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87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1850</a:t>
            </a:r>
            <a:endParaRPr lang="en-US">
              <a:cs typeface="Arial" pitchFamily="34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55A11F6A-8E3A-F0FD-39B1-9FB96F17A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519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03C4AACD-BF9D-BDBE-DE80-68755B30A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61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1858</a:t>
            </a:r>
            <a:endParaRPr lang="en-US">
              <a:cs typeface="Arial" pitchFamily="34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863D41F-0E2D-B729-0AAE-D9012106A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35706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60422BD-2319-CDFD-CF66-1B243759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12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1866</a:t>
            </a:r>
            <a:endParaRPr lang="en-US">
              <a:cs typeface="Arial" pitchFamily="34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98723F40-9E85-6CE3-C0BE-50B3C65F8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47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F850817E-48DF-327F-2D55-D2D259DAB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2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1875</a:t>
            </a:r>
            <a:endParaRPr lang="en-US">
              <a:cs typeface="Arial" pitchFamily="34" charset="0"/>
            </a:endParaRPr>
          </a:p>
        </p:txBody>
      </p:sp>
      <p:sp>
        <p:nvSpPr>
          <p:cNvPr id="16" name="Line 18">
            <a:extLst>
              <a:ext uri="{FF2B5EF4-FFF2-40B4-BE49-F238E27FC236}">
                <a16:creationId xmlns:a16="http://schemas.microsoft.com/office/drawing/2014/main" id="{7BEC8094-CC12-40B3-B491-2AA5DAB1F0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10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9">
            <a:extLst>
              <a:ext uri="{FF2B5EF4-FFF2-40B4-BE49-F238E27FC236}">
                <a16:creationId xmlns:a16="http://schemas.microsoft.com/office/drawing/2014/main" id="{E8CE8355-C053-9F93-F592-8018C645C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52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1883</a:t>
            </a:r>
            <a:endParaRPr lang="en-US">
              <a:cs typeface="Arial" pitchFamily="34" charset="0"/>
            </a:endParaRPr>
          </a:p>
        </p:txBody>
      </p:sp>
      <p:sp>
        <p:nvSpPr>
          <p:cNvPr id="18" name="Line 20">
            <a:extLst>
              <a:ext uri="{FF2B5EF4-FFF2-40B4-BE49-F238E27FC236}">
                <a16:creationId xmlns:a16="http://schemas.microsoft.com/office/drawing/2014/main" id="{F76590E2-58CD-5BCE-8B48-11EF0D855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60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000DB66F-BDAB-9990-8359-9042DD88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2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1891</a:t>
            </a:r>
            <a:endParaRPr lang="en-US">
              <a:cs typeface="Arial" pitchFamily="34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FB1F3BA-151E-A59E-B8DD-5A9D2E872C9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11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EEEE2A3C-94B3-82A1-7C49-76DBB16F1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3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1899</a:t>
            </a:r>
            <a:endParaRPr lang="en-US">
              <a:cs typeface="Arial" pitchFamily="34" charset="0"/>
            </a:endParaRPr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5E28A234-94E3-A81C-7EC6-E9F4F1761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431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D4DA8956-9FA9-3417-81F6-CC61F5ED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84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1907</a:t>
            </a:r>
            <a:endParaRPr lang="en-US">
              <a:cs typeface="Arial" pitchFamily="34" charset="0"/>
            </a:endParaRPr>
          </a:p>
        </p:txBody>
      </p:sp>
      <p:sp>
        <p:nvSpPr>
          <p:cNvPr id="24" name="Line 26">
            <a:extLst>
              <a:ext uri="{FF2B5EF4-FFF2-40B4-BE49-F238E27FC236}">
                <a16:creationId xmlns:a16="http://schemas.microsoft.com/office/drawing/2014/main" id="{C9B0816A-6C68-B2A6-A49C-7F3C55DB37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51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CB7F7AA7-C243-473B-5991-CB1F17F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493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1916</a:t>
            </a:r>
            <a:endParaRPr lang="en-US">
              <a:cs typeface="Arial" pitchFamily="34" charset="0"/>
            </a:endParaRPr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7041191B-405F-5F97-A1C6-0791ED8C8B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401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DA309A5A-6686-AD01-C771-D9A1463FA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24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1924</a:t>
            </a:r>
            <a:endParaRPr lang="en-US">
              <a:cs typeface="Arial" pitchFamily="34" charset="0"/>
            </a:endParaRPr>
          </a:p>
        </p:txBody>
      </p:sp>
      <p:sp>
        <p:nvSpPr>
          <p:cNvPr id="28" name="Line 30">
            <a:extLst>
              <a:ext uri="{FF2B5EF4-FFF2-40B4-BE49-F238E27FC236}">
                <a16:creationId xmlns:a16="http://schemas.microsoft.com/office/drawing/2014/main" id="{0D3DF90F-A9C0-809E-9BB9-A0F0E49BA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976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6CE451E9-BB95-6C87-EEE3-EA0FEF04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1181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1932</a:t>
            </a:r>
            <a:endParaRPr lang="en-US">
              <a:cs typeface="Arial" pitchFamily="34" charset="0"/>
            </a:endParaRP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64BB37D4-7B9A-402B-AFAA-E670CE385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0268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Rectangle 33">
            <a:extLst>
              <a:ext uri="{FF2B5EF4-FFF2-40B4-BE49-F238E27FC236}">
                <a16:creationId xmlns:a16="http://schemas.microsoft.com/office/drawing/2014/main" id="{D1EE9DA8-6580-8EDB-9594-7909B1DD1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687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1940</a:t>
            </a:r>
            <a:endParaRPr lang="en-US">
              <a:cs typeface="Arial" pitchFamily="34" charset="0"/>
            </a:endParaRPr>
          </a:p>
        </p:txBody>
      </p:sp>
      <p:sp>
        <p:nvSpPr>
          <p:cNvPr id="32" name="Line 34">
            <a:extLst>
              <a:ext uri="{FF2B5EF4-FFF2-40B4-BE49-F238E27FC236}">
                <a16:creationId xmlns:a16="http://schemas.microsoft.com/office/drawing/2014/main" id="{7CAD454B-8C96-EA83-F151-6C593AF74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9349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Rectangle 35">
            <a:extLst>
              <a:ext uri="{FF2B5EF4-FFF2-40B4-BE49-F238E27FC236}">
                <a16:creationId xmlns:a16="http://schemas.microsoft.com/office/drawing/2014/main" id="{9F809452-26B1-1CC9-60B0-BCD9C0DF0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578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1949</a:t>
            </a:r>
            <a:endParaRPr lang="en-US">
              <a:cs typeface="Arial" pitchFamily="34" charset="0"/>
            </a:endParaRPr>
          </a:p>
        </p:txBody>
      </p:sp>
      <p:sp>
        <p:nvSpPr>
          <p:cNvPr id="34" name="Line 36">
            <a:extLst>
              <a:ext uri="{FF2B5EF4-FFF2-40B4-BE49-F238E27FC236}">
                <a16:creationId xmlns:a16="http://schemas.microsoft.com/office/drawing/2014/main" id="{310779DD-5AA9-FFBE-2F77-BEC7B0245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8665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37">
            <a:extLst>
              <a:ext uri="{FF2B5EF4-FFF2-40B4-BE49-F238E27FC236}">
                <a16:creationId xmlns:a16="http://schemas.microsoft.com/office/drawing/2014/main" id="{04321CB6-76E8-4689-DDB6-43150BF48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084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1957</a:t>
            </a:r>
            <a:endParaRPr lang="en-US">
              <a:cs typeface="Arial" pitchFamily="34" charset="0"/>
            </a:endParaRPr>
          </a:p>
        </p:txBody>
      </p:sp>
      <p:sp>
        <p:nvSpPr>
          <p:cNvPr id="36" name="Line 38">
            <a:extLst>
              <a:ext uri="{FF2B5EF4-FFF2-40B4-BE49-F238E27FC236}">
                <a16:creationId xmlns:a16="http://schemas.microsoft.com/office/drawing/2014/main" id="{2997FCFE-DCCE-5684-049B-465AD2CE5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9172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Rectangle 39">
            <a:extLst>
              <a:ext uri="{FF2B5EF4-FFF2-40B4-BE49-F238E27FC236}">
                <a16:creationId xmlns:a16="http://schemas.microsoft.com/office/drawing/2014/main" id="{538F962B-55FF-5E19-C436-D81C4199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590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1965</a:t>
            </a:r>
            <a:endParaRPr lang="en-US">
              <a:cs typeface="Arial" pitchFamily="34" charset="0"/>
            </a:endParaRPr>
          </a:p>
        </p:txBody>
      </p:sp>
      <p:sp>
        <p:nvSpPr>
          <p:cNvPr id="38" name="Line 40">
            <a:extLst>
              <a:ext uri="{FF2B5EF4-FFF2-40B4-BE49-F238E27FC236}">
                <a16:creationId xmlns:a16="http://schemas.microsoft.com/office/drawing/2014/main" id="{3380CFFE-7EEB-18CB-041B-C2313AA21E1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8487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Rectangle 41">
            <a:extLst>
              <a:ext uri="{FF2B5EF4-FFF2-40B4-BE49-F238E27FC236}">
                <a16:creationId xmlns:a16="http://schemas.microsoft.com/office/drawing/2014/main" id="{DA3619B2-188F-D999-A4FD-DABF01C85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906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1973</a:t>
            </a:r>
            <a:endParaRPr lang="en-US">
              <a:cs typeface="Arial" pitchFamily="34" charset="0"/>
            </a:endParaRPr>
          </a:p>
        </p:txBody>
      </p:sp>
      <p:sp>
        <p:nvSpPr>
          <p:cNvPr id="40" name="Line 42">
            <a:extLst>
              <a:ext uri="{FF2B5EF4-FFF2-40B4-BE49-F238E27FC236}">
                <a16:creationId xmlns:a16="http://schemas.microsoft.com/office/drawing/2014/main" id="{2B38D22E-CA32-9014-1168-38E66DDB8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8993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82DC24EC-ABA5-15A1-5FBF-E40EB8750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412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1981</a:t>
            </a:r>
            <a:endParaRPr lang="en-US">
              <a:cs typeface="Arial" pitchFamily="34" charset="0"/>
            </a:endParaRPr>
          </a:p>
        </p:txBody>
      </p:sp>
      <p:sp>
        <p:nvSpPr>
          <p:cNvPr id="42" name="Line 44">
            <a:extLst>
              <a:ext uri="{FF2B5EF4-FFF2-40B4-BE49-F238E27FC236}">
                <a16:creationId xmlns:a16="http://schemas.microsoft.com/office/drawing/2014/main" id="{F501885D-7F06-D9AA-916D-C3B80CEB1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807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7FF37FC6-4961-3739-6189-06360CF2B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49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1990</a:t>
            </a:r>
            <a:endParaRPr lang="en-US">
              <a:cs typeface="Arial" pitchFamily="34" charset="0"/>
            </a:endParaRPr>
          </a:p>
        </p:txBody>
      </p:sp>
      <p:sp>
        <p:nvSpPr>
          <p:cNvPr id="44" name="Line 46">
            <a:extLst>
              <a:ext uri="{FF2B5EF4-FFF2-40B4-BE49-F238E27FC236}">
                <a16:creationId xmlns:a16="http://schemas.microsoft.com/office/drawing/2014/main" id="{CA908657-FB38-DF29-81D4-B2AE7DDE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7390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Rectangle 47">
            <a:extLst>
              <a:ext uri="{FF2B5EF4-FFF2-40B4-BE49-F238E27FC236}">
                <a16:creationId xmlns:a16="http://schemas.microsoft.com/office/drawing/2014/main" id="{B638598D-990E-0E2A-C6B1-6AB687816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8809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 dirty="0">
                <a:solidFill>
                  <a:srgbClr val="000000"/>
                </a:solidFill>
                <a:cs typeface="Arial" pitchFamily="34" charset="0"/>
              </a:rPr>
              <a:t>1998</a:t>
            </a:r>
            <a:endParaRPr lang="en-US" dirty="0">
              <a:cs typeface="Arial" pitchFamily="34" charset="0"/>
            </a:endParaRPr>
          </a:p>
        </p:txBody>
      </p:sp>
      <p:sp>
        <p:nvSpPr>
          <p:cNvPr id="46" name="Line 48">
            <a:extLst>
              <a:ext uri="{FF2B5EF4-FFF2-40B4-BE49-F238E27FC236}">
                <a16:creationId xmlns:a16="http://schemas.microsoft.com/office/drawing/2014/main" id="{ECF35F62-0123-1527-DB55-F0BC422A2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24324" y="4303695"/>
            <a:ext cx="1191" cy="5000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Rectangle 49">
            <a:extLst>
              <a:ext uri="{FF2B5EF4-FFF2-40B4-BE49-F238E27FC236}">
                <a16:creationId xmlns:a16="http://schemas.microsoft.com/office/drawing/2014/main" id="{21B1A734-45B6-3A94-0836-F8ED9A7E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743" y="4367988"/>
            <a:ext cx="198772" cy="10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675">
                <a:solidFill>
                  <a:srgbClr val="000000"/>
                </a:solidFill>
                <a:cs typeface="Arial" pitchFamily="34" charset="0"/>
              </a:rPr>
              <a:t>2006</a:t>
            </a:r>
            <a:endParaRPr lang="en-US">
              <a:cs typeface="Arial" pitchFamily="34" charset="0"/>
            </a:endParaRPr>
          </a:p>
        </p:txBody>
      </p:sp>
      <p:sp>
        <p:nvSpPr>
          <p:cNvPr id="48" name="Line 50">
            <a:extLst>
              <a:ext uri="{FF2B5EF4-FFF2-40B4-BE49-F238E27FC236}">
                <a16:creationId xmlns:a16="http://schemas.microsoft.com/office/drawing/2014/main" id="{FD229B8E-A764-2329-C69E-6637C6AEEF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4242972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49" name="Rectangle 51">
            <a:extLst>
              <a:ext uri="{FF2B5EF4-FFF2-40B4-BE49-F238E27FC236}">
                <a16:creationId xmlns:a16="http://schemas.microsoft.com/office/drawing/2014/main" id="{D6C83214-6CA8-C02C-D3B6-3DABEA58D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4181326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0" name="Line 52">
            <a:extLst>
              <a:ext uri="{FF2B5EF4-FFF2-40B4-BE49-F238E27FC236}">
                <a16:creationId xmlns:a16="http://schemas.microsoft.com/office/drawing/2014/main" id="{F19DDCEA-7504-32C2-4853-037E27BEB6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92745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1" name="Rectangle 53">
            <a:extLst>
              <a:ext uri="{FF2B5EF4-FFF2-40B4-BE49-F238E27FC236}">
                <a16:creationId xmlns:a16="http://schemas.microsoft.com/office/drawing/2014/main" id="{06DB1291-15A6-476B-82D7-8D20419DD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865810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2" name="Line 54">
            <a:extLst>
              <a:ext uri="{FF2B5EF4-FFF2-40B4-BE49-F238E27FC236}">
                <a16:creationId xmlns:a16="http://schemas.microsoft.com/office/drawing/2014/main" id="{EF7803C1-7B17-7160-1EAA-BD0080F643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611941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3" name="Rectangle 55">
            <a:extLst>
              <a:ext uri="{FF2B5EF4-FFF2-40B4-BE49-F238E27FC236}">
                <a16:creationId xmlns:a16="http://schemas.microsoft.com/office/drawing/2014/main" id="{3312492F-6F93-A6CA-4B0A-E062AA5A9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550295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1800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4" name="Line 56">
            <a:extLst>
              <a:ext uri="{FF2B5EF4-FFF2-40B4-BE49-F238E27FC236}">
                <a16:creationId xmlns:a16="http://schemas.microsoft.com/office/drawing/2014/main" id="{8BF9E8D6-0923-8F0E-7624-6531A62C5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3296425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5" name="Rectangle 57">
            <a:extLst>
              <a:ext uri="{FF2B5EF4-FFF2-40B4-BE49-F238E27FC236}">
                <a16:creationId xmlns:a16="http://schemas.microsoft.com/office/drawing/2014/main" id="{4272E1EE-99F3-768E-74E9-AF27FF01C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3234779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6" name="Line 58">
            <a:extLst>
              <a:ext uri="{FF2B5EF4-FFF2-40B4-BE49-F238E27FC236}">
                <a16:creationId xmlns:a16="http://schemas.microsoft.com/office/drawing/2014/main" id="{54DCBEA8-50F7-E9E9-3C72-7DD797B6F4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980909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7" name="Rectangle 59">
            <a:extLst>
              <a:ext uri="{FF2B5EF4-FFF2-40B4-BE49-F238E27FC236}">
                <a16:creationId xmlns:a16="http://schemas.microsoft.com/office/drawing/2014/main" id="{E3EFEC19-EEBE-0589-4F4A-76F5BCE9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919264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2200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58" name="Line 60">
            <a:extLst>
              <a:ext uri="{FF2B5EF4-FFF2-40B4-BE49-F238E27FC236}">
                <a16:creationId xmlns:a16="http://schemas.microsoft.com/office/drawing/2014/main" id="{76809D82-14BA-1DDB-2527-66337DD375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665394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59" name="Rectangle 61">
            <a:extLst>
              <a:ext uri="{FF2B5EF4-FFF2-40B4-BE49-F238E27FC236}">
                <a16:creationId xmlns:a16="http://schemas.microsoft.com/office/drawing/2014/main" id="{2DB0DC43-90D9-DADC-EBDB-09C6E937C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603748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2400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0" name="Line 62">
            <a:extLst>
              <a:ext uri="{FF2B5EF4-FFF2-40B4-BE49-F238E27FC236}">
                <a16:creationId xmlns:a16="http://schemas.microsoft.com/office/drawing/2014/main" id="{844E3314-2A4B-8467-9AAD-F7C6F0D25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349878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1" name="Rectangle 63">
            <a:extLst>
              <a:ext uri="{FF2B5EF4-FFF2-40B4-BE49-F238E27FC236}">
                <a16:creationId xmlns:a16="http://schemas.microsoft.com/office/drawing/2014/main" id="{E342486B-C97F-89E8-880C-A73F30B8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2288233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2600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2" name="Line 64">
            <a:extLst>
              <a:ext uri="{FF2B5EF4-FFF2-40B4-BE49-F238E27FC236}">
                <a16:creationId xmlns:a16="http://schemas.microsoft.com/office/drawing/2014/main" id="{8688D03A-071D-88DD-3A80-C39710AD0E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2034363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3" name="Rectangle 65">
            <a:extLst>
              <a:ext uri="{FF2B5EF4-FFF2-40B4-BE49-F238E27FC236}">
                <a16:creationId xmlns:a16="http://schemas.microsoft.com/office/drawing/2014/main" id="{63EC872B-A4FD-A06B-B200-064DEC39E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972717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2800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4" name="Line 66">
            <a:extLst>
              <a:ext uri="{FF2B5EF4-FFF2-40B4-BE49-F238E27FC236}">
                <a16:creationId xmlns:a16="http://schemas.microsoft.com/office/drawing/2014/main" id="{A569E684-5068-BECD-E00F-C11F7FF2C8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2515" y="1718847"/>
            <a:ext cx="53579" cy="119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65" name="Rectangle 67">
            <a:extLst>
              <a:ext uri="{FF2B5EF4-FFF2-40B4-BE49-F238E27FC236}">
                <a16:creationId xmlns:a16="http://schemas.microsoft.com/office/drawing/2014/main" id="{833DE4DB-2D8F-8761-FFAC-4EE34715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61" y="1657201"/>
            <a:ext cx="230832" cy="121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788">
                <a:solidFill>
                  <a:srgbClr val="000000"/>
                </a:solidFill>
                <a:cs typeface="Arial" pitchFamily="34" charset="0"/>
              </a:rPr>
              <a:t>3000</a:t>
            </a:r>
            <a:endParaRPr lang="en-US" sz="2400">
              <a:cs typeface="Arial" pitchFamily="34" charset="0"/>
            </a:endParaRPr>
          </a:p>
        </p:txBody>
      </p:sp>
      <p:sp>
        <p:nvSpPr>
          <p:cNvPr id="66" name="Rectangle 74">
            <a:extLst>
              <a:ext uri="{FF2B5EF4-FFF2-40B4-BE49-F238E27FC236}">
                <a16:creationId xmlns:a16="http://schemas.microsoft.com/office/drawing/2014/main" id="{D470123C-6A3B-10BD-2046-8D4C4ED1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9848" y="3981043"/>
            <a:ext cx="88004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Adolf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Anderssen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7" name="Rectangle 84">
            <a:extLst>
              <a:ext uri="{FF2B5EF4-FFF2-40B4-BE49-F238E27FC236}">
                <a16:creationId xmlns:a16="http://schemas.microsoft.com/office/drawing/2014/main" id="{722BAA86-0BD4-1E83-B02A-1974899DC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916" y="2480845"/>
            <a:ext cx="9185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Mikhail </a:t>
            </a: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Botvinnik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8" name="Rectangle 94">
            <a:extLst>
              <a:ext uri="{FF2B5EF4-FFF2-40B4-BE49-F238E27FC236}">
                <a16:creationId xmlns:a16="http://schemas.microsoft.com/office/drawing/2014/main" id="{9496AEAC-AAD2-4EA5-C963-6D3DF7491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302" y="3713151"/>
            <a:ext cx="113813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CD00"/>
                </a:solidFill>
                <a:cs typeface="Arial" pitchFamily="34" charset="0"/>
              </a:rPr>
              <a:t>Jose Raul </a:t>
            </a:r>
            <a:r>
              <a:rPr lang="en-US" sz="900" dirty="0" err="1">
                <a:solidFill>
                  <a:srgbClr val="00CD00"/>
                </a:solidFill>
                <a:cs typeface="Arial" pitchFamily="34" charset="0"/>
              </a:rPr>
              <a:t>Capablanca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69" name="Rectangle 110">
            <a:extLst>
              <a:ext uri="{FF2B5EF4-FFF2-40B4-BE49-F238E27FC236}">
                <a16:creationId xmlns:a16="http://schemas.microsoft.com/office/drawing/2014/main" id="{C031725F-5587-6C04-D8B3-A927B5A4D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038" y="1998639"/>
            <a:ext cx="112210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  <a:cs typeface="Arial" pitchFamily="34" charset="0"/>
              </a:rPr>
              <a:t>Robert James Fischer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0" name="Rectangle 117">
            <a:extLst>
              <a:ext uri="{FF2B5EF4-FFF2-40B4-BE49-F238E27FC236}">
                <a16:creationId xmlns:a16="http://schemas.microsoft.com/office/drawing/2014/main" id="{E78AF9D9-8A61-79F4-3B6A-66CB5941A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2550" y="2105796"/>
            <a:ext cx="81272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00FF"/>
                </a:solidFill>
                <a:cs typeface="Arial" pitchFamily="34" charset="0"/>
              </a:rPr>
              <a:t>Anatoly </a:t>
            </a:r>
            <a:r>
              <a:rPr lang="en-US" sz="900" dirty="0" err="1">
                <a:solidFill>
                  <a:srgbClr val="FF00FF"/>
                </a:solidFill>
                <a:cs typeface="Arial" pitchFamily="34" charset="0"/>
              </a:rPr>
              <a:t>Karpov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1" name="Rectangle 124">
            <a:extLst>
              <a:ext uri="{FF2B5EF4-FFF2-40B4-BE49-F238E27FC236}">
                <a16:creationId xmlns:a16="http://schemas.microsoft.com/office/drawing/2014/main" id="{88CF8054-B0B0-D64D-0F9C-CA96E6931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3097" y="1516432"/>
            <a:ext cx="82554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FF8000"/>
                </a:solidFill>
                <a:cs typeface="Arial" pitchFamily="34" charset="0"/>
              </a:rPr>
              <a:t>Garry Kasparov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2" name="Rectangle 131">
            <a:extLst>
              <a:ext uri="{FF2B5EF4-FFF2-40B4-BE49-F238E27FC236}">
                <a16:creationId xmlns:a16="http://schemas.microsoft.com/office/drawing/2014/main" id="{7C1B33A2-E3C7-6984-C06D-F7FA4B8F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369" y="3177366"/>
            <a:ext cx="849592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8000"/>
                </a:solidFill>
                <a:cs typeface="Arial" pitchFamily="34" charset="0"/>
              </a:rPr>
              <a:t>Emanuel </a:t>
            </a:r>
            <a:r>
              <a:rPr lang="en-US" sz="900" dirty="0" err="1">
                <a:solidFill>
                  <a:srgbClr val="808000"/>
                </a:solidFill>
                <a:cs typeface="Arial" pitchFamily="34" charset="0"/>
              </a:rPr>
              <a:t>Lasker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3" name="Rectangle 138">
            <a:extLst>
              <a:ext uri="{FF2B5EF4-FFF2-40B4-BE49-F238E27FC236}">
                <a16:creationId xmlns:a16="http://schemas.microsoft.com/office/drawing/2014/main" id="{60AD7FE7-3831-091A-70B8-B8ABA35A9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260" y="2588002"/>
            <a:ext cx="681277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800080"/>
                </a:solidFill>
                <a:cs typeface="Arial" pitchFamily="34" charset="0"/>
              </a:rPr>
              <a:t>Paul </a:t>
            </a:r>
            <a:r>
              <a:rPr lang="en-US" sz="900" dirty="0" err="1">
                <a:solidFill>
                  <a:srgbClr val="800080"/>
                </a:solidFill>
                <a:cs typeface="Arial" pitchFamily="34" charset="0"/>
              </a:rPr>
              <a:t>Morphy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4" name="Rectangle 145">
            <a:extLst>
              <a:ext uri="{FF2B5EF4-FFF2-40B4-BE49-F238E27FC236}">
                <a16:creationId xmlns:a16="http://schemas.microsoft.com/office/drawing/2014/main" id="{40726048-8A2E-5EBA-3D3C-2EFB29411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079" y="2963052"/>
            <a:ext cx="83035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cs typeface="Arial" pitchFamily="34" charset="0"/>
              </a:rPr>
              <a:t>Boris V </a:t>
            </a:r>
            <a:r>
              <a:rPr lang="en-US" sz="900" dirty="0" err="1">
                <a:solidFill>
                  <a:srgbClr val="000000"/>
                </a:solidFill>
                <a:cs typeface="Arial" pitchFamily="34" charset="0"/>
              </a:rPr>
              <a:t>Spassky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5" name="Rectangle 152">
            <a:extLst>
              <a:ext uri="{FF2B5EF4-FFF2-40B4-BE49-F238E27FC236}">
                <a16:creationId xmlns:a16="http://schemas.microsoft.com/office/drawing/2014/main" id="{78AD1FC0-3470-0D67-9C30-B8A316253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833" y="2802316"/>
            <a:ext cx="92813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solidFill>
                  <a:srgbClr val="FF0000"/>
                </a:solidFill>
                <a:cs typeface="Arial" pitchFamily="34" charset="0"/>
              </a:rPr>
              <a:t>Whilhelm</a:t>
            </a:r>
            <a:r>
              <a:rPr lang="en-US" sz="900" dirty="0">
                <a:solidFill>
                  <a:srgbClr val="FF0000"/>
                </a:solidFill>
                <a:cs typeface="Arial" pitchFamily="34" charset="0"/>
              </a:rPr>
              <a:t> Steinitz</a:t>
            </a:r>
            <a:endParaRPr lang="en-US" sz="2400" dirty="0">
              <a:cs typeface="Arial" pitchFamily="34" charset="0"/>
            </a:endParaRPr>
          </a:p>
        </p:txBody>
      </p:sp>
      <p:sp>
        <p:nvSpPr>
          <p:cNvPr id="76" name="Rectangle 153">
            <a:extLst>
              <a:ext uri="{FF2B5EF4-FFF2-40B4-BE49-F238E27FC236}">
                <a16:creationId xmlns:a16="http://schemas.microsoft.com/office/drawing/2014/main" id="{19C9233C-6825-D3C9-D4FB-DD08347D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2593" y="4570407"/>
            <a:ext cx="306174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Year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7" name="Rectangle 154">
            <a:extLst>
              <a:ext uri="{FF2B5EF4-FFF2-40B4-BE49-F238E27FC236}">
                <a16:creationId xmlns:a16="http://schemas.microsoft.com/office/drawing/2014/main" id="{4715251F-98C4-39A1-432F-3728DEA3BC1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90678" y="2792962"/>
            <a:ext cx="91531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r>
              <a:rPr lang="en-US" sz="1050" b="1" dirty="0">
                <a:solidFill>
                  <a:srgbClr val="000000"/>
                </a:solidFill>
                <a:cs typeface="Arial" pitchFamily="34" charset="0"/>
              </a:rPr>
              <a:t>Skill estimate</a:t>
            </a:r>
            <a:endParaRPr lang="en-US" sz="2700" b="1" dirty="0">
              <a:cs typeface="Arial" pitchFamily="34" charset="0"/>
            </a:endParaRPr>
          </a:p>
        </p:txBody>
      </p:sp>
      <p:sp>
        <p:nvSpPr>
          <p:cNvPr id="78" name="Freeform 136">
            <a:extLst>
              <a:ext uri="{FF2B5EF4-FFF2-40B4-BE49-F238E27FC236}">
                <a16:creationId xmlns:a16="http://schemas.microsoft.com/office/drawing/2014/main" id="{A76DB6A1-522B-925D-0B7F-F541F3EEEE3E}"/>
              </a:ext>
            </a:extLst>
          </p:cNvPr>
          <p:cNvSpPr>
            <a:spLocks/>
          </p:cNvSpPr>
          <p:nvPr/>
        </p:nvSpPr>
        <p:spPr bwMode="auto">
          <a:xfrm>
            <a:off x="1259456" y="2747547"/>
            <a:ext cx="565547" cy="757238"/>
          </a:xfrm>
          <a:custGeom>
            <a:avLst/>
            <a:gdLst/>
            <a:ahLst/>
            <a:cxnLst>
              <a:cxn ang="0">
                <a:pos x="0" y="259"/>
              </a:cxn>
              <a:cxn ang="0">
                <a:pos x="24" y="259"/>
              </a:cxn>
              <a:cxn ang="0">
                <a:pos x="48" y="262"/>
              </a:cxn>
              <a:cxn ang="0">
                <a:pos x="75" y="271"/>
              </a:cxn>
              <a:cxn ang="0">
                <a:pos x="99" y="280"/>
              </a:cxn>
              <a:cxn ang="0">
                <a:pos x="123" y="265"/>
              </a:cxn>
              <a:cxn ang="0">
                <a:pos x="150" y="247"/>
              </a:cxn>
              <a:cxn ang="0">
                <a:pos x="174" y="229"/>
              </a:cxn>
              <a:cxn ang="0">
                <a:pos x="198" y="265"/>
              </a:cxn>
              <a:cxn ang="0">
                <a:pos x="226" y="283"/>
              </a:cxn>
              <a:cxn ang="0">
                <a:pos x="250" y="235"/>
              </a:cxn>
              <a:cxn ang="0">
                <a:pos x="274" y="196"/>
              </a:cxn>
              <a:cxn ang="0">
                <a:pos x="301" y="163"/>
              </a:cxn>
              <a:cxn ang="0">
                <a:pos x="325" y="136"/>
              </a:cxn>
              <a:cxn ang="0">
                <a:pos x="352" y="103"/>
              </a:cxn>
              <a:cxn ang="0">
                <a:pos x="376" y="70"/>
              </a:cxn>
              <a:cxn ang="0">
                <a:pos x="400" y="40"/>
              </a:cxn>
              <a:cxn ang="0">
                <a:pos x="427" y="31"/>
              </a:cxn>
              <a:cxn ang="0">
                <a:pos x="451" y="15"/>
              </a:cxn>
              <a:cxn ang="0">
                <a:pos x="475" y="0"/>
              </a:cxn>
              <a:cxn ang="0">
                <a:pos x="475" y="404"/>
              </a:cxn>
              <a:cxn ang="0">
                <a:pos x="451" y="401"/>
              </a:cxn>
              <a:cxn ang="0">
                <a:pos x="427" y="395"/>
              </a:cxn>
              <a:cxn ang="0">
                <a:pos x="400" y="386"/>
              </a:cxn>
              <a:cxn ang="0">
                <a:pos x="376" y="398"/>
              </a:cxn>
              <a:cxn ang="0">
                <a:pos x="352" y="407"/>
              </a:cxn>
              <a:cxn ang="0">
                <a:pos x="325" y="419"/>
              </a:cxn>
              <a:cxn ang="0">
                <a:pos x="301" y="434"/>
              </a:cxn>
              <a:cxn ang="0">
                <a:pos x="274" y="446"/>
              </a:cxn>
              <a:cxn ang="0">
                <a:pos x="250" y="455"/>
              </a:cxn>
              <a:cxn ang="0">
                <a:pos x="226" y="455"/>
              </a:cxn>
              <a:cxn ang="0">
                <a:pos x="198" y="416"/>
              </a:cxn>
              <a:cxn ang="0">
                <a:pos x="174" y="407"/>
              </a:cxn>
              <a:cxn ang="0">
                <a:pos x="150" y="467"/>
              </a:cxn>
              <a:cxn ang="0">
                <a:pos x="123" y="512"/>
              </a:cxn>
              <a:cxn ang="0">
                <a:pos x="99" y="554"/>
              </a:cxn>
              <a:cxn ang="0">
                <a:pos x="75" y="575"/>
              </a:cxn>
              <a:cxn ang="0">
                <a:pos x="48" y="596"/>
              </a:cxn>
              <a:cxn ang="0">
                <a:pos x="24" y="618"/>
              </a:cxn>
              <a:cxn ang="0">
                <a:pos x="0" y="636"/>
              </a:cxn>
              <a:cxn ang="0">
                <a:pos x="0" y="259"/>
              </a:cxn>
            </a:cxnLst>
            <a:rect l="0" t="0" r="r" b="b"/>
            <a:pathLst>
              <a:path w="475" h="636">
                <a:moveTo>
                  <a:pt x="0" y="259"/>
                </a:moveTo>
                <a:lnTo>
                  <a:pt x="24" y="259"/>
                </a:lnTo>
                <a:lnTo>
                  <a:pt x="48" y="262"/>
                </a:lnTo>
                <a:lnTo>
                  <a:pt x="75" y="271"/>
                </a:lnTo>
                <a:lnTo>
                  <a:pt x="99" y="280"/>
                </a:lnTo>
                <a:lnTo>
                  <a:pt x="123" y="265"/>
                </a:lnTo>
                <a:lnTo>
                  <a:pt x="150" y="247"/>
                </a:lnTo>
                <a:lnTo>
                  <a:pt x="174" y="229"/>
                </a:lnTo>
                <a:lnTo>
                  <a:pt x="198" y="265"/>
                </a:lnTo>
                <a:lnTo>
                  <a:pt x="226" y="283"/>
                </a:lnTo>
                <a:lnTo>
                  <a:pt x="250" y="235"/>
                </a:lnTo>
                <a:lnTo>
                  <a:pt x="274" y="196"/>
                </a:lnTo>
                <a:lnTo>
                  <a:pt x="301" y="163"/>
                </a:lnTo>
                <a:lnTo>
                  <a:pt x="325" y="136"/>
                </a:lnTo>
                <a:lnTo>
                  <a:pt x="352" y="103"/>
                </a:lnTo>
                <a:lnTo>
                  <a:pt x="376" y="70"/>
                </a:lnTo>
                <a:lnTo>
                  <a:pt x="400" y="40"/>
                </a:lnTo>
                <a:lnTo>
                  <a:pt x="427" y="31"/>
                </a:lnTo>
                <a:lnTo>
                  <a:pt x="451" y="15"/>
                </a:lnTo>
                <a:lnTo>
                  <a:pt x="475" y="0"/>
                </a:lnTo>
                <a:lnTo>
                  <a:pt x="475" y="404"/>
                </a:lnTo>
                <a:lnTo>
                  <a:pt x="451" y="401"/>
                </a:lnTo>
                <a:lnTo>
                  <a:pt x="427" y="395"/>
                </a:lnTo>
                <a:lnTo>
                  <a:pt x="400" y="386"/>
                </a:lnTo>
                <a:lnTo>
                  <a:pt x="376" y="398"/>
                </a:lnTo>
                <a:lnTo>
                  <a:pt x="352" y="407"/>
                </a:lnTo>
                <a:lnTo>
                  <a:pt x="325" y="419"/>
                </a:lnTo>
                <a:lnTo>
                  <a:pt x="301" y="434"/>
                </a:lnTo>
                <a:lnTo>
                  <a:pt x="274" y="446"/>
                </a:lnTo>
                <a:lnTo>
                  <a:pt x="250" y="455"/>
                </a:lnTo>
                <a:lnTo>
                  <a:pt x="226" y="455"/>
                </a:lnTo>
                <a:lnTo>
                  <a:pt x="198" y="416"/>
                </a:lnTo>
                <a:lnTo>
                  <a:pt x="174" y="407"/>
                </a:lnTo>
                <a:lnTo>
                  <a:pt x="150" y="467"/>
                </a:lnTo>
                <a:lnTo>
                  <a:pt x="123" y="512"/>
                </a:lnTo>
                <a:lnTo>
                  <a:pt x="99" y="554"/>
                </a:lnTo>
                <a:lnTo>
                  <a:pt x="75" y="575"/>
                </a:lnTo>
                <a:lnTo>
                  <a:pt x="48" y="596"/>
                </a:lnTo>
                <a:lnTo>
                  <a:pt x="24" y="618"/>
                </a:lnTo>
                <a:lnTo>
                  <a:pt x="0" y="636"/>
                </a:lnTo>
                <a:lnTo>
                  <a:pt x="0" y="259"/>
                </a:lnTo>
                <a:close/>
              </a:path>
            </a:pathLst>
          </a:custGeom>
          <a:solidFill>
            <a:srgbClr val="80008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79" name="Freeform 132">
            <a:extLst>
              <a:ext uri="{FF2B5EF4-FFF2-40B4-BE49-F238E27FC236}">
                <a16:creationId xmlns:a16="http://schemas.microsoft.com/office/drawing/2014/main" id="{23FF235C-24E2-21FF-0752-6363861D64CC}"/>
              </a:ext>
            </a:extLst>
          </p:cNvPr>
          <p:cNvSpPr>
            <a:spLocks/>
          </p:cNvSpPr>
          <p:nvPr/>
        </p:nvSpPr>
        <p:spPr bwMode="auto">
          <a:xfrm>
            <a:off x="1259456" y="2988053"/>
            <a:ext cx="565547" cy="290513"/>
          </a:xfrm>
          <a:custGeom>
            <a:avLst/>
            <a:gdLst/>
            <a:ahLst/>
            <a:cxnLst>
              <a:cxn ang="0">
                <a:pos x="0" y="244"/>
              </a:cxn>
              <a:cxn ang="0">
                <a:pos x="24" y="235"/>
              </a:cxn>
              <a:cxn ang="0">
                <a:pos x="48" y="229"/>
              </a:cxn>
              <a:cxn ang="0">
                <a:pos x="75" y="220"/>
              </a:cxn>
              <a:cxn ang="0">
                <a:pos x="99" y="214"/>
              </a:cxn>
              <a:cxn ang="0">
                <a:pos x="123" y="187"/>
              </a:cxn>
              <a:cxn ang="0">
                <a:pos x="150" y="154"/>
              </a:cxn>
              <a:cxn ang="0">
                <a:pos x="174" y="118"/>
              </a:cxn>
              <a:cxn ang="0">
                <a:pos x="198" y="139"/>
              </a:cxn>
              <a:cxn ang="0">
                <a:pos x="226" y="169"/>
              </a:cxn>
              <a:cxn ang="0">
                <a:pos x="250" y="142"/>
              </a:cxn>
              <a:cxn ang="0">
                <a:pos x="274" y="121"/>
              </a:cxn>
              <a:cxn ang="0">
                <a:pos x="301" y="96"/>
              </a:cxn>
              <a:cxn ang="0">
                <a:pos x="325" y="75"/>
              </a:cxn>
              <a:cxn ang="0">
                <a:pos x="352" y="54"/>
              </a:cxn>
              <a:cxn ang="0">
                <a:pos x="376" y="33"/>
              </a:cxn>
              <a:cxn ang="0">
                <a:pos x="400" y="12"/>
              </a:cxn>
              <a:cxn ang="0">
                <a:pos x="427" y="9"/>
              </a:cxn>
              <a:cxn ang="0">
                <a:pos x="451" y="6"/>
              </a:cxn>
              <a:cxn ang="0">
                <a:pos x="475" y="0"/>
              </a:cxn>
            </a:cxnLst>
            <a:rect l="0" t="0" r="r" b="b"/>
            <a:pathLst>
              <a:path w="475" h="244">
                <a:moveTo>
                  <a:pt x="0" y="244"/>
                </a:moveTo>
                <a:lnTo>
                  <a:pt x="24" y="235"/>
                </a:lnTo>
                <a:lnTo>
                  <a:pt x="48" y="229"/>
                </a:lnTo>
                <a:lnTo>
                  <a:pt x="75" y="220"/>
                </a:lnTo>
                <a:lnTo>
                  <a:pt x="99" y="214"/>
                </a:lnTo>
                <a:lnTo>
                  <a:pt x="123" y="187"/>
                </a:lnTo>
                <a:lnTo>
                  <a:pt x="150" y="154"/>
                </a:lnTo>
                <a:lnTo>
                  <a:pt x="174" y="118"/>
                </a:lnTo>
                <a:lnTo>
                  <a:pt x="198" y="139"/>
                </a:lnTo>
                <a:lnTo>
                  <a:pt x="226" y="169"/>
                </a:lnTo>
                <a:lnTo>
                  <a:pt x="250" y="142"/>
                </a:lnTo>
                <a:lnTo>
                  <a:pt x="274" y="121"/>
                </a:lnTo>
                <a:lnTo>
                  <a:pt x="301" y="96"/>
                </a:lnTo>
                <a:lnTo>
                  <a:pt x="325" y="75"/>
                </a:lnTo>
                <a:lnTo>
                  <a:pt x="352" y="54"/>
                </a:lnTo>
                <a:lnTo>
                  <a:pt x="376" y="33"/>
                </a:lnTo>
                <a:lnTo>
                  <a:pt x="400" y="12"/>
                </a:lnTo>
                <a:lnTo>
                  <a:pt x="427" y="9"/>
                </a:lnTo>
                <a:lnTo>
                  <a:pt x="451" y="6"/>
                </a:lnTo>
                <a:lnTo>
                  <a:pt x="475" y="0"/>
                </a:lnTo>
              </a:path>
            </a:pathLst>
          </a:custGeom>
          <a:noFill/>
          <a:ln w="31750" cap="flat">
            <a:solidFill>
              <a:srgbClr val="80008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0" name="Freeform 72">
            <a:extLst>
              <a:ext uri="{FF2B5EF4-FFF2-40B4-BE49-F238E27FC236}">
                <a16:creationId xmlns:a16="http://schemas.microsoft.com/office/drawing/2014/main" id="{8D865113-9B3A-B901-F8DD-5BC152300272}"/>
              </a:ext>
            </a:extLst>
          </p:cNvPr>
          <p:cNvSpPr>
            <a:spLocks/>
          </p:cNvSpPr>
          <p:nvPr/>
        </p:nvSpPr>
        <p:spPr bwMode="auto">
          <a:xfrm>
            <a:off x="1259455" y="3476210"/>
            <a:ext cx="834629" cy="698897"/>
          </a:xfrm>
          <a:custGeom>
            <a:avLst/>
            <a:gdLst/>
            <a:ahLst/>
            <a:cxnLst>
              <a:cxn ang="0">
                <a:pos x="0" y="334"/>
              </a:cxn>
              <a:cxn ang="0">
                <a:pos x="24" y="355"/>
              </a:cxn>
              <a:cxn ang="0">
                <a:pos x="48" y="361"/>
              </a:cxn>
              <a:cxn ang="0">
                <a:pos x="75" y="367"/>
              </a:cxn>
              <a:cxn ang="0">
                <a:pos x="99" y="364"/>
              </a:cxn>
              <a:cxn ang="0">
                <a:pos x="123" y="358"/>
              </a:cxn>
              <a:cxn ang="0">
                <a:pos x="150" y="370"/>
              </a:cxn>
              <a:cxn ang="0">
                <a:pos x="174" y="385"/>
              </a:cxn>
              <a:cxn ang="0">
                <a:pos x="198" y="328"/>
              </a:cxn>
              <a:cxn ang="0">
                <a:pos x="226" y="277"/>
              </a:cxn>
              <a:cxn ang="0">
                <a:pos x="250" y="237"/>
              </a:cxn>
              <a:cxn ang="0">
                <a:pos x="274" y="165"/>
              </a:cxn>
              <a:cxn ang="0">
                <a:pos x="301" y="129"/>
              </a:cxn>
              <a:cxn ang="0">
                <a:pos x="325" y="135"/>
              </a:cxn>
              <a:cxn ang="0">
                <a:pos x="352" y="156"/>
              </a:cxn>
              <a:cxn ang="0">
                <a:pos x="376" y="180"/>
              </a:cxn>
              <a:cxn ang="0">
                <a:pos x="400" y="150"/>
              </a:cxn>
              <a:cxn ang="0">
                <a:pos x="427" y="81"/>
              </a:cxn>
              <a:cxn ang="0">
                <a:pos x="451" y="33"/>
              </a:cxn>
              <a:cxn ang="0">
                <a:pos x="475" y="0"/>
              </a:cxn>
              <a:cxn ang="0">
                <a:pos x="502" y="3"/>
              </a:cxn>
              <a:cxn ang="0">
                <a:pos x="526" y="27"/>
              </a:cxn>
              <a:cxn ang="0">
                <a:pos x="551" y="42"/>
              </a:cxn>
              <a:cxn ang="0">
                <a:pos x="578" y="69"/>
              </a:cxn>
              <a:cxn ang="0">
                <a:pos x="602" y="81"/>
              </a:cxn>
              <a:cxn ang="0">
                <a:pos x="626" y="99"/>
              </a:cxn>
              <a:cxn ang="0">
                <a:pos x="653" y="120"/>
              </a:cxn>
              <a:cxn ang="0">
                <a:pos x="677" y="135"/>
              </a:cxn>
              <a:cxn ang="0">
                <a:pos x="701" y="126"/>
              </a:cxn>
              <a:cxn ang="0">
                <a:pos x="701" y="361"/>
              </a:cxn>
              <a:cxn ang="0">
                <a:pos x="677" y="349"/>
              </a:cxn>
              <a:cxn ang="0">
                <a:pos x="653" y="340"/>
              </a:cxn>
              <a:cxn ang="0">
                <a:pos x="626" y="331"/>
              </a:cxn>
              <a:cxn ang="0">
                <a:pos x="602" y="313"/>
              </a:cxn>
              <a:cxn ang="0">
                <a:pos x="578" y="286"/>
              </a:cxn>
              <a:cxn ang="0">
                <a:pos x="551" y="258"/>
              </a:cxn>
              <a:cxn ang="0">
                <a:pos x="526" y="237"/>
              </a:cxn>
              <a:cxn ang="0">
                <a:pos x="502" y="210"/>
              </a:cxn>
              <a:cxn ang="0">
                <a:pos x="475" y="204"/>
              </a:cxn>
              <a:cxn ang="0">
                <a:pos x="451" y="231"/>
              </a:cxn>
              <a:cxn ang="0">
                <a:pos x="427" y="273"/>
              </a:cxn>
              <a:cxn ang="0">
                <a:pos x="400" y="319"/>
              </a:cxn>
              <a:cxn ang="0">
                <a:pos x="376" y="340"/>
              </a:cxn>
              <a:cxn ang="0">
                <a:pos x="352" y="325"/>
              </a:cxn>
              <a:cxn ang="0">
                <a:pos x="325" y="316"/>
              </a:cxn>
              <a:cxn ang="0">
                <a:pos x="301" y="301"/>
              </a:cxn>
              <a:cxn ang="0">
                <a:pos x="274" y="337"/>
              </a:cxn>
              <a:cxn ang="0">
                <a:pos x="250" y="415"/>
              </a:cxn>
              <a:cxn ang="0">
                <a:pos x="226" y="463"/>
              </a:cxn>
              <a:cxn ang="0">
                <a:pos x="198" y="523"/>
              </a:cxn>
              <a:cxn ang="0">
                <a:pos x="174" y="587"/>
              </a:cxn>
              <a:cxn ang="0">
                <a:pos x="150" y="581"/>
              </a:cxn>
              <a:cxn ang="0">
                <a:pos x="123" y="566"/>
              </a:cxn>
              <a:cxn ang="0">
                <a:pos x="99" y="584"/>
              </a:cxn>
              <a:cxn ang="0">
                <a:pos x="75" y="587"/>
              </a:cxn>
              <a:cxn ang="0">
                <a:pos x="48" y="569"/>
              </a:cxn>
              <a:cxn ang="0">
                <a:pos x="24" y="541"/>
              </a:cxn>
              <a:cxn ang="0">
                <a:pos x="0" y="575"/>
              </a:cxn>
              <a:cxn ang="0">
                <a:pos x="0" y="334"/>
              </a:cxn>
            </a:cxnLst>
            <a:rect l="0" t="0" r="r" b="b"/>
            <a:pathLst>
              <a:path w="701" h="587">
                <a:moveTo>
                  <a:pt x="0" y="334"/>
                </a:moveTo>
                <a:lnTo>
                  <a:pt x="24" y="355"/>
                </a:lnTo>
                <a:lnTo>
                  <a:pt x="48" y="361"/>
                </a:lnTo>
                <a:lnTo>
                  <a:pt x="75" y="367"/>
                </a:lnTo>
                <a:lnTo>
                  <a:pt x="99" y="364"/>
                </a:lnTo>
                <a:lnTo>
                  <a:pt x="123" y="358"/>
                </a:lnTo>
                <a:lnTo>
                  <a:pt x="150" y="370"/>
                </a:lnTo>
                <a:lnTo>
                  <a:pt x="174" y="385"/>
                </a:lnTo>
                <a:lnTo>
                  <a:pt x="198" y="328"/>
                </a:lnTo>
                <a:lnTo>
                  <a:pt x="226" y="277"/>
                </a:lnTo>
                <a:lnTo>
                  <a:pt x="250" y="237"/>
                </a:lnTo>
                <a:lnTo>
                  <a:pt x="274" y="165"/>
                </a:lnTo>
                <a:lnTo>
                  <a:pt x="301" y="129"/>
                </a:lnTo>
                <a:lnTo>
                  <a:pt x="325" y="135"/>
                </a:lnTo>
                <a:lnTo>
                  <a:pt x="352" y="156"/>
                </a:lnTo>
                <a:lnTo>
                  <a:pt x="376" y="180"/>
                </a:lnTo>
                <a:lnTo>
                  <a:pt x="400" y="150"/>
                </a:lnTo>
                <a:lnTo>
                  <a:pt x="427" y="81"/>
                </a:lnTo>
                <a:lnTo>
                  <a:pt x="451" y="33"/>
                </a:lnTo>
                <a:lnTo>
                  <a:pt x="475" y="0"/>
                </a:lnTo>
                <a:lnTo>
                  <a:pt x="502" y="3"/>
                </a:lnTo>
                <a:lnTo>
                  <a:pt x="526" y="27"/>
                </a:lnTo>
                <a:lnTo>
                  <a:pt x="551" y="42"/>
                </a:lnTo>
                <a:lnTo>
                  <a:pt x="578" y="69"/>
                </a:lnTo>
                <a:lnTo>
                  <a:pt x="602" y="81"/>
                </a:lnTo>
                <a:lnTo>
                  <a:pt x="626" y="99"/>
                </a:lnTo>
                <a:lnTo>
                  <a:pt x="653" y="120"/>
                </a:lnTo>
                <a:lnTo>
                  <a:pt x="677" y="135"/>
                </a:lnTo>
                <a:lnTo>
                  <a:pt x="701" y="126"/>
                </a:lnTo>
                <a:lnTo>
                  <a:pt x="701" y="361"/>
                </a:lnTo>
                <a:lnTo>
                  <a:pt x="677" y="349"/>
                </a:lnTo>
                <a:lnTo>
                  <a:pt x="653" y="340"/>
                </a:lnTo>
                <a:lnTo>
                  <a:pt x="626" y="331"/>
                </a:lnTo>
                <a:lnTo>
                  <a:pt x="602" y="313"/>
                </a:lnTo>
                <a:lnTo>
                  <a:pt x="578" y="286"/>
                </a:lnTo>
                <a:lnTo>
                  <a:pt x="551" y="258"/>
                </a:lnTo>
                <a:lnTo>
                  <a:pt x="526" y="237"/>
                </a:lnTo>
                <a:lnTo>
                  <a:pt x="502" y="210"/>
                </a:lnTo>
                <a:lnTo>
                  <a:pt x="475" y="204"/>
                </a:lnTo>
                <a:lnTo>
                  <a:pt x="451" y="231"/>
                </a:lnTo>
                <a:lnTo>
                  <a:pt x="427" y="273"/>
                </a:lnTo>
                <a:lnTo>
                  <a:pt x="400" y="319"/>
                </a:lnTo>
                <a:lnTo>
                  <a:pt x="376" y="340"/>
                </a:lnTo>
                <a:lnTo>
                  <a:pt x="352" y="325"/>
                </a:lnTo>
                <a:lnTo>
                  <a:pt x="325" y="316"/>
                </a:lnTo>
                <a:lnTo>
                  <a:pt x="301" y="301"/>
                </a:lnTo>
                <a:lnTo>
                  <a:pt x="274" y="337"/>
                </a:lnTo>
                <a:lnTo>
                  <a:pt x="250" y="415"/>
                </a:lnTo>
                <a:lnTo>
                  <a:pt x="226" y="463"/>
                </a:lnTo>
                <a:lnTo>
                  <a:pt x="198" y="523"/>
                </a:lnTo>
                <a:lnTo>
                  <a:pt x="174" y="587"/>
                </a:lnTo>
                <a:lnTo>
                  <a:pt x="150" y="581"/>
                </a:lnTo>
                <a:lnTo>
                  <a:pt x="123" y="566"/>
                </a:lnTo>
                <a:lnTo>
                  <a:pt x="99" y="584"/>
                </a:lnTo>
                <a:lnTo>
                  <a:pt x="75" y="587"/>
                </a:lnTo>
                <a:lnTo>
                  <a:pt x="48" y="569"/>
                </a:lnTo>
                <a:lnTo>
                  <a:pt x="24" y="541"/>
                </a:lnTo>
                <a:lnTo>
                  <a:pt x="0" y="575"/>
                </a:lnTo>
                <a:lnTo>
                  <a:pt x="0" y="334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1" name="Freeform 68">
            <a:extLst>
              <a:ext uri="{FF2B5EF4-FFF2-40B4-BE49-F238E27FC236}">
                <a16:creationId xmlns:a16="http://schemas.microsoft.com/office/drawing/2014/main" id="{20FD223C-A8F0-E8CC-C2E0-0A0A8AB2D5E3}"/>
              </a:ext>
            </a:extLst>
          </p:cNvPr>
          <p:cNvSpPr>
            <a:spLocks/>
          </p:cNvSpPr>
          <p:nvPr/>
        </p:nvSpPr>
        <p:spPr bwMode="auto">
          <a:xfrm>
            <a:off x="1259455" y="3597653"/>
            <a:ext cx="834629" cy="458391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24" y="346"/>
              </a:cxn>
              <a:cxn ang="0">
                <a:pos x="48" y="361"/>
              </a:cxn>
              <a:cxn ang="0">
                <a:pos x="75" y="373"/>
              </a:cxn>
              <a:cxn ang="0">
                <a:pos x="99" y="370"/>
              </a:cxn>
              <a:cxn ang="0">
                <a:pos x="123" y="361"/>
              </a:cxn>
              <a:cxn ang="0">
                <a:pos x="150" y="373"/>
              </a:cxn>
              <a:cxn ang="0">
                <a:pos x="174" y="385"/>
              </a:cxn>
              <a:cxn ang="0">
                <a:pos x="198" y="325"/>
              </a:cxn>
              <a:cxn ang="0">
                <a:pos x="226" y="268"/>
              </a:cxn>
              <a:cxn ang="0">
                <a:pos x="250" y="223"/>
              </a:cxn>
              <a:cxn ang="0">
                <a:pos x="274" y="150"/>
              </a:cxn>
              <a:cxn ang="0">
                <a:pos x="301" y="114"/>
              </a:cxn>
              <a:cxn ang="0">
                <a:pos x="325" y="123"/>
              </a:cxn>
              <a:cxn ang="0">
                <a:pos x="352" y="138"/>
              </a:cxn>
              <a:cxn ang="0">
                <a:pos x="376" y="156"/>
              </a:cxn>
              <a:cxn ang="0">
                <a:pos x="400" y="132"/>
              </a:cxn>
              <a:cxn ang="0">
                <a:pos x="427" y="75"/>
              </a:cxn>
              <a:cxn ang="0">
                <a:pos x="451" y="30"/>
              </a:cxn>
              <a:cxn ang="0">
                <a:pos x="475" y="0"/>
              </a:cxn>
              <a:cxn ang="0">
                <a:pos x="502" y="3"/>
              </a:cxn>
              <a:cxn ang="0">
                <a:pos x="526" y="30"/>
              </a:cxn>
              <a:cxn ang="0">
                <a:pos x="551" y="48"/>
              </a:cxn>
              <a:cxn ang="0">
                <a:pos x="578" y="75"/>
              </a:cxn>
              <a:cxn ang="0">
                <a:pos x="602" y="93"/>
              </a:cxn>
              <a:cxn ang="0">
                <a:pos x="626" y="111"/>
              </a:cxn>
              <a:cxn ang="0">
                <a:pos x="653" y="129"/>
              </a:cxn>
              <a:cxn ang="0">
                <a:pos x="677" y="141"/>
              </a:cxn>
              <a:cxn ang="0">
                <a:pos x="701" y="141"/>
              </a:cxn>
            </a:cxnLst>
            <a:rect l="0" t="0" r="r" b="b"/>
            <a:pathLst>
              <a:path w="701" h="385">
                <a:moveTo>
                  <a:pt x="0" y="352"/>
                </a:moveTo>
                <a:lnTo>
                  <a:pt x="24" y="346"/>
                </a:lnTo>
                <a:lnTo>
                  <a:pt x="48" y="361"/>
                </a:lnTo>
                <a:lnTo>
                  <a:pt x="75" y="373"/>
                </a:lnTo>
                <a:lnTo>
                  <a:pt x="99" y="370"/>
                </a:lnTo>
                <a:lnTo>
                  <a:pt x="123" y="361"/>
                </a:lnTo>
                <a:lnTo>
                  <a:pt x="150" y="373"/>
                </a:lnTo>
                <a:lnTo>
                  <a:pt x="174" y="385"/>
                </a:lnTo>
                <a:lnTo>
                  <a:pt x="198" y="325"/>
                </a:lnTo>
                <a:lnTo>
                  <a:pt x="226" y="268"/>
                </a:lnTo>
                <a:lnTo>
                  <a:pt x="250" y="223"/>
                </a:lnTo>
                <a:lnTo>
                  <a:pt x="274" y="150"/>
                </a:lnTo>
                <a:lnTo>
                  <a:pt x="301" y="114"/>
                </a:lnTo>
                <a:lnTo>
                  <a:pt x="325" y="123"/>
                </a:lnTo>
                <a:lnTo>
                  <a:pt x="352" y="138"/>
                </a:lnTo>
                <a:lnTo>
                  <a:pt x="376" y="156"/>
                </a:lnTo>
                <a:lnTo>
                  <a:pt x="400" y="132"/>
                </a:lnTo>
                <a:lnTo>
                  <a:pt x="427" y="75"/>
                </a:lnTo>
                <a:lnTo>
                  <a:pt x="451" y="30"/>
                </a:lnTo>
                <a:lnTo>
                  <a:pt x="475" y="0"/>
                </a:lnTo>
                <a:lnTo>
                  <a:pt x="502" y="3"/>
                </a:lnTo>
                <a:lnTo>
                  <a:pt x="526" y="30"/>
                </a:lnTo>
                <a:lnTo>
                  <a:pt x="551" y="48"/>
                </a:lnTo>
                <a:lnTo>
                  <a:pt x="578" y="75"/>
                </a:lnTo>
                <a:lnTo>
                  <a:pt x="602" y="93"/>
                </a:lnTo>
                <a:lnTo>
                  <a:pt x="626" y="111"/>
                </a:lnTo>
                <a:lnTo>
                  <a:pt x="653" y="129"/>
                </a:lnTo>
                <a:lnTo>
                  <a:pt x="677" y="141"/>
                </a:lnTo>
                <a:lnTo>
                  <a:pt x="701" y="141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2" name="Freeform 150">
            <a:extLst>
              <a:ext uri="{FF2B5EF4-FFF2-40B4-BE49-F238E27FC236}">
                <a16:creationId xmlns:a16="http://schemas.microsoft.com/office/drawing/2014/main" id="{AF63B283-257C-73FF-76E7-15EEBBEC7659}"/>
              </a:ext>
            </a:extLst>
          </p:cNvPr>
          <p:cNvSpPr>
            <a:spLocks/>
          </p:cNvSpPr>
          <p:nvPr/>
        </p:nvSpPr>
        <p:spPr bwMode="auto">
          <a:xfrm>
            <a:off x="1528537" y="2959478"/>
            <a:ext cx="1196579" cy="953691"/>
          </a:xfrm>
          <a:custGeom>
            <a:avLst/>
            <a:gdLst/>
            <a:ahLst/>
            <a:cxnLst>
              <a:cxn ang="0">
                <a:pos x="24" y="307"/>
              </a:cxn>
              <a:cxn ang="0">
                <a:pos x="75" y="373"/>
              </a:cxn>
              <a:cxn ang="0">
                <a:pos x="126" y="331"/>
              </a:cxn>
              <a:cxn ang="0">
                <a:pos x="174" y="310"/>
              </a:cxn>
              <a:cxn ang="0">
                <a:pos x="225" y="205"/>
              </a:cxn>
              <a:cxn ang="0">
                <a:pos x="276" y="123"/>
              </a:cxn>
              <a:cxn ang="0">
                <a:pos x="325" y="21"/>
              </a:cxn>
              <a:cxn ang="0">
                <a:pos x="376" y="3"/>
              </a:cxn>
              <a:cxn ang="0">
                <a:pos x="427" y="0"/>
              </a:cxn>
              <a:cxn ang="0">
                <a:pos x="475" y="66"/>
              </a:cxn>
              <a:cxn ang="0">
                <a:pos x="526" y="151"/>
              </a:cxn>
              <a:cxn ang="0">
                <a:pos x="577" y="253"/>
              </a:cxn>
              <a:cxn ang="0">
                <a:pos x="628" y="277"/>
              </a:cxn>
              <a:cxn ang="0">
                <a:pos x="677" y="289"/>
              </a:cxn>
              <a:cxn ang="0">
                <a:pos x="728" y="310"/>
              </a:cxn>
              <a:cxn ang="0">
                <a:pos x="779" y="394"/>
              </a:cxn>
              <a:cxn ang="0">
                <a:pos x="827" y="437"/>
              </a:cxn>
              <a:cxn ang="0">
                <a:pos x="878" y="500"/>
              </a:cxn>
              <a:cxn ang="0">
                <a:pos x="929" y="539"/>
              </a:cxn>
              <a:cxn ang="0">
                <a:pos x="978" y="548"/>
              </a:cxn>
              <a:cxn ang="0">
                <a:pos x="1005" y="801"/>
              </a:cxn>
              <a:cxn ang="0">
                <a:pos x="953" y="723"/>
              </a:cxn>
              <a:cxn ang="0">
                <a:pos x="902" y="680"/>
              </a:cxn>
              <a:cxn ang="0">
                <a:pos x="854" y="665"/>
              </a:cxn>
              <a:cxn ang="0">
                <a:pos x="803" y="629"/>
              </a:cxn>
              <a:cxn ang="0">
                <a:pos x="752" y="566"/>
              </a:cxn>
              <a:cxn ang="0">
                <a:pos x="704" y="533"/>
              </a:cxn>
              <a:cxn ang="0">
                <a:pos x="653" y="509"/>
              </a:cxn>
              <a:cxn ang="0">
                <a:pos x="601" y="482"/>
              </a:cxn>
              <a:cxn ang="0">
                <a:pos x="553" y="434"/>
              </a:cxn>
              <a:cxn ang="0">
                <a:pos x="502" y="379"/>
              </a:cxn>
              <a:cxn ang="0">
                <a:pos x="451" y="307"/>
              </a:cxn>
              <a:cxn ang="0">
                <a:pos x="400" y="262"/>
              </a:cxn>
              <a:cxn ang="0">
                <a:pos x="352" y="232"/>
              </a:cxn>
              <a:cxn ang="0">
                <a:pos x="300" y="289"/>
              </a:cxn>
              <a:cxn ang="0">
                <a:pos x="249" y="379"/>
              </a:cxn>
              <a:cxn ang="0">
                <a:pos x="201" y="449"/>
              </a:cxn>
              <a:cxn ang="0">
                <a:pos x="150" y="530"/>
              </a:cxn>
              <a:cxn ang="0">
                <a:pos x="99" y="563"/>
              </a:cxn>
              <a:cxn ang="0">
                <a:pos x="48" y="596"/>
              </a:cxn>
              <a:cxn ang="0">
                <a:pos x="0" y="611"/>
              </a:cxn>
            </a:cxnLst>
            <a:rect l="0" t="0" r="r" b="b"/>
            <a:pathLst>
              <a:path w="1005" h="801">
                <a:moveTo>
                  <a:pt x="0" y="298"/>
                </a:moveTo>
                <a:lnTo>
                  <a:pt x="24" y="307"/>
                </a:lnTo>
                <a:lnTo>
                  <a:pt x="48" y="337"/>
                </a:lnTo>
                <a:lnTo>
                  <a:pt x="75" y="373"/>
                </a:lnTo>
                <a:lnTo>
                  <a:pt x="99" y="349"/>
                </a:lnTo>
                <a:lnTo>
                  <a:pt x="126" y="331"/>
                </a:lnTo>
                <a:lnTo>
                  <a:pt x="150" y="319"/>
                </a:lnTo>
                <a:lnTo>
                  <a:pt x="174" y="310"/>
                </a:lnTo>
                <a:lnTo>
                  <a:pt x="201" y="247"/>
                </a:lnTo>
                <a:lnTo>
                  <a:pt x="225" y="205"/>
                </a:lnTo>
                <a:lnTo>
                  <a:pt x="249" y="157"/>
                </a:lnTo>
                <a:lnTo>
                  <a:pt x="276" y="123"/>
                </a:lnTo>
                <a:lnTo>
                  <a:pt x="300" y="66"/>
                </a:lnTo>
                <a:lnTo>
                  <a:pt x="325" y="21"/>
                </a:lnTo>
                <a:lnTo>
                  <a:pt x="352" y="6"/>
                </a:lnTo>
                <a:lnTo>
                  <a:pt x="376" y="3"/>
                </a:lnTo>
                <a:lnTo>
                  <a:pt x="400" y="6"/>
                </a:lnTo>
                <a:lnTo>
                  <a:pt x="427" y="0"/>
                </a:lnTo>
                <a:lnTo>
                  <a:pt x="451" y="30"/>
                </a:lnTo>
                <a:lnTo>
                  <a:pt x="475" y="66"/>
                </a:lnTo>
                <a:lnTo>
                  <a:pt x="502" y="108"/>
                </a:lnTo>
                <a:lnTo>
                  <a:pt x="526" y="151"/>
                </a:lnTo>
                <a:lnTo>
                  <a:pt x="553" y="199"/>
                </a:lnTo>
                <a:lnTo>
                  <a:pt x="577" y="253"/>
                </a:lnTo>
                <a:lnTo>
                  <a:pt x="601" y="280"/>
                </a:lnTo>
                <a:lnTo>
                  <a:pt x="628" y="277"/>
                </a:lnTo>
                <a:lnTo>
                  <a:pt x="653" y="277"/>
                </a:lnTo>
                <a:lnTo>
                  <a:pt x="677" y="289"/>
                </a:lnTo>
                <a:lnTo>
                  <a:pt x="704" y="298"/>
                </a:lnTo>
                <a:lnTo>
                  <a:pt x="728" y="310"/>
                </a:lnTo>
                <a:lnTo>
                  <a:pt x="752" y="346"/>
                </a:lnTo>
                <a:lnTo>
                  <a:pt x="779" y="394"/>
                </a:lnTo>
                <a:lnTo>
                  <a:pt x="803" y="418"/>
                </a:lnTo>
                <a:lnTo>
                  <a:pt x="827" y="437"/>
                </a:lnTo>
                <a:lnTo>
                  <a:pt x="854" y="464"/>
                </a:lnTo>
                <a:lnTo>
                  <a:pt x="878" y="500"/>
                </a:lnTo>
                <a:lnTo>
                  <a:pt x="902" y="515"/>
                </a:lnTo>
                <a:lnTo>
                  <a:pt x="929" y="539"/>
                </a:lnTo>
                <a:lnTo>
                  <a:pt x="953" y="542"/>
                </a:lnTo>
                <a:lnTo>
                  <a:pt x="978" y="548"/>
                </a:lnTo>
                <a:lnTo>
                  <a:pt x="1005" y="584"/>
                </a:lnTo>
                <a:lnTo>
                  <a:pt x="1005" y="801"/>
                </a:lnTo>
                <a:lnTo>
                  <a:pt x="978" y="732"/>
                </a:lnTo>
                <a:lnTo>
                  <a:pt x="953" y="723"/>
                </a:lnTo>
                <a:lnTo>
                  <a:pt x="929" y="692"/>
                </a:lnTo>
                <a:lnTo>
                  <a:pt x="902" y="680"/>
                </a:lnTo>
                <a:lnTo>
                  <a:pt x="878" y="680"/>
                </a:lnTo>
                <a:lnTo>
                  <a:pt x="854" y="665"/>
                </a:lnTo>
                <a:lnTo>
                  <a:pt x="827" y="638"/>
                </a:lnTo>
                <a:lnTo>
                  <a:pt x="803" y="629"/>
                </a:lnTo>
                <a:lnTo>
                  <a:pt x="779" y="611"/>
                </a:lnTo>
                <a:lnTo>
                  <a:pt x="752" y="566"/>
                </a:lnTo>
                <a:lnTo>
                  <a:pt x="728" y="542"/>
                </a:lnTo>
                <a:lnTo>
                  <a:pt x="704" y="533"/>
                </a:lnTo>
                <a:lnTo>
                  <a:pt x="677" y="515"/>
                </a:lnTo>
                <a:lnTo>
                  <a:pt x="653" y="509"/>
                </a:lnTo>
                <a:lnTo>
                  <a:pt x="628" y="500"/>
                </a:lnTo>
                <a:lnTo>
                  <a:pt x="601" y="482"/>
                </a:lnTo>
                <a:lnTo>
                  <a:pt x="577" y="455"/>
                </a:lnTo>
                <a:lnTo>
                  <a:pt x="553" y="434"/>
                </a:lnTo>
                <a:lnTo>
                  <a:pt x="526" y="409"/>
                </a:lnTo>
                <a:lnTo>
                  <a:pt x="502" y="379"/>
                </a:lnTo>
                <a:lnTo>
                  <a:pt x="475" y="343"/>
                </a:lnTo>
                <a:lnTo>
                  <a:pt x="451" y="307"/>
                </a:lnTo>
                <a:lnTo>
                  <a:pt x="427" y="265"/>
                </a:lnTo>
                <a:lnTo>
                  <a:pt x="400" y="262"/>
                </a:lnTo>
                <a:lnTo>
                  <a:pt x="376" y="247"/>
                </a:lnTo>
                <a:lnTo>
                  <a:pt x="352" y="232"/>
                </a:lnTo>
                <a:lnTo>
                  <a:pt x="325" y="241"/>
                </a:lnTo>
                <a:lnTo>
                  <a:pt x="300" y="289"/>
                </a:lnTo>
                <a:lnTo>
                  <a:pt x="276" y="340"/>
                </a:lnTo>
                <a:lnTo>
                  <a:pt x="249" y="379"/>
                </a:lnTo>
                <a:lnTo>
                  <a:pt x="225" y="425"/>
                </a:lnTo>
                <a:lnTo>
                  <a:pt x="201" y="449"/>
                </a:lnTo>
                <a:lnTo>
                  <a:pt x="174" y="509"/>
                </a:lnTo>
                <a:lnTo>
                  <a:pt x="150" y="530"/>
                </a:lnTo>
                <a:lnTo>
                  <a:pt x="126" y="548"/>
                </a:lnTo>
                <a:lnTo>
                  <a:pt x="99" y="563"/>
                </a:lnTo>
                <a:lnTo>
                  <a:pt x="75" y="599"/>
                </a:lnTo>
                <a:lnTo>
                  <a:pt x="48" y="596"/>
                </a:lnTo>
                <a:lnTo>
                  <a:pt x="24" y="587"/>
                </a:lnTo>
                <a:lnTo>
                  <a:pt x="0" y="611"/>
                </a:lnTo>
                <a:lnTo>
                  <a:pt x="0" y="298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3" name="Freeform 146">
            <a:extLst>
              <a:ext uri="{FF2B5EF4-FFF2-40B4-BE49-F238E27FC236}">
                <a16:creationId xmlns:a16="http://schemas.microsoft.com/office/drawing/2014/main" id="{54546B74-F717-2DB3-70A3-A1D36E4B9A9D}"/>
              </a:ext>
            </a:extLst>
          </p:cNvPr>
          <p:cNvSpPr>
            <a:spLocks/>
          </p:cNvSpPr>
          <p:nvPr/>
        </p:nvSpPr>
        <p:spPr bwMode="auto">
          <a:xfrm>
            <a:off x="1528537" y="3102353"/>
            <a:ext cx="1196579" cy="681038"/>
          </a:xfrm>
          <a:custGeom>
            <a:avLst/>
            <a:gdLst/>
            <a:ahLst/>
            <a:cxnLst>
              <a:cxn ang="0">
                <a:pos x="0" y="335"/>
              </a:cxn>
              <a:cxn ang="0">
                <a:pos x="24" y="329"/>
              </a:cxn>
              <a:cxn ang="0">
                <a:pos x="48" y="347"/>
              </a:cxn>
              <a:cxn ang="0">
                <a:pos x="75" y="368"/>
              </a:cxn>
              <a:cxn ang="0">
                <a:pos x="99" y="338"/>
              </a:cxn>
              <a:cxn ang="0">
                <a:pos x="126" y="320"/>
              </a:cxn>
              <a:cxn ang="0">
                <a:pos x="150" y="305"/>
              </a:cxn>
              <a:cxn ang="0">
                <a:pos x="174" y="289"/>
              </a:cxn>
              <a:cxn ang="0">
                <a:pos x="201" y="226"/>
              </a:cxn>
              <a:cxn ang="0">
                <a:pos x="225" y="193"/>
              </a:cxn>
              <a:cxn ang="0">
                <a:pos x="249" y="148"/>
              </a:cxn>
              <a:cxn ang="0">
                <a:pos x="276" y="112"/>
              </a:cxn>
              <a:cxn ang="0">
                <a:pos x="300" y="58"/>
              </a:cxn>
              <a:cxn ang="0">
                <a:pos x="325" y="9"/>
              </a:cxn>
              <a:cxn ang="0">
                <a:pos x="352" y="0"/>
              </a:cxn>
              <a:cxn ang="0">
                <a:pos x="376" y="3"/>
              </a:cxn>
              <a:cxn ang="0">
                <a:pos x="400" y="15"/>
              </a:cxn>
              <a:cxn ang="0">
                <a:pos x="427" y="12"/>
              </a:cxn>
              <a:cxn ang="0">
                <a:pos x="451" y="49"/>
              </a:cxn>
              <a:cxn ang="0">
                <a:pos x="475" y="85"/>
              </a:cxn>
              <a:cxn ang="0">
                <a:pos x="502" y="124"/>
              </a:cxn>
              <a:cxn ang="0">
                <a:pos x="526" y="160"/>
              </a:cxn>
              <a:cxn ang="0">
                <a:pos x="553" y="196"/>
              </a:cxn>
              <a:cxn ang="0">
                <a:pos x="577" y="235"/>
              </a:cxn>
              <a:cxn ang="0">
                <a:pos x="601" y="262"/>
              </a:cxn>
              <a:cxn ang="0">
                <a:pos x="628" y="268"/>
              </a:cxn>
              <a:cxn ang="0">
                <a:pos x="653" y="271"/>
              </a:cxn>
              <a:cxn ang="0">
                <a:pos x="677" y="280"/>
              </a:cxn>
              <a:cxn ang="0">
                <a:pos x="704" y="295"/>
              </a:cxn>
              <a:cxn ang="0">
                <a:pos x="728" y="308"/>
              </a:cxn>
              <a:cxn ang="0">
                <a:pos x="752" y="335"/>
              </a:cxn>
              <a:cxn ang="0">
                <a:pos x="779" y="383"/>
              </a:cxn>
              <a:cxn ang="0">
                <a:pos x="803" y="404"/>
              </a:cxn>
              <a:cxn ang="0">
                <a:pos x="827" y="416"/>
              </a:cxn>
              <a:cxn ang="0">
                <a:pos x="854" y="443"/>
              </a:cxn>
              <a:cxn ang="0">
                <a:pos x="878" y="470"/>
              </a:cxn>
              <a:cxn ang="0">
                <a:pos x="902" y="479"/>
              </a:cxn>
              <a:cxn ang="0">
                <a:pos x="929" y="497"/>
              </a:cxn>
              <a:cxn ang="0">
                <a:pos x="953" y="512"/>
              </a:cxn>
              <a:cxn ang="0">
                <a:pos x="978" y="518"/>
              </a:cxn>
              <a:cxn ang="0">
                <a:pos x="1005" y="572"/>
              </a:cxn>
            </a:cxnLst>
            <a:rect l="0" t="0" r="r" b="b"/>
            <a:pathLst>
              <a:path w="1005" h="572">
                <a:moveTo>
                  <a:pt x="0" y="335"/>
                </a:moveTo>
                <a:lnTo>
                  <a:pt x="24" y="329"/>
                </a:lnTo>
                <a:lnTo>
                  <a:pt x="48" y="347"/>
                </a:lnTo>
                <a:lnTo>
                  <a:pt x="75" y="368"/>
                </a:lnTo>
                <a:lnTo>
                  <a:pt x="99" y="338"/>
                </a:lnTo>
                <a:lnTo>
                  <a:pt x="126" y="320"/>
                </a:lnTo>
                <a:lnTo>
                  <a:pt x="150" y="305"/>
                </a:lnTo>
                <a:lnTo>
                  <a:pt x="174" y="289"/>
                </a:lnTo>
                <a:lnTo>
                  <a:pt x="201" y="226"/>
                </a:lnTo>
                <a:lnTo>
                  <a:pt x="225" y="193"/>
                </a:lnTo>
                <a:lnTo>
                  <a:pt x="249" y="148"/>
                </a:lnTo>
                <a:lnTo>
                  <a:pt x="276" y="112"/>
                </a:lnTo>
                <a:lnTo>
                  <a:pt x="300" y="58"/>
                </a:lnTo>
                <a:lnTo>
                  <a:pt x="325" y="9"/>
                </a:lnTo>
                <a:lnTo>
                  <a:pt x="352" y="0"/>
                </a:lnTo>
                <a:lnTo>
                  <a:pt x="376" y="3"/>
                </a:lnTo>
                <a:lnTo>
                  <a:pt x="400" y="15"/>
                </a:lnTo>
                <a:lnTo>
                  <a:pt x="427" y="12"/>
                </a:lnTo>
                <a:lnTo>
                  <a:pt x="451" y="49"/>
                </a:lnTo>
                <a:lnTo>
                  <a:pt x="475" y="85"/>
                </a:lnTo>
                <a:lnTo>
                  <a:pt x="502" y="124"/>
                </a:lnTo>
                <a:lnTo>
                  <a:pt x="526" y="160"/>
                </a:lnTo>
                <a:lnTo>
                  <a:pt x="553" y="196"/>
                </a:lnTo>
                <a:lnTo>
                  <a:pt x="577" y="235"/>
                </a:lnTo>
                <a:lnTo>
                  <a:pt x="601" y="262"/>
                </a:lnTo>
                <a:lnTo>
                  <a:pt x="628" y="268"/>
                </a:lnTo>
                <a:lnTo>
                  <a:pt x="653" y="271"/>
                </a:lnTo>
                <a:lnTo>
                  <a:pt x="677" y="280"/>
                </a:lnTo>
                <a:lnTo>
                  <a:pt x="704" y="295"/>
                </a:lnTo>
                <a:lnTo>
                  <a:pt x="728" y="308"/>
                </a:lnTo>
                <a:lnTo>
                  <a:pt x="752" y="335"/>
                </a:lnTo>
                <a:lnTo>
                  <a:pt x="779" y="383"/>
                </a:lnTo>
                <a:lnTo>
                  <a:pt x="803" y="404"/>
                </a:lnTo>
                <a:lnTo>
                  <a:pt x="827" y="416"/>
                </a:lnTo>
                <a:lnTo>
                  <a:pt x="854" y="443"/>
                </a:lnTo>
                <a:lnTo>
                  <a:pt x="878" y="470"/>
                </a:lnTo>
                <a:lnTo>
                  <a:pt x="902" y="479"/>
                </a:lnTo>
                <a:lnTo>
                  <a:pt x="929" y="497"/>
                </a:lnTo>
                <a:lnTo>
                  <a:pt x="953" y="512"/>
                </a:lnTo>
                <a:lnTo>
                  <a:pt x="978" y="518"/>
                </a:lnTo>
                <a:lnTo>
                  <a:pt x="1005" y="572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4" name="Freeform 129">
            <a:extLst>
              <a:ext uri="{FF2B5EF4-FFF2-40B4-BE49-F238E27FC236}">
                <a16:creationId xmlns:a16="http://schemas.microsoft.com/office/drawing/2014/main" id="{5ED725E0-3B4E-CAB3-65A0-72EFB8B6F51F}"/>
              </a:ext>
            </a:extLst>
          </p:cNvPr>
          <p:cNvSpPr>
            <a:spLocks/>
          </p:cNvSpPr>
          <p:nvPr/>
        </p:nvSpPr>
        <p:spPr bwMode="auto">
          <a:xfrm>
            <a:off x="2423887" y="3332145"/>
            <a:ext cx="1526381" cy="727472"/>
          </a:xfrm>
          <a:custGeom>
            <a:avLst/>
            <a:gdLst/>
            <a:ahLst/>
            <a:cxnLst>
              <a:cxn ang="0">
                <a:pos x="27" y="190"/>
              </a:cxn>
              <a:cxn ang="0">
                <a:pos x="75" y="145"/>
              </a:cxn>
              <a:cxn ang="0">
                <a:pos x="126" y="81"/>
              </a:cxn>
              <a:cxn ang="0">
                <a:pos x="177" y="0"/>
              </a:cxn>
              <a:cxn ang="0">
                <a:pos x="226" y="57"/>
              </a:cxn>
              <a:cxn ang="0">
                <a:pos x="277" y="115"/>
              </a:cxn>
              <a:cxn ang="0">
                <a:pos x="328" y="268"/>
              </a:cxn>
              <a:cxn ang="0">
                <a:pos x="379" y="283"/>
              </a:cxn>
              <a:cxn ang="0">
                <a:pos x="427" y="313"/>
              </a:cxn>
              <a:cxn ang="0">
                <a:pos x="478" y="340"/>
              </a:cxn>
              <a:cxn ang="0">
                <a:pos x="530" y="313"/>
              </a:cxn>
              <a:cxn ang="0">
                <a:pos x="578" y="334"/>
              </a:cxn>
              <a:cxn ang="0">
                <a:pos x="629" y="304"/>
              </a:cxn>
              <a:cxn ang="0">
                <a:pos x="680" y="328"/>
              </a:cxn>
              <a:cxn ang="0">
                <a:pos x="728" y="316"/>
              </a:cxn>
              <a:cxn ang="0">
                <a:pos x="779" y="322"/>
              </a:cxn>
              <a:cxn ang="0">
                <a:pos x="830" y="274"/>
              </a:cxn>
              <a:cxn ang="0">
                <a:pos x="882" y="262"/>
              </a:cxn>
              <a:cxn ang="0">
                <a:pos x="930" y="391"/>
              </a:cxn>
              <a:cxn ang="0">
                <a:pos x="981" y="337"/>
              </a:cxn>
              <a:cxn ang="0">
                <a:pos x="1032" y="262"/>
              </a:cxn>
              <a:cxn ang="0">
                <a:pos x="1080" y="202"/>
              </a:cxn>
              <a:cxn ang="0">
                <a:pos x="1131" y="133"/>
              </a:cxn>
              <a:cxn ang="0">
                <a:pos x="1183" y="124"/>
              </a:cxn>
              <a:cxn ang="0">
                <a:pos x="1234" y="154"/>
              </a:cxn>
              <a:cxn ang="0">
                <a:pos x="1282" y="151"/>
              </a:cxn>
              <a:cxn ang="0">
                <a:pos x="1258" y="461"/>
              </a:cxn>
              <a:cxn ang="0">
                <a:pos x="1207" y="401"/>
              </a:cxn>
              <a:cxn ang="0">
                <a:pos x="1155" y="334"/>
              </a:cxn>
              <a:cxn ang="0">
                <a:pos x="1107" y="422"/>
              </a:cxn>
              <a:cxn ang="0">
                <a:pos x="1056" y="506"/>
              </a:cxn>
              <a:cxn ang="0">
                <a:pos x="1005" y="563"/>
              </a:cxn>
              <a:cxn ang="0">
                <a:pos x="957" y="611"/>
              </a:cxn>
              <a:cxn ang="0">
                <a:pos x="906" y="515"/>
              </a:cxn>
              <a:cxn ang="0">
                <a:pos x="855" y="449"/>
              </a:cxn>
              <a:cxn ang="0">
                <a:pos x="806" y="530"/>
              </a:cxn>
              <a:cxn ang="0">
                <a:pos x="755" y="572"/>
              </a:cxn>
              <a:cxn ang="0">
                <a:pos x="704" y="566"/>
              </a:cxn>
              <a:cxn ang="0">
                <a:pos x="653" y="548"/>
              </a:cxn>
              <a:cxn ang="0">
                <a:pos x="605" y="557"/>
              </a:cxn>
              <a:cxn ang="0">
                <a:pos x="554" y="539"/>
              </a:cxn>
              <a:cxn ang="0">
                <a:pos x="502" y="476"/>
              </a:cxn>
              <a:cxn ang="0">
                <a:pos x="454" y="476"/>
              </a:cxn>
              <a:cxn ang="0">
                <a:pos x="403" y="503"/>
              </a:cxn>
              <a:cxn ang="0">
                <a:pos x="352" y="470"/>
              </a:cxn>
              <a:cxn ang="0">
                <a:pos x="304" y="394"/>
              </a:cxn>
              <a:cxn ang="0">
                <a:pos x="253" y="241"/>
              </a:cxn>
              <a:cxn ang="0">
                <a:pos x="201" y="199"/>
              </a:cxn>
              <a:cxn ang="0">
                <a:pos x="150" y="190"/>
              </a:cxn>
              <a:cxn ang="0">
                <a:pos x="102" y="277"/>
              </a:cxn>
              <a:cxn ang="0">
                <a:pos x="51" y="385"/>
              </a:cxn>
              <a:cxn ang="0">
                <a:pos x="0" y="416"/>
              </a:cxn>
            </a:cxnLst>
            <a:rect l="0" t="0" r="r" b="b"/>
            <a:pathLst>
              <a:path w="1282" h="611">
                <a:moveTo>
                  <a:pt x="0" y="172"/>
                </a:moveTo>
                <a:lnTo>
                  <a:pt x="27" y="190"/>
                </a:lnTo>
                <a:lnTo>
                  <a:pt x="51" y="190"/>
                </a:lnTo>
                <a:lnTo>
                  <a:pt x="75" y="145"/>
                </a:lnTo>
                <a:lnTo>
                  <a:pt x="102" y="112"/>
                </a:lnTo>
                <a:lnTo>
                  <a:pt x="126" y="81"/>
                </a:lnTo>
                <a:lnTo>
                  <a:pt x="150" y="24"/>
                </a:lnTo>
                <a:lnTo>
                  <a:pt x="177" y="0"/>
                </a:lnTo>
                <a:lnTo>
                  <a:pt x="201" y="9"/>
                </a:lnTo>
                <a:lnTo>
                  <a:pt x="226" y="57"/>
                </a:lnTo>
                <a:lnTo>
                  <a:pt x="253" y="63"/>
                </a:lnTo>
                <a:lnTo>
                  <a:pt x="277" y="115"/>
                </a:lnTo>
                <a:lnTo>
                  <a:pt x="304" y="208"/>
                </a:lnTo>
                <a:lnTo>
                  <a:pt x="328" y="268"/>
                </a:lnTo>
                <a:lnTo>
                  <a:pt x="352" y="277"/>
                </a:lnTo>
                <a:lnTo>
                  <a:pt x="379" y="283"/>
                </a:lnTo>
                <a:lnTo>
                  <a:pt x="403" y="304"/>
                </a:lnTo>
                <a:lnTo>
                  <a:pt x="427" y="313"/>
                </a:lnTo>
                <a:lnTo>
                  <a:pt x="454" y="298"/>
                </a:lnTo>
                <a:lnTo>
                  <a:pt x="478" y="340"/>
                </a:lnTo>
                <a:lnTo>
                  <a:pt x="502" y="310"/>
                </a:lnTo>
                <a:lnTo>
                  <a:pt x="530" y="313"/>
                </a:lnTo>
                <a:lnTo>
                  <a:pt x="554" y="337"/>
                </a:lnTo>
                <a:lnTo>
                  <a:pt x="578" y="334"/>
                </a:lnTo>
                <a:lnTo>
                  <a:pt x="605" y="343"/>
                </a:lnTo>
                <a:lnTo>
                  <a:pt x="629" y="304"/>
                </a:lnTo>
                <a:lnTo>
                  <a:pt x="653" y="319"/>
                </a:lnTo>
                <a:lnTo>
                  <a:pt x="680" y="328"/>
                </a:lnTo>
                <a:lnTo>
                  <a:pt x="704" y="328"/>
                </a:lnTo>
                <a:lnTo>
                  <a:pt x="728" y="316"/>
                </a:lnTo>
                <a:lnTo>
                  <a:pt x="755" y="334"/>
                </a:lnTo>
                <a:lnTo>
                  <a:pt x="779" y="322"/>
                </a:lnTo>
                <a:lnTo>
                  <a:pt x="806" y="310"/>
                </a:lnTo>
                <a:lnTo>
                  <a:pt x="830" y="274"/>
                </a:lnTo>
                <a:lnTo>
                  <a:pt x="855" y="241"/>
                </a:lnTo>
                <a:lnTo>
                  <a:pt x="882" y="262"/>
                </a:lnTo>
                <a:lnTo>
                  <a:pt x="906" y="319"/>
                </a:lnTo>
                <a:lnTo>
                  <a:pt x="930" y="391"/>
                </a:lnTo>
                <a:lnTo>
                  <a:pt x="957" y="382"/>
                </a:lnTo>
                <a:lnTo>
                  <a:pt x="981" y="337"/>
                </a:lnTo>
                <a:lnTo>
                  <a:pt x="1005" y="298"/>
                </a:lnTo>
                <a:lnTo>
                  <a:pt x="1032" y="262"/>
                </a:lnTo>
                <a:lnTo>
                  <a:pt x="1056" y="229"/>
                </a:lnTo>
                <a:lnTo>
                  <a:pt x="1080" y="202"/>
                </a:lnTo>
                <a:lnTo>
                  <a:pt x="1107" y="169"/>
                </a:lnTo>
                <a:lnTo>
                  <a:pt x="1131" y="133"/>
                </a:lnTo>
                <a:lnTo>
                  <a:pt x="1155" y="112"/>
                </a:lnTo>
                <a:lnTo>
                  <a:pt x="1183" y="124"/>
                </a:lnTo>
                <a:lnTo>
                  <a:pt x="1207" y="142"/>
                </a:lnTo>
                <a:lnTo>
                  <a:pt x="1234" y="154"/>
                </a:lnTo>
                <a:lnTo>
                  <a:pt x="1258" y="157"/>
                </a:lnTo>
                <a:lnTo>
                  <a:pt x="1282" y="151"/>
                </a:lnTo>
                <a:lnTo>
                  <a:pt x="1282" y="482"/>
                </a:lnTo>
                <a:lnTo>
                  <a:pt x="1258" y="461"/>
                </a:lnTo>
                <a:lnTo>
                  <a:pt x="1234" y="437"/>
                </a:lnTo>
                <a:lnTo>
                  <a:pt x="1207" y="401"/>
                </a:lnTo>
                <a:lnTo>
                  <a:pt x="1183" y="349"/>
                </a:lnTo>
                <a:lnTo>
                  <a:pt x="1155" y="334"/>
                </a:lnTo>
                <a:lnTo>
                  <a:pt x="1131" y="364"/>
                </a:lnTo>
                <a:lnTo>
                  <a:pt x="1107" y="422"/>
                </a:lnTo>
                <a:lnTo>
                  <a:pt x="1080" y="470"/>
                </a:lnTo>
                <a:lnTo>
                  <a:pt x="1056" y="506"/>
                </a:lnTo>
                <a:lnTo>
                  <a:pt x="1032" y="536"/>
                </a:lnTo>
                <a:lnTo>
                  <a:pt x="1005" y="563"/>
                </a:lnTo>
                <a:lnTo>
                  <a:pt x="981" y="587"/>
                </a:lnTo>
                <a:lnTo>
                  <a:pt x="957" y="611"/>
                </a:lnTo>
                <a:lnTo>
                  <a:pt x="930" y="602"/>
                </a:lnTo>
                <a:lnTo>
                  <a:pt x="906" y="515"/>
                </a:lnTo>
                <a:lnTo>
                  <a:pt x="882" y="452"/>
                </a:lnTo>
                <a:lnTo>
                  <a:pt x="855" y="449"/>
                </a:lnTo>
                <a:lnTo>
                  <a:pt x="830" y="494"/>
                </a:lnTo>
                <a:lnTo>
                  <a:pt x="806" y="530"/>
                </a:lnTo>
                <a:lnTo>
                  <a:pt x="779" y="554"/>
                </a:lnTo>
                <a:lnTo>
                  <a:pt x="755" y="572"/>
                </a:lnTo>
                <a:lnTo>
                  <a:pt x="728" y="554"/>
                </a:lnTo>
                <a:lnTo>
                  <a:pt x="704" y="566"/>
                </a:lnTo>
                <a:lnTo>
                  <a:pt x="680" y="560"/>
                </a:lnTo>
                <a:lnTo>
                  <a:pt x="653" y="548"/>
                </a:lnTo>
                <a:lnTo>
                  <a:pt x="629" y="521"/>
                </a:lnTo>
                <a:lnTo>
                  <a:pt x="605" y="557"/>
                </a:lnTo>
                <a:lnTo>
                  <a:pt x="578" y="551"/>
                </a:lnTo>
                <a:lnTo>
                  <a:pt x="554" y="539"/>
                </a:lnTo>
                <a:lnTo>
                  <a:pt x="530" y="488"/>
                </a:lnTo>
                <a:lnTo>
                  <a:pt x="502" y="476"/>
                </a:lnTo>
                <a:lnTo>
                  <a:pt x="478" y="500"/>
                </a:lnTo>
                <a:lnTo>
                  <a:pt x="454" y="476"/>
                </a:lnTo>
                <a:lnTo>
                  <a:pt x="427" y="503"/>
                </a:lnTo>
                <a:lnTo>
                  <a:pt x="403" y="503"/>
                </a:lnTo>
                <a:lnTo>
                  <a:pt x="379" y="476"/>
                </a:lnTo>
                <a:lnTo>
                  <a:pt x="352" y="470"/>
                </a:lnTo>
                <a:lnTo>
                  <a:pt x="328" y="455"/>
                </a:lnTo>
                <a:lnTo>
                  <a:pt x="304" y="394"/>
                </a:lnTo>
                <a:lnTo>
                  <a:pt x="277" y="292"/>
                </a:lnTo>
                <a:lnTo>
                  <a:pt x="253" y="241"/>
                </a:lnTo>
                <a:lnTo>
                  <a:pt x="226" y="244"/>
                </a:lnTo>
                <a:lnTo>
                  <a:pt x="201" y="199"/>
                </a:lnTo>
                <a:lnTo>
                  <a:pt x="177" y="175"/>
                </a:lnTo>
                <a:lnTo>
                  <a:pt x="150" y="190"/>
                </a:lnTo>
                <a:lnTo>
                  <a:pt x="126" y="247"/>
                </a:lnTo>
                <a:lnTo>
                  <a:pt x="102" y="277"/>
                </a:lnTo>
                <a:lnTo>
                  <a:pt x="75" y="310"/>
                </a:lnTo>
                <a:lnTo>
                  <a:pt x="51" y="385"/>
                </a:lnTo>
                <a:lnTo>
                  <a:pt x="27" y="407"/>
                </a:lnTo>
                <a:lnTo>
                  <a:pt x="0" y="416"/>
                </a:lnTo>
                <a:lnTo>
                  <a:pt x="0" y="172"/>
                </a:lnTo>
                <a:close/>
              </a:path>
            </a:pathLst>
          </a:custGeom>
          <a:solidFill>
            <a:srgbClr val="80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5" name="Freeform 125">
            <a:extLst>
              <a:ext uri="{FF2B5EF4-FFF2-40B4-BE49-F238E27FC236}">
                <a16:creationId xmlns:a16="http://schemas.microsoft.com/office/drawing/2014/main" id="{918FF09B-1A44-00F4-C84B-C41DCC9EF1F2}"/>
              </a:ext>
            </a:extLst>
          </p:cNvPr>
          <p:cNvSpPr>
            <a:spLocks/>
          </p:cNvSpPr>
          <p:nvPr/>
        </p:nvSpPr>
        <p:spPr bwMode="auto">
          <a:xfrm>
            <a:off x="2423887" y="3435729"/>
            <a:ext cx="1526381" cy="488156"/>
          </a:xfrm>
          <a:custGeom>
            <a:avLst/>
            <a:gdLst/>
            <a:ahLst/>
            <a:cxnLst>
              <a:cxn ang="0">
                <a:pos x="0" y="205"/>
              </a:cxn>
              <a:cxn ang="0">
                <a:pos x="27" y="211"/>
              </a:cxn>
              <a:cxn ang="0">
                <a:pos x="51" y="202"/>
              </a:cxn>
              <a:cxn ang="0">
                <a:pos x="75" y="142"/>
              </a:cxn>
              <a:cxn ang="0">
                <a:pos x="102" y="106"/>
              </a:cxn>
              <a:cxn ang="0">
                <a:pos x="126" y="79"/>
              </a:cxn>
              <a:cxn ang="0">
                <a:pos x="150" y="21"/>
              </a:cxn>
              <a:cxn ang="0">
                <a:pos x="177" y="0"/>
              </a:cxn>
              <a:cxn ang="0">
                <a:pos x="201" y="15"/>
              </a:cxn>
              <a:cxn ang="0">
                <a:pos x="226" y="64"/>
              </a:cxn>
              <a:cxn ang="0">
                <a:pos x="253" y="67"/>
              </a:cxn>
              <a:cxn ang="0">
                <a:pos x="277" y="115"/>
              </a:cxn>
              <a:cxn ang="0">
                <a:pos x="304" y="214"/>
              </a:cxn>
              <a:cxn ang="0">
                <a:pos x="328" y="274"/>
              </a:cxn>
              <a:cxn ang="0">
                <a:pos x="352" y="286"/>
              </a:cxn>
              <a:cxn ang="0">
                <a:pos x="379" y="292"/>
              </a:cxn>
              <a:cxn ang="0">
                <a:pos x="403" y="317"/>
              </a:cxn>
              <a:cxn ang="0">
                <a:pos x="427" y="323"/>
              </a:cxn>
              <a:cxn ang="0">
                <a:pos x="454" y="301"/>
              </a:cxn>
              <a:cxn ang="0">
                <a:pos x="478" y="335"/>
              </a:cxn>
              <a:cxn ang="0">
                <a:pos x="502" y="304"/>
              </a:cxn>
              <a:cxn ang="0">
                <a:pos x="530" y="314"/>
              </a:cxn>
              <a:cxn ang="0">
                <a:pos x="554" y="350"/>
              </a:cxn>
              <a:cxn ang="0">
                <a:pos x="578" y="356"/>
              </a:cxn>
              <a:cxn ang="0">
                <a:pos x="605" y="365"/>
              </a:cxn>
              <a:cxn ang="0">
                <a:pos x="629" y="326"/>
              </a:cxn>
              <a:cxn ang="0">
                <a:pos x="653" y="347"/>
              </a:cxn>
              <a:cxn ang="0">
                <a:pos x="680" y="359"/>
              </a:cxn>
              <a:cxn ang="0">
                <a:pos x="704" y="362"/>
              </a:cxn>
              <a:cxn ang="0">
                <a:pos x="728" y="350"/>
              </a:cxn>
              <a:cxn ang="0">
                <a:pos x="755" y="365"/>
              </a:cxn>
              <a:cxn ang="0">
                <a:pos x="779" y="350"/>
              </a:cxn>
              <a:cxn ang="0">
                <a:pos x="806" y="332"/>
              </a:cxn>
              <a:cxn ang="0">
                <a:pos x="830" y="298"/>
              </a:cxn>
              <a:cxn ang="0">
                <a:pos x="855" y="256"/>
              </a:cxn>
              <a:cxn ang="0">
                <a:pos x="882" y="271"/>
              </a:cxn>
              <a:cxn ang="0">
                <a:pos x="906" y="329"/>
              </a:cxn>
              <a:cxn ang="0">
                <a:pos x="930" y="410"/>
              </a:cxn>
              <a:cxn ang="0">
                <a:pos x="957" y="410"/>
              </a:cxn>
              <a:cxn ang="0">
                <a:pos x="981" y="374"/>
              </a:cxn>
              <a:cxn ang="0">
                <a:pos x="1005" y="344"/>
              </a:cxn>
              <a:cxn ang="0">
                <a:pos x="1032" y="314"/>
              </a:cxn>
              <a:cxn ang="0">
                <a:pos x="1056" y="280"/>
              </a:cxn>
              <a:cxn ang="0">
                <a:pos x="1080" y="250"/>
              </a:cxn>
              <a:cxn ang="0">
                <a:pos x="1107" y="208"/>
              </a:cxn>
              <a:cxn ang="0">
                <a:pos x="1131" y="160"/>
              </a:cxn>
              <a:cxn ang="0">
                <a:pos x="1155" y="136"/>
              </a:cxn>
              <a:cxn ang="0">
                <a:pos x="1183" y="148"/>
              </a:cxn>
              <a:cxn ang="0">
                <a:pos x="1207" y="184"/>
              </a:cxn>
              <a:cxn ang="0">
                <a:pos x="1234" y="208"/>
              </a:cxn>
              <a:cxn ang="0">
                <a:pos x="1258" y="220"/>
              </a:cxn>
              <a:cxn ang="0">
                <a:pos x="1282" y="229"/>
              </a:cxn>
            </a:cxnLst>
            <a:rect l="0" t="0" r="r" b="b"/>
            <a:pathLst>
              <a:path w="1282" h="410">
                <a:moveTo>
                  <a:pt x="0" y="205"/>
                </a:moveTo>
                <a:lnTo>
                  <a:pt x="27" y="211"/>
                </a:lnTo>
                <a:lnTo>
                  <a:pt x="51" y="202"/>
                </a:lnTo>
                <a:lnTo>
                  <a:pt x="75" y="142"/>
                </a:lnTo>
                <a:lnTo>
                  <a:pt x="102" y="106"/>
                </a:lnTo>
                <a:lnTo>
                  <a:pt x="126" y="79"/>
                </a:lnTo>
                <a:lnTo>
                  <a:pt x="150" y="21"/>
                </a:lnTo>
                <a:lnTo>
                  <a:pt x="177" y="0"/>
                </a:lnTo>
                <a:lnTo>
                  <a:pt x="201" y="15"/>
                </a:lnTo>
                <a:lnTo>
                  <a:pt x="226" y="64"/>
                </a:lnTo>
                <a:lnTo>
                  <a:pt x="253" y="67"/>
                </a:lnTo>
                <a:lnTo>
                  <a:pt x="277" y="115"/>
                </a:lnTo>
                <a:lnTo>
                  <a:pt x="304" y="214"/>
                </a:lnTo>
                <a:lnTo>
                  <a:pt x="328" y="274"/>
                </a:lnTo>
                <a:lnTo>
                  <a:pt x="352" y="286"/>
                </a:lnTo>
                <a:lnTo>
                  <a:pt x="379" y="292"/>
                </a:lnTo>
                <a:lnTo>
                  <a:pt x="403" y="317"/>
                </a:lnTo>
                <a:lnTo>
                  <a:pt x="427" y="323"/>
                </a:lnTo>
                <a:lnTo>
                  <a:pt x="454" y="301"/>
                </a:lnTo>
                <a:lnTo>
                  <a:pt x="478" y="335"/>
                </a:lnTo>
                <a:lnTo>
                  <a:pt x="502" y="304"/>
                </a:lnTo>
                <a:lnTo>
                  <a:pt x="530" y="314"/>
                </a:lnTo>
                <a:lnTo>
                  <a:pt x="554" y="350"/>
                </a:lnTo>
                <a:lnTo>
                  <a:pt x="578" y="356"/>
                </a:lnTo>
                <a:lnTo>
                  <a:pt x="605" y="365"/>
                </a:lnTo>
                <a:lnTo>
                  <a:pt x="629" y="326"/>
                </a:lnTo>
                <a:lnTo>
                  <a:pt x="653" y="347"/>
                </a:lnTo>
                <a:lnTo>
                  <a:pt x="680" y="359"/>
                </a:lnTo>
                <a:lnTo>
                  <a:pt x="704" y="362"/>
                </a:lnTo>
                <a:lnTo>
                  <a:pt x="728" y="350"/>
                </a:lnTo>
                <a:lnTo>
                  <a:pt x="755" y="365"/>
                </a:lnTo>
                <a:lnTo>
                  <a:pt x="779" y="350"/>
                </a:lnTo>
                <a:lnTo>
                  <a:pt x="806" y="332"/>
                </a:lnTo>
                <a:lnTo>
                  <a:pt x="830" y="298"/>
                </a:lnTo>
                <a:lnTo>
                  <a:pt x="855" y="256"/>
                </a:lnTo>
                <a:lnTo>
                  <a:pt x="882" y="271"/>
                </a:lnTo>
                <a:lnTo>
                  <a:pt x="906" y="329"/>
                </a:lnTo>
                <a:lnTo>
                  <a:pt x="930" y="410"/>
                </a:lnTo>
                <a:lnTo>
                  <a:pt x="957" y="410"/>
                </a:lnTo>
                <a:lnTo>
                  <a:pt x="981" y="374"/>
                </a:lnTo>
                <a:lnTo>
                  <a:pt x="1005" y="344"/>
                </a:lnTo>
                <a:lnTo>
                  <a:pt x="1032" y="314"/>
                </a:lnTo>
                <a:lnTo>
                  <a:pt x="1056" y="280"/>
                </a:lnTo>
                <a:lnTo>
                  <a:pt x="1080" y="250"/>
                </a:lnTo>
                <a:lnTo>
                  <a:pt x="1107" y="208"/>
                </a:lnTo>
                <a:lnTo>
                  <a:pt x="1131" y="160"/>
                </a:lnTo>
                <a:lnTo>
                  <a:pt x="1155" y="136"/>
                </a:lnTo>
                <a:lnTo>
                  <a:pt x="1183" y="148"/>
                </a:lnTo>
                <a:lnTo>
                  <a:pt x="1207" y="184"/>
                </a:lnTo>
                <a:lnTo>
                  <a:pt x="1234" y="208"/>
                </a:lnTo>
                <a:lnTo>
                  <a:pt x="1258" y="220"/>
                </a:lnTo>
                <a:lnTo>
                  <a:pt x="1282" y="229"/>
                </a:lnTo>
              </a:path>
            </a:pathLst>
          </a:custGeom>
          <a:noFill/>
          <a:ln w="31750" cap="flat">
            <a:solidFill>
              <a:srgbClr val="80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6" name="Freeform 92">
            <a:extLst>
              <a:ext uri="{FF2B5EF4-FFF2-40B4-BE49-F238E27FC236}">
                <a16:creationId xmlns:a16="http://schemas.microsoft.com/office/drawing/2014/main" id="{4E4B2E0F-6560-8E50-9F06-FA4C3629882F}"/>
              </a:ext>
            </a:extLst>
          </p:cNvPr>
          <p:cNvSpPr>
            <a:spLocks/>
          </p:cNvSpPr>
          <p:nvPr/>
        </p:nvSpPr>
        <p:spPr bwMode="auto">
          <a:xfrm>
            <a:off x="2785837" y="3339288"/>
            <a:ext cx="1196579" cy="706041"/>
          </a:xfrm>
          <a:custGeom>
            <a:avLst/>
            <a:gdLst/>
            <a:ahLst/>
            <a:cxnLst>
              <a:cxn ang="0">
                <a:pos x="24" y="298"/>
              </a:cxn>
              <a:cxn ang="0">
                <a:pos x="75" y="271"/>
              </a:cxn>
              <a:cxn ang="0">
                <a:pos x="123" y="256"/>
              </a:cxn>
              <a:cxn ang="0">
                <a:pos x="174" y="283"/>
              </a:cxn>
              <a:cxn ang="0">
                <a:pos x="226" y="286"/>
              </a:cxn>
              <a:cxn ang="0">
                <a:pos x="274" y="172"/>
              </a:cxn>
              <a:cxn ang="0">
                <a:pos x="325" y="45"/>
              </a:cxn>
              <a:cxn ang="0">
                <a:pos x="376" y="42"/>
              </a:cxn>
              <a:cxn ang="0">
                <a:pos x="424" y="0"/>
              </a:cxn>
              <a:cxn ang="0">
                <a:pos x="475" y="75"/>
              </a:cxn>
              <a:cxn ang="0">
                <a:pos x="526" y="84"/>
              </a:cxn>
              <a:cxn ang="0">
                <a:pos x="578" y="90"/>
              </a:cxn>
              <a:cxn ang="0">
                <a:pos x="626" y="75"/>
              </a:cxn>
              <a:cxn ang="0">
                <a:pos x="677" y="69"/>
              </a:cxn>
              <a:cxn ang="0">
                <a:pos x="728" y="51"/>
              </a:cxn>
              <a:cxn ang="0">
                <a:pos x="776" y="75"/>
              </a:cxn>
              <a:cxn ang="0">
                <a:pos x="827" y="57"/>
              </a:cxn>
              <a:cxn ang="0">
                <a:pos x="879" y="45"/>
              </a:cxn>
              <a:cxn ang="0">
                <a:pos x="930" y="57"/>
              </a:cxn>
              <a:cxn ang="0">
                <a:pos x="978" y="39"/>
              </a:cxn>
              <a:cxn ang="0">
                <a:pos x="1005" y="325"/>
              </a:cxn>
              <a:cxn ang="0">
                <a:pos x="954" y="247"/>
              </a:cxn>
              <a:cxn ang="0">
                <a:pos x="903" y="244"/>
              </a:cxn>
              <a:cxn ang="0">
                <a:pos x="851" y="232"/>
              </a:cxn>
              <a:cxn ang="0">
                <a:pos x="803" y="265"/>
              </a:cxn>
              <a:cxn ang="0">
                <a:pos x="752" y="265"/>
              </a:cxn>
              <a:cxn ang="0">
                <a:pos x="701" y="178"/>
              </a:cxn>
              <a:cxn ang="0">
                <a:pos x="653" y="208"/>
              </a:cxn>
              <a:cxn ang="0">
                <a:pos x="602" y="259"/>
              </a:cxn>
              <a:cxn ang="0">
                <a:pos x="551" y="277"/>
              </a:cxn>
              <a:cxn ang="0">
                <a:pos x="502" y="265"/>
              </a:cxn>
              <a:cxn ang="0">
                <a:pos x="451" y="223"/>
              </a:cxn>
              <a:cxn ang="0">
                <a:pos x="400" y="214"/>
              </a:cxn>
              <a:cxn ang="0">
                <a:pos x="349" y="241"/>
              </a:cxn>
              <a:cxn ang="0">
                <a:pos x="301" y="244"/>
              </a:cxn>
              <a:cxn ang="0">
                <a:pos x="250" y="401"/>
              </a:cxn>
              <a:cxn ang="0">
                <a:pos x="198" y="479"/>
              </a:cxn>
              <a:cxn ang="0">
                <a:pos x="150" y="509"/>
              </a:cxn>
              <a:cxn ang="0">
                <a:pos x="99" y="533"/>
              </a:cxn>
              <a:cxn ang="0">
                <a:pos x="48" y="572"/>
              </a:cxn>
              <a:cxn ang="0">
                <a:pos x="0" y="593"/>
              </a:cxn>
            </a:cxnLst>
            <a:rect l="0" t="0" r="r" b="b"/>
            <a:pathLst>
              <a:path w="1005" h="593">
                <a:moveTo>
                  <a:pt x="0" y="313"/>
                </a:moveTo>
                <a:lnTo>
                  <a:pt x="24" y="298"/>
                </a:lnTo>
                <a:lnTo>
                  <a:pt x="48" y="286"/>
                </a:lnTo>
                <a:lnTo>
                  <a:pt x="75" y="271"/>
                </a:lnTo>
                <a:lnTo>
                  <a:pt x="99" y="262"/>
                </a:lnTo>
                <a:lnTo>
                  <a:pt x="123" y="256"/>
                </a:lnTo>
                <a:lnTo>
                  <a:pt x="150" y="268"/>
                </a:lnTo>
                <a:lnTo>
                  <a:pt x="174" y="283"/>
                </a:lnTo>
                <a:lnTo>
                  <a:pt x="198" y="301"/>
                </a:lnTo>
                <a:lnTo>
                  <a:pt x="226" y="286"/>
                </a:lnTo>
                <a:lnTo>
                  <a:pt x="250" y="247"/>
                </a:lnTo>
                <a:lnTo>
                  <a:pt x="274" y="172"/>
                </a:lnTo>
                <a:lnTo>
                  <a:pt x="301" y="90"/>
                </a:lnTo>
                <a:lnTo>
                  <a:pt x="325" y="45"/>
                </a:lnTo>
                <a:lnTo>
                  <a:pt x="349" y="69"/>
                </a:lnTo>
                <a:lnTo>
                  <a:pt x="376" y="42"/>
                </a:lnTo>
                <a:lnTo>
                  <a:pt x="400" y="15"/>
                </a:lnTo>
                <a:lnTo>
                  <a:pt x="424" y="0"/>
                </a:lnTo>
                <a:lnTo>
                  <a:pt x="451" y="42"/>
                </a:lnTo>
                <a:lnTo>
                  <a:pt x="475" y="75"/>
                </a:lnTo>
                <a:lnTo>
                  <a:pt x="502" y="75"/>
                </a:lnTo>
                <a:lnTo>
                  <a:pt x="526" y="84"/>
                </a:lnTo>
                <a:lnTo>
                  <a:pt x="551" y="81"/>
                </a:lnTo>
                <a:lnTo>
                  <a:pt x="578" y="90"/>
                </a:lnTo>
                <a:lnTo>
                  <a:pt x="602" y="81"/>
                </a:lnTo>
                <a:lnTo>
                  <a:pt x="626" y="75"/>
                </a:lnTo>
                <a:lnTo>
                  <a:pt x="653" y="60"/>
                </a:lnTo>
                <a:lnTo>
                  <a:pt x="677" y="69"/>
                </a:lnTo>
                <a:lnTo>
                  <a:pt x="701" y="24"/>
                </a:lnTo>
                <a:lnTo>
                  <a:pt x="728" y="51"/>
                </a:lnTo>
                <a:lnTo>
                  <a:pt x="752" y="90"/>
                </a:lnTo>
                <a:lnTo>
                  <a:pt x="776" y="75"/>
                </a:lnTo>
                <a:lnTo>
                  <a:pt x="803" y="69"/>
                </a:lnTo>
                <a:lnTo>
                  <a:pt x="827" y="57"/>
                </a:lnTo>
                <a:lnTo>
                  <a:pt x="851" y="66"/>
                </a:lnTo>
                <a:lnTo>
                  <a:pt x="879" y="45"/>
                </a:lnTo>
                <a:lnTo>
                  <a:pt x="903" y="66"/>
                </a:lnTo>
                <a:lnTo>
                  <a:pt x="930" y="57"/>
                </a:lnTo>
                <a:lnTo>
                  <a:pt x="954" y="33"/>
                </a:lnTo>
                <a:lnTo>
                  <a:pt x="978" y="39"/>
                </a:lnTo>
                <a:lnTo>
                  <a:pt x="1005" y="36"/>
                </a:lnTo>
                <a:lnTo>
                  <a:pt x="1005" y="325"/>
                </a:lnTo>
                <a:lnTo>
                  <a:pt x="978" y="292"/>
                </a:lnTo>
                <a:lnTo>
                  <a:pt x="954" y="247"/>
                </a:lnTo>
                <a:lnTo>
                  <a:pt x="930" y="247"/>
                </a:lnTo>
                <a:lnTo>
                  <a:pt x="903" y="244"/>
                </a:lnTo>
                <a:lnTo>
                  <a:pt x="879" y="205"/>
                </a:lnTo>
                <a:lnTo>
                  <a:pt x="851" y="232"/>
                </a:lnTo>
                <a:lnTo>
                  <a:pt x="827" y="250"/>
                </a:lnTo>
                <a:lnTo>
                  <a:pt x="803" y="265"/>
                </a:lnTo>
                <a:lnTo>
                  <a:pt x="776" y="271"/>
                </a:lnTo>
                <a:lnTo>
                  <a:pt x="752" y="265"/>
                </a:lnTo>
                <a:lnTo>
                  <a:pt x="728" y="223"/>
                </a:lnTo>
                <a:lnTo>
                  <a:pt x="701" y="178"/>
                </a:lnTo>
                <a:lnTo>
                  <a:pt x="677" y="217"/>
                </a:lnTo>
                <a:lnTo>
                  <a:pt x="653" y="208"/>
                </a:lnTo>
                <a:lnTo>
                  <a:pt x="626" y="244"/>
                </a:lnTo>
                <a:lnTo>
                  <a:pt x="602" y="259"/>
                </a:lnTo>
                <a:lnTo>
                  <a:pt x="578" y="271"/>
                </a:lnTo>
                <a:lnTo>
                  <a:pt x="551" y="277"/>
                </a:lnTo>
                <a:lnTo>
                  <a:pt x="526" y="268"/>
                </a:lnTo>
                <a:lnTo>
                  <a:pt x="502" y="265"/>
                </a:lnTo>
                <a:lnTo>
                  <a:pt x="475" y="265"/>
                </a:lnTo>
                <a:lnTo>
                  <a:pt x="451" y="223"/>
                </a:lnTo>
                <a:lnTo>
                  <a:pt x="424" y="193"/>
                </a:lnTo>
                <a:lnTo>
                  <a:pt x="400" y="214"/>
                </a:lnTo>
                <a:lnTo>
                  <a:pt x="376" y="226"/>
                </a:lnTo>
                <a:lnTo>
                  <a:pt x="349" y="241"/>
                </a:lnTo>
                <a:lnTo>
                  <a:pt x="325" y="208"/>
                </a:lnTo>
                <a:lnTo>
                  <a:pt x="301" y="244"/>
                </a:lnTo>
                <a:lnTo>
                  <a:pt x="274" y="337"/>
                </a:lnTo>
                <a:lnTo>
                  <a:pt x="250" y="401"/>
                </a:lnTo>
                <a:lnTo>
                  <a:pt x="226" y="458"/>
                </a:lnTo>
                <a:lnTo>
                  <a:pt x="198" y="479"/>
                </a:lnTo>
                <a:lnTo>
                  <a:pt x="174" y="497"/>
                </a:lnTo>
                <a:lnTo>
                  <a:pt x="150" y="509"/>
                </a:lnTo>
                <a:lnTo>
                  <a:pt x="123" y="512"/>
                </a:lnTo>
                <a:lnTo>
                  <a:pt x="99" y="533"/>
                </a:lnTo>
                <a:lnTo>
                  <a:pt x="75" y="554"/>
                </a:lnTo>
                <a:lnTo>
                  <a:pt x="48" y="572"/>
                </a:lnTo>
                <a:lnTo>
                  <a:pt x="24" y="581"/>
                </a:lnTo>
                <a:lnTo>
                  <a:pt x="0" y="593"/>
                </a:lnTo>
                <a:lnTo>
                  <a:pt x="0" y="313"/>
                </a:lnTo>
                <a:close/>
              </a:path>
            </a:pathLst>
          </a:custGeom>
          <a:solidFill>
            <a:srgbClr val="00CD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7" name="Freeform 85">
            <a:extLst>
              <a:ext uri="{FF2B5EF4-FFF2-40B4-BE49-F238E27FC236}">
                <a16:creationId xmlns:a16="http://schemas.microsoft.com/office/drawing/2014/main" id="{48DE0D64-64C3-0519-75CB-86135EBE8A73}"/>
              </a:ext>
            </a:extLst>
          </p:cNvPr>
          <p:cNvSpPr>
            <a:spLocks/>
          </p:cNvSpPr>
          <p:nvPr/>
        </p:nvSpPr>
        <p:spPr bwMode="auto">
          <a:xfrm>
            <a:off x="2785837" y="3453588"/>
            <a:ext cx="1196579" cy="427435"/>
          </a:xfrm>
          <a:custGeom>
            <a:avLst/>
            <a:gdLst/>
            <a:ahLst/>
            <a:cxnLst>
              <a:cxn ang="0">
                <a:pos x="0" y="359"/>
              </a:cxn>
              <a:cxn ang="0">
                <a:pos x="24" y="344"/>
              </a:cxn>
              <a:cxn ang="0">
                <a:pos x="48" y="335"/>
              </a:cxn>
              <a:cxn ang="0">
                <a:pos x="75" y="317"/>
              </a:cxn>
              <a:cxn ang="0">
                <a:pos x="99" y="302"/>
              </a:cxn>
              <a:cxn ang="0">
                <a:pos x="123" y="289"/>
              </a:cxn>
              <a:cxn ang="0">
                <a:pos x="150" y="292"/>
              </a:cxn>
              <a:cxn ang="0">
                <a:pos x="174" y="296"/>
              </a:cxn>
              <a:cxn ang="0">
                <a:pos x="198" y="296"/>
              </a:cxn>
              <a:cxn ang="0">
                <a:pos x="226" y="277"/>
              </a:cxn>
              <a:cxn ang="0">
                <a:pos x="250" y="229"/>
              </a:cxn>
              <a:cxn ang="0">
                <a:pos x="274" y="157"/>
              </a:cxn>
              <a:cxn ang="0">
                <a:pos x="301" y="73"/>
              </a:cxn>
              <a:cxn ang="0">
                <a:pos x="325" y="31"/>
              </a:cxn>
              <a:cxn ang="0">
                <a:pos x="349" y="58"/>
              </a:cxn>
              <a:cxn ang="0">
                <a:pos x="376" y="37"/>
              </a:cxn>
              <a:cxn ang="0">
                <a:pos x="400" y="19"/>
              </a:cxn>
              <a:cxn ang="0">
                <a:pos x="424" y="0"/>
              </a:cxn>
              <a:cxn ang="0">
                <a:pos x="451" y="37"/>
              </a:cxn>
              <a:cxn ang="0">
                <a:pos x="475" y="76"/>
              </a:cxn>
              <a:cxn ang="0">
                <a:pos x="502" y="73"/>
              </a:cxn>
              <a:cxn ang="0">
                <a:pos x="526" y="79"/>
              </a:cxn>
              <a:cxn ang="0">
                <a:pos x="551" y="82"/>
              </a:cxn>
              <a:cxn ang="0">
                <a:pos x="578" y="85"/>
              </a:cxn>
              <a:cxn ang="0">
                <a:pos x="602" y="76"/>
              </a:cxn>
              <a:cxn ang="0">
                <a:pos x="626" y="64"/>
              </a:cxn>
              <a:cxn ang="0">
                <a:pos x="653" y="40"/>
              </a:cxn>
              <a:cxn ang="0">
                <a:pos x="677" y="49"/>
              </a:cxn>
              <a:cxn ang="0">
                <a:pos x="701" y="3"/>
              </a:cxn>
              <a:cxn ang="0">
                <a:pos x="728" y="40"/>
              </a:cxn>
              <a:cxn ang="0">
                <a:pos x="752" y="82"/>
              </a:cxn>
              <a:cxn ang="0">
                <a:pos x="776" y="79"/>
              </a:cxn>
              <a:cxn ang="0">
                <a:pos x="803" y="70"/>
              </a:cxn>
              <a:cxn ang="0">
                <a:pos x="827" y="58"/>
              </a:cxn>
              <a:cxn ang="0">
                <a:pos x="851" y="52"/>
              </a:cxn>
              <a:cxn ang="0">
                <a:pos x="879" y="31"/>
              </a:cxn>
              <a:cxn ang="0">
                <a:pos x="903" y="61"/>
              </a:cxn>
              <a:cxn ang="0">
                <a:pos x="930" y="55"/>
              </a:cxn>
              <a:cxn ang="0">
                <a:pos x="954" y="43"/>
              </a:cxn>
              <a:cxn ang="0">
                <a:pos x="978" y="70"/>
              </a:cxn>
              <a:cxn ang="0">
                <a:pos x="1005" y="85"/>
              </a:cxn>
            </a:cxnLst>
            <a:rect l="0" t="0" r="r" b="b"/>
            <a:pathLst>
              <a:path w="1005" h="359">
                <a:moveTo>
                  <a:pt x="0" y="359"/>
                </a:moveTo>
                <a:lnTo>
                  <a:pt x="24" y="344"/>
                </a:lnTo>
                <a:lnTo>
                  <a:pt x="48" y="335"/>
                </a:lnTo>
                <a:lnTo>
                  <a:pt x="75" y="317"/>
                </a:lnTo>
                <a:lnTo>
                  <a:pt x="99" y="302"/>
                </a:lnTo>
                <a:lnTo>
                  <a:pt x="123" y="289"/>
                </a:lnTo>
                <a:lnTo>
                  <a:pt x="150" y="292"/>
                </a:lnTo>
                <a:lnTo>
                  <a:pt x="174" y="296"/>
                </a:lnTo>
                <a:lnTo>
                  <a:pt x="198" y="296"/>
                </a:lnTo>
                <a:lnTo>
                  <a:pt x="226" y="277"/>
                </a:lnTo>
                <a:lnTo>
                  <a:pt x="250" y="229"/>
                </a:lnTo>
                <a:lnTo>
                  <a:pt x="274" y="157"/>
                </a:lnTo>
                <a:lnTo>
                  <a:pt x="301" y="73"/>
                </a:lnTo>
                <a:lnTo>
                  <a:pt x="325" y="31"/>
                </a:lnTo>
                <a:lnTo>
                  <a:pt x="349" y="58"/>
                </a:lnTo>
                <a:lnTo>
                  <a:pt x="376" y="37"/>
                </a:lnTo>
                <a:lnTo>
                  <a:pt x="400" y="19"/>
                </a:lnTo>
                <a:lnTo>
                  <a:pt x="424" y="0"/>
                </a:lnTo>
                <a:lnTo>
                  <a:pt x="451" y="37"/>
                </a:lnTo>
                <a:lnTo>
                  <a:pt x="475" y="76"/>
                </a:lnTo>
                <a:lnTo>
                  <a:pt x="502" y="73"/>
                </a:lnTo>
                <a:lnTo>
                  <a:pt x="526" y="79"/>
                </a:lnTo>
                <a:lnTo>
                  <a:pt x="551" y="82"/>
                </a:lnTo>
                <a:lnTo>
                  <a:pt x="578" y="85"/>
                </a:lnTo>
                <a:lnTo>
                  <a:pt x="602" y="76"/>
                </a:lnTo>
                <a:lnTo>
                  <a:pt x="626" y="64"/>
                </a:lnTo>
                <a:lnTo>
                  <a:pt x="653" y="40"/>
                </a:lnTo>
                <a:lnTo>
                  <a:pt x="677" y="49"/>
                </a:lnTo>
                <a:lnTo>
                  <a:pt x="701" y="3"/>
                </a:lnTo>
                <a:lnTo>
                  <a:pt x="728" y="40"/>
                </a:lnTo>
                <a:lnTo>
                  <a:pt x="752" y="82"/>
                </a:lnTo>
                <a:lnTo>
                  <a:pt x="776" y="79"/>
                </a:lnTo>
                <a:lnTo>
                  <a:pt x="803" y="70"/>
                </a:lnTo>
                <a:lnTo>
                  <a:pt x="827" y="58"/>
                </a:lnTo>
                <a:lnTo>
                  <a:pt x="851" y="52"/>
                </a:lnTo>
                <a:lnTo>
                  <a:pt x="879" y="31"/>
                </a:lnTo>
                <a:lnTo>
                  <a:pt x="903" y="61"/>
                </a:lnTo>
                <a:lnTo>
                  <a:pt x="930" y="55"/>
                </a:lnTo>
                <a:lnTo>
                  <a:pt x="954" y="43"/>
                </a:lnTo>
                <a:lnTo>
                  <a:pt x="978" y="70"/>
                </a:lnTo>
                <a:lnTo>
                  <a:pt x="1005" y="85"/>
                </a:lnTo>
              </a:path>
            </a:pathLst>
          </a:custGeom>
          <a:noFill/>
          <a:ln w="31750" cap="flat">
            <a:solidFill>
              <a:srgbClr val="00CD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8" name="Freeform 82">
            <a:extLst>
              <a:ext uri="{FF2B5EF4-FFF2-40B4-BE49-F238E27FC236}">
                <a16:creationId xmlns:a16="http://schemas.microsoft.com/office/drawing/2014/main" id="{3206D8A8-8C17-9FC1-2DDF-734F1F7303BE}"/>
              </a:ext>
            </a:extLst>
          </p:cNvPr>
          <p:cNvSpPr>
            <a:spLocks/>
          </p:cNvSpPr>
          <p:nvPr/>
        </p:nvSpPr>
        <p:spPr bwMode="auto">
          <a:xfrm>
            <a:off x="3502594" y="2615388"/>
            <a:ext cx="1554956" cy="935831"/>
          </a:xfrm>
          <a:custGeom>
            <a:avLst/>
            <a:gdLst/>
            <a:ahLst/>
            <a:cxnLst>
              <a:cxn ang="0">
                <a:pos x="24" y="470"/>
              </a:cxn>
              <a:cxn ang="0">
                <a:pos x="75" y="455"/>
              </a:cxn>
              <a:cxn ang="0">
                <a:pos x="126" y="400"/>
              </a:cxn>
              <a:cxn ang="0">
                <a:pos x="174" y="358"/>
              </a:cxn>
              <a:cxn ang="0">
                <a:pos x="225" y="367"/>
              </a:cxn>
              <a:cxn ang="0">
                <a:pos x="277" y="325"/>
              </a:cxn>
              <a:cxn ang="0">
                <a:pos x="328" y="280"/>
              </a:cxn>
              <a:cxn ang="0">
                <a:pos x="376" y="232"/>
              </a:cxn>
              <a:cxn ang="0">
                <a:pos x="427" y="117"/>
              </a:cxn>
              <a:cxn ang="0">
                <a:pos x="478" y="33"/>
              </a:cxn>
              <a:cxn ang="0">
                <a:pos x="526" y="9"/>
              </a:cxn>
              <a:cxn ang="0">
                <a:pos x="577" y="24"/>
              </a:cxn>
              <a:cxn ang="0">
                <a:pos x="629" y="84"/>
              </a:cxn>
              <a:cxn ang="0">
                <a:pos x="677" y="129"/>
              </a:cxn>
              <a:cxn ang="0">
                <a:pos x="728" y="148"/>
              </a:cxn>
              <a:cxn ang="0">
                <a:pos x="779" y="157"/>
              </a:cxn>
              <a:cxn ang="0">
                <a:pos x="830" y="154"/>
              </a:cxn>
              <a:cxn ang="0">
                <a:pos x="878" y="126"/>
              </a:cxn>
              <a:cxn ang="0">
                <a:pos x="930" y="75"/>
              </a:cxn>
              <a:cxn ang="0">
                <a:pos x="981" y="69"/>
              </a:cxn>
              <a:cxn ang="0">
                <a:pos x="1029" y="69"/>
              </a:cxn>
              <a:cxn ang="0">
                <a:pos x="1080" y="105"/>
              </a:cxn>
              <a:cxn ang="0">
                <a:pos x="1131" y="145"/>
              </a:cxn>
              <a:cxn ang="0">
                <a:pos x="1179" y="114"/>
              </a:cxn>
              <a:cxn ang="0">
                <a:pos x="1230" y="87"/>
              </a:cxn>
              <a:cxn ang="0">
                <a:pos x="1282" y="66"/>
              </a:cxn>
              <a:cxn ang="0">
                <a:pos x="1306" y="524"/>
              </a:cxn>
              <a:cxn ang="0">
                <a:pos x="1255" y="494"/>
              </a:cxn>
              <a:cxn ang="0">
                <a:pos x="1206" y="458"/>
              </a:cxn>
              <a:cxn ang="0">
                <a:pos x="1155" y="412"/>
              </a:cxn>
              <a:cxn ang="0">
                <a:pos x="1104" y="340"/>
              </a:cxn>
              <a:cxn ang="0">
                <a:pos x="1056" y="265"/>
              </a:cxn>
              <a:cxn ang="0">
                <a:pos x="1005" y="256"/>
              </a:cxn>
              <a:cxn ang="0">
                <a:pos x="954" y="253"/>
              </a:cxn>
              <a:cxn ang="0">
                <a:pos x="905" y="247"/>
              </a:cxn>
              <a:cxn ang="0">
                <a:pos x="854" y="325"/>
              </a:cxn>
              <a:cxn ang="0">
                <a:pos x="803" y="340"/>
              </a:cxn>
              <a:cxn ang="0">
                <a:pos x="752" y="334"/>
              </a:cxn>
              <a:cxn ang="0">
                <a:pos x="704" y="316"/>
              </a:cxn>
              <a:cxn ang="0">
                <a:pos x="653" y="304"/>
              </a:cxn>
              <a:cxn ang="0">
                <a:pos x="602" y="265"/>
              </a:cxn>
              <a:cxn ang="0">
                <a:pos x="553" y="217"/>
              </a:cxn>
              <a:cxn ang="0">
                <a:pos x="502" y="202"/>
              </a:cxn>
              <a:cxn ang="0">
                <a:pos x="451" y="283"/>
              </a:cxn>
              <a:cxn ang="0">
                <a:pos x="403" y="364"/>
              </a:cxn>
              <a:cxn ang="0">
                <a:pos x="352" y="443"/>
              </a:cxn>
              <a:cxn ang="0">
                <a:pos x="301" y="497"/>
              </a:cxn>
              <a:cxn ang="0">
                <a:pos x="249" y="539"/>
              </a:cxn>
              <a:cxn ang="0">
                <a:pos x="201" y="563"/>
              </a:cxn>
              <a:cxn ang="0">
                <a:pos x="150" y="593"/>
              </a:cxn>
              <a:cxn ang="0">
                <a:pos x="99" y="674"/>
              </a:cxn>
              <a:cxn ang="0">
                <a:pos x="51" y="747"/>
              </a:cxn>
              <a:cxn ang="0">
                <a:pos x="0" y="786"/>
              </a:cxn>
            </a:cxnLst>
            <a:rect l="0" t="0" r="r" b="b"/>
            <a:pathLst>
              <a:path w="1306" h="786">
                <a:moveTo>
                  <a:pt x="0" y="470"/>
                </a:moveTo>
                <a:lnTo>
                  <a:pt x="24" y="470"/>
                </a:lnTo>
                <a:lnTo>
                  <a:pt x="51" y="479"/>
                </a:lnTo>
                <a:lnTo>
                  <a:pt x="75" y="455"/>
                </a:lnTo>
                <a:lnTo>
                  <a:pt x="99" y="434"/>
                </a:lnTo>
                <a:lnTo>
                  <a:pt x="126" y="400"/>
                </a:lnTo>
                <a:lnTo>
                  <a:pt x="150" y="376"/>
                </a:lnTo>
                <a:lnTo>
                  <a:pt x="174" y="358"/>
                </a:lnTo>
                <a:lnTo>
                  <a:pt x="201" y="364"/>
                </a:lnTo>
                <a:lnTo>
                  <a:pt x="225" y="367"/>
                </a:lnTo>
                <a:lnTo>
                  <a:pt x="249" y="352"/>
                </a:lnTo>
                <a:lnTo>
                  <a:pt x="277" y="325"/>
                </a:lnTo>
                <a:lnTo>
                  <a:pt x="301" y="313"/>
                </a:lnTo>
                <a:lnTo>
                  <a:pt x="328" y="280"/>
                </a:lnTo>
                <a:lnTo>
                  <a:pt x="352" y="256"/>
                </a:lnTo>
                <a:lnTo>
                  <a:pt x="376" y="232"/>
                </a:lnTo>
                <a:lnTo>
                  <a:pt x="403" y="169"/>
                </a:lnTo>
                <a:lnTo>
                  <a:pt x="427" y="117"/>
                </a:lnTo>
                <a:lnTo>
                  <a:pt x="451" y="75"/>
                </a:lnTo>
                <a:lnTo>
                  <a:pt x="478" y="33"/>
                </a:lnTo>
                <a:lnTo>
                  <a:pt x="502" y="0"/>
                </a:lnTo>
                <a:lnTo>
                  <a:pt x="526" y="9"/>
                </a:lnTo>
                <a:lnTo>
                  <a:pt x="553" y="15"/>
                </a:lnTo>
                <a:lnTo>
                  <a:pt x="577" y="24"/>
                </a:lnTo>
                <a:lnTo>
                  <a:pt x="602" y="51"/>
                </a:lnTo>
                <a:lnTo>
                  <a:pt x="629" y="84"/>
                </a:lnTo>
                <a:lnTo>
                  <a:pt x="653" y="129"/>
                </a:lnTo>
                <a:lnTo>
                  <a:pt x="677" y="129"/>
                </a:lnTo>
                <a:lnTo>
                  <a:pt x="704" y="132"/>
                </a:lnTo>
                <a:lnTo>
                  <a:pt x="728" y="148"/>
                </a:lnTo>
                <a:lnTo>
                  <a:pt x="752" y="163"/>
                </a:lnTo>
                <a:lnTo>
                  <a:pt x="779" y="157"/>
                </a:lnTo>
                <a:lnTo>
                  <a:pt x="803" y="172"/>
                </a:lnTo>
                <a:lnTo>
                  <a:pt x="830" y="154"/>
                </a:lnTo>
                <a:lnTo>
                  <a:pt x="854" y="145"/>
                </a:lnTo>
                <a:lnTo>
                  <a:pt x="878" y="126"/>
                </a:lnTo>
                <a:lnTo>
                  <a:pt x="905" y="78"/>
                </a:lnTo>
                <a:lnTo>
                  <a:pt x="930" y="75"/>
                </a:lnTo>
                <a:lnTo>
                  <a:pt x="954" y="78"/>
                </a:lnTo>
                <a:lnTo>
                  <a:pt x="981" y="69"/>
                </a:lnTo>
                <a:lnTo>
                  <a:pt x="1005" y="72"/>
                </a:lnTo>
                <a:lnTo>
                  <a:pt x="1029" y="69"/>
                </a:lnTo>
                <a:lnTo>
                  <a:pt x="1056" y="81"/>
                </a:lnTo>
                <a:lnTo>
                  <a:pt x="1080" y="105"/>
                </a:lnTo>
                <a:lnTo>
                  <a:pt x="1104" y="135"/>
                </a:lnTo>
                <a:lnTo>
                  <a:pt x="1131" y="145"/>
                </a:lnTo>
                <a:lnTo>
                  <a:pt x="1155" y="129"/>
                </a:lnTo>
                <a:lnTo>
                  <a:pt x="1179" y="114"/>
                </a:lnTo>
                <a:lnTo>
                  <a:pt x="1206" y="99"/>
                </a:lnTo>
                <a:lnTo>
                  <a:pt x="1230" y="87"/>
                </a:lnTo>
                <a:lnTo>
                  <a:pt x="1255" y="75"/>
                </a:lnTo>
                <a:lnTo>
                  <a:pt x="1282" y="66"/>
                </a:lnTo>
                <a:lnTo>
                  <a:pt x="1306" y="57"/>
                </a:lnTo>
                <a:lnTo>
                  <a:pt x="1306" y="524"/>
                </a:lnTo>
                <a:lnTo>
                  <a:pt x="1282" y="509"/>
                </a:lnTo>
                <a:lnTo>
                  <a:pt x="1255" y="494"/>
                </a:lnTo>
                <a:lnTo>
                  <a:pt x="1230" y="476"/>
                </a:lnTo>
                <a:lnTo>
                  <a:pt x="1206" y="458"/>
                </a:lnTo>
                <a:lnTo>
                  <a:pt x="1179" y="437"/>
                </a:lnTo>
                <a:lnTo>
                  <a:pt x="1155" y="412"/>
                </a:lnTo>
                <a:lnTo>
                  <a:pt x="1131" y="379"/>
                </a:lnTo>
                <a:lnTo>
                  <a:pt x="1104" y="340"/>
                </a:lnTo>
                <a:lnTo>
                  <a:pt x="1080" y="301"/>
                </a:lnTo>
                <a:lnTo>
                  <a:pt x="1056" y="265"/>
                </a:lnTo>
                <a:lnTo>
                  <a:pt x="1029" y="253"/>
                </a:lnTo>
                <a:lnTo>
                  <a:pt x="1005" y="256"/>
                </a:lnTo>
                <a:lnTo>
                  <a:pt x="981" y="253"/>
                </a:lnTo>
                <a:lnTo>
                  <a:pt x="954" y="253"/>
                </a:lnTo>
                <a:lnTo>
                  <a:pt x="930" y="253"/>
                </a:lnTo>
                <a:lnTo>
                  <a:pt x="905" y="247"/>
                </a:lnTo>
                <a:lnTo>
                  <a:pt x="878" y="295"/>
                </a:lnTo>
                <a:lnTo>
                  <a:pt x="854" y="325"/>
                </a:lnTo>
                <a:lnTo>
                  <a:pt x="830" y="322"/>
                </a:lnTo>
                <a:lnTo>
                  <a:pt x="803" y="340"/>
                </a:lnTo>
                <a:lnTo>
                  <a:pt x="779" y="325"/>
                </a:lnTo>
                <a:lnTo>
                  <a:pt x="752" y="334"/>
                </a:lnTo>
                <a:lnTo>
                  <a:pt x="728" y="322"/>
                </a:lnTo>
                <a:lnTo>
                  <a:pt x="704" y="316"/>
                </a:lnTo>
                <a:lnTo>
                  <a:pt x="677" y="298"/>
                </a:lnTo>
                <a:lnTo>
                  <a:pt x="653" y="304"/>
                </a:lnTo>
                <a:lnTo>
                  <a:pt x="629" y="289"/>
                </a:lnTo>
                <a:lnTo>
                  <a:pt x="602" y="265"/>
                </a:lnTo>
                <a:lnTo>
                  <a:pt x="577" y="229"/>
                </a:lnTo>
                <a:lnTo>
                  <a:pt x="553" y="217"/>
                </a:lnTo>
                <a:lnTo>
                  <a:pt x="526" y="211"/>
                </a:lnTo>
                <a:lnTo>
                  <a:pt x="502" y="202"/>
                </a:lnTo>
                <a:lnTo>
                  <a:pt x="478" y="238"/>
                </a:lnTo>
                <a:lnTo>
                  <a:pt x="451" y="283"/>
                </a:lnTo>
                <a:lnTo>
                  <a:pt x="427" y="328"/>
                </a:lnTo>
                <a:lnTo>
                  <a:pt x="403" y="364"/>
                </a:lnTo>
                <a:lnTo>
                  <a:pt x="376" y="418"/>
                </a:lnTo>
                <a:lnTo>
                  <a:pt x="352" y="443"/>
                </a:lnTo>
                <a:lnTo>
                  <a:pt x="328" y="461"/>
                </a:lnTo>
                <a:lnTo>
                  <a:pt x="301" y="497"/>
                </a:lnTo>
                <a:lnTo>
                  <a:pt x="277" y="506"/>
                </a:lnTo>
                <a:lnTo>
                  <a:pt x="249" y="539"/>
                </a:lnTo>
                <a:lnTo>
                  <a:pt x="225" y="563"/>
                </a:lnTo>
                <a:lnTo>
                  <a:pt x="201" y="563"/>
                </a:lnTo>
                <a:lnTo>
                  <a:pt x="174" y="569"/>
                </a:lnTo>
                <a:lnTo>
                  <a:pt x="150" y="593"/>
                </a:lnTo>
                <a:lnTo>
                  <a:pt x="126" y="626"/>
                </a:lnTo>
                <a:lnTo>
                  <a:pt x="99" y="674"/>
                </a:lnTo>
                <a:lnTo>
                  <a:pt x="75" y="714"/>
                </a:lnTo>
                <a:lnTo>
                  <a:pt x="51" y="747"/>
                </a:lnTo>
                <a:lnTo>
                  <a:pt x="24" y="753"/>
                </a:lnTo>
                <a:lnTo>
                  <a:pt x="0" y="786"/>
                </a:lnTo>
                <a:lnTo>
                  <a:pt x="0" y="470"/>
                </a:lnTo>
                <a:close/>
              </a:path>
            </a:pathLst>
          </a:custGeom>
          <a:solidFill>
            <a:srgbClr val="FF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89" name="Freeform 75">
            <a:extLst>
              <a:ext uri="{FF2B5EF4-FFF2-40B4-BE49-F238E27FC236}">
                <a16:creationId xmlns:a16="http://schemas.microsoft.com/office/drawing/2014/main" id="{B6916E93-B878-4C4B-4395-9BEACE531F0E}"/>
              </a:ext>
            </a:extLst>
          </p:cNvPr>
          <p:cNvSpPr>
            <a:spLocks/>
          </p:cNvSpPr>
          <p:nvPr/>
        </p:nvSpPr>
        <p:spPr bwMode="auto">
          <a:xfrm>
            <a:off x="3502594" y="2736832"/>
            <a:ext cx="1554956" cy="627460"/>
          </a:xfrm>
          <a:custGeom>
            <a:avLst/>
            <a:gdLst/>
            <a:ahLst/>
            <a:cxnLst>
              <a:cxn ang="0">
                <a:pos x="0" y="527"/>
              </a:cxn>
              <a:cxn ang="0">
                <a:pos x="24" y="509"/>
              </a:cxn>
              <a:cxn ang="0">
                <a:pos x="51" y="512"/>
              </a:cxn>
              <a:cxn ang="0">
                <a:pos x="75" y="482"/>
              </a:cxn>
              <a:cxn ang="0">
                <a:pos x="99" y="452"/>
              </a:cxn>
              <a:cxn ang="0">
                <a:pos x="126" y="410"/>
              </a:cxn>
              <a:cxn ang="0">
                <a:pos x="150" y="383"/>
              </a:cxn>
              <a:cxn ang="0">
                <a:pos x="174" y="362"/>
              </a:cxn>
              <a:cxn ang="0">
                <a:pos x="201" y="362"/>
              </a:cxn>
              <a:cxn ang="0">
                <a:pos x="225" y="362"/>
              </a:cxn>
              <a:cxn ang="0">
                <a:pos x="249" y="344"/>
              </a:cxn>
              <a:cxn ang="0">
                <a:pos x="277" y="313"/>
              </a:cxn>
              <a:cxn ang="0">
                <a:pos x="301" y="304"/>
              </a:cxn>
              <a:cxn ang="0">
                <a:pos x="328" y="268"/>
              </a:cxn>
              <a:cxn ang="0">
                <a:pos x="352" y="247"/>
              </a:cxn>
              <a:cxn ang="0">
                <a:pos x="376" y="223"/>
              </a:cxn>
              <a:cxn ang="0">
                <a:pos x="403" y="163"/>
              </a:cxn>
              <a:cxn ang="0">
                <a:pos x="427" y="121"/>
              </a:cxn>
              <a:cxn ang="0">
                <a:pos x="451" y="76"/>
              </a:cxn>
              <a:cxn ang="0">
                <a:pos x="478" y="33"/>
              </a:cxn>
              <a:cxn ang="0">
                <a:pos x="502" y="0"/>
              </a:cxn>
              <a:cxn ang="0">
                <a:pos x="526" y="6"/>
              </a:cxn>
              <a:cxn ang="0">
                <a:pos x="553" y="15"/>
              </a:cxn>
              <a:cxn ang="0">
                <a:pos x="577" y="24"/>
              </a:cxn>
              <a:cxn ang="0">
                <a:pos x="602" y="58"/>
              </a:cxn>
              <a:cxn ang="0">
                <a:pos x="629" y="85"/>
              </a:cxn>
              <a:cxn ang="0">
                <a:pos x="653" y="115"/>
              </a:cxn>
              <a:cxn ang="0">
                <a:pos x="677" y="112"/>
              </a:cxn>
              <a:cxn ang="0">
                <a:pos x="704" y="124"/>
              </a:cxn>
              <a:cxn ang="0">
                <a:pos x="728" y="133"/>
              </a:cxn>
              <a:cxn ang="0">
                <a:pos x="752" y="145"/>
              </a:cxn>
              <a:cxn ang="0">
                <a:pos x="779" y="139"/>
              </a:cxn>
              <a:cxn ang="0">
                <a:pos x="803" y="154"/>
              </a:cxn>
              <a:cxn ang="0">
                <a:pos x="830" y="136"/>
              </a:cxn>
              <a:cxn ang="0">
                <a:pos x="854" y="133"/>
              </a:cxn>
              <a:cxn ang="0">
                <a:pos x="878" y="109"/>
              </a:cxn>
              <a:cxn ang="0">
                <a:pos x="905" y="61"/>
              </a:cxn>
              <a:cxn ang="0">
                <a:pos x="930" y="64"/>
              </a:cxn>
              <a:cxn ang="0">
                <a:pos x="954" y="64"/>
              </a:cxn>
              <a:cxn ang="0">
                <a:pos x="981" y="61"/>
              </a:cxn>
              <a:cxn ang="0">
                <a:pos x="1005" y="61"/>
              </a:cxn>
              <a:cxn ang="0">
                <a:pos x="1029" y="61"/>
              </a:cxn>
              <a:cxn ang="0">
                <a:pos x="1056" y="73"/>
              </a:cxn>
              <a:cxn ang="0">
                <a:pos x="1080" y="103"/>
              </a:cxn>
              <a:cxn ang="0">
                <a:pos x="1104" y="136"/>
              </a:cxn>
              <a:cxn ang="0">
                <a:pos x="1131" y="160"/>
              </a:cxn>
              <a:cxn ang="0">
                <a:pos x="1155" y="169"/>
              </a:cxn>
              <a:cxn ang="0">
                <a:pos x="1179" y="172"/>
              </a:cxn>
              <a:cxn ang="0">
                <a:pos x="1206" y="175"/>
              </a:cxn>
              <a:cxn ang="0">
                <a:pos x="1230" y="178"/>
              </a:cxn>
              <a:cxn ang="0">
                <a:pos x="1255" y="184"/>
              </a:cxn>
              <a:cxn ang="0">
                <a:pos x="1282" y="187"/>
              </a:cxn>
              <a:cxn ang="0">
                <a:pos x="1306" y="190"/>
              </a:cxn>
            </a:cxnLst>
            <a:rect l="0" t="0" r="r" b="b"/>
            <a:pathLst>
              <a:path w="1306" h="527">
                <a:moveTo>
                  <a:pt x="0" y="527"/>
                </a:moveTo>
                <a:lnTo>
                  <a:pt x="24" y="509"/>
                </a:lnTo>
                <a:lnTo>
                  <a:pt x="51" y="512"/>
                </a:lnTo>
                <a:lnTo>
                  <a:pt x="75" y="482"/>
                </a:lnTo>
                <a:lnTo>
                  <a:pt x="99" y="452"/>
                </a:lnTo>
                <a:lnTo>
                  <a:pt x="126" y="410"/>
                </a:lnTo>
                <a:lnTo>
                  <a:pt x="150" y="383"/>
                </a:lnTo>
                <a:lnTo>
                  <a:pt x="174" y="362"/>
                </a:lnTo>
                <a:lnTo>
                  <a:pt x="201" y="362"/>
                </a:lnTo>
                <a:lnTo>
                  <a:pt x="225" y="362"/>
                </a:lnTo>
                <a:lnTo>
                  <a:pt x="249" y="344"/>
                </a:lnTo>
                <a:lnTo>
                  <a:pt x="277" y="313"/>
                </a:lnTo>
                <a:lnTo>
                  <a:pt x="301" y="304"/>
                </a:lnTo>
                <a:lnTo>
                  <a:pt x="328" y="268"/>
                </a:lnTo>
                <a:lnTo>
                  <a:pt x="352" y="247"/>
                </a:lnTo>
                <a:lnTo>
                  <a:pt x="376" y="223"/>
                </a:lnTo>
                <a:lnTo>
                  <a:pt x="403" y="163"/>
                </a:lnTo>
                <a:lnTo>
                  <a:pt x="427" y="121"/>
                </a:lnTo>
                <a:lnTo>
                  <a:pt x="451" y="76"/>
                </a:lnTo>
                <a:lnTo>
                  <a:pt x="478" y="33"/>
                </a:lnTo>
                <a:lnTo>
                  <a:pt x="502" y="0"/>
                </a:lnTo>
                <a:lnTo>
                  <a:pt x="526" y="6"/>
                </a:lnTo>
                <a:lnTo>
                  <a:pt x="553" y="15"/>
                </a:lnTo>
                <a:lnTo>
                  <a:pt x="577" y="24"/>
                </a:lnTo>
                <a:lnTo>
                  <a:pt x="602" y="58"/>
                </a:lnTo>
                <a:lnTo>
                  <a:pt x="629" y="85"/>
                </a:lnTo>
                <a:lnTo>
                  <a:pt x="653" y="115"/>
                </a:lnTo>
                <a:lnTo>
                  <a:pt x="677" y="112"/>
                </a:lnTo>
                <a:lnTo>
                  <a:pt x="704" y="124"/>
                </a:lnTo>
                <a:lnTo>
                  <a:pt x="728" y="133"/>
                </a:lnTo>
                <a:lnTo>
                  <a:pt x="752" y="145"/>
                </a:lnTo>
                <a:lnTo>
                  <a:pt x="779" y="139"/>
                </a:lnTo>
                <a:lnTo>
                  <a:pt x="803" y="154"/>
                </a:lnTo>
                <a:lnTo>
                  <a:pt x="830" y="136"/>
                </a:lnTo>
                <a:lnTo>
                  <a:pt x="854" y="133"/>
                </a:lnTo>
                <a:lnTo>
                  <a:pt x="878" y="109"/>
                </a:lnTo>
                <a:lnTo>
                  <a:pt x="905" y="61"/>
                </a:lnTo>
                <a:lnTo>
                  <a:pt x="930" y="64"/>
                </a:lnTo>
                <a:lnTo>
                  <a:pt x="954" y="64"/>
                </a:lnTo>
                <a:lnTo>
                  <a:pt x="981" y="61"/>
                </a:lnTo>
                <a:lnTo>
                  <a:pt x="1005" y="61"/>
                </a:lnTo>
                <a:lnTo>
                  <a:pt x="1029" y="61"/>
                </a:lnTo>
                <a:lnTo>
                  <a:pt x="1056" y="73"/>
                </a:lnTo>
                <a:lnTo>
                  <a:pt x="1080" y="103"/>
                </a:lnTo>
                <a:lnTo>
                  <a:pt x="1104" y="136"/>
                </a:lnTo>
                <a:lnTo>
                  <a:pt x="1131" y="160"/>
                </a:lnTo>
                <a:lnTo>
                  <a:pt x="1155" y="169"/>
                </a:lnTo>
                <a:lnTo>
                  <a:pt x="1179" y="172"/>
                </a:lnTo>
                <a:lnTo>
                  <a:pt x="1206" y="175"/>
                </a:lnTo>
                <a:lnTo>
                  <a:pt x="1230" y="178"/>
                </a:lnTo>
                <a:lnTo>
                  <a:pt x="1255" y="184"/>
                </a:lnTo>
                <a:lnTo>
                  <a:pt x="1282" y="187"/>
                </a:lnTo>
                <a:lnTo>
                  <a:pt x="1306" y="190"/>
                </a:lnTo>
              </a:path>
            </a:pathLst>
          </a:custGeom>
          <a:noFill/>
          <a:ln w="31750" cap="flat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0" name="Freeform 143">
            <a:extLst>
              <a:ext uri="{FF2B5EF4-FFF2-40B4-BE49-F238E27FC236}">
                <a16:creationId xmlns:a16="http://schemas.microsoft.com/office/drawing/2014/main" id="{1BB3C4A8-B2D6-E17E-A9A3-22C053173BA7}"/>
              </a:ext>
            </a:extLst>
          </p:cNvPr>
          <p:cNvSpPr>
            <a:spLocks/>
          </p:cNvSpPr>
          <p:nvPr/>
        </p:nvSpPr>
        <p:spPr bwMode="auto">
          <a:xfrm>
            <a:off x="4308646" y="2551094"/>
            <a:ext cx="1615679" cy="788194"/>
          </a:xfrm>
          <a:custGeom>
            <a:avLst/>
            <a:gdLst/>
            <a:ahLst/>
            <a:cxnLst>
              <a:cxn ang="0">
                <a:pos x="27" y="391"/>
              </a:cxn>
              <a:cxn ang="0">
                <a:pos x="75" y="388"/>
              </a:cxn>
              <a:cxn ang="0">
                <a:pos x="126" y="352"/>
              </a:cxn>
              <a:cxn ang="0">
                <a:pos x="177" y="229"/>
              </a:cxn>
              <a:cxn ang="0">
                <a:pos x="228" y="171"/>
              </a:cxn>
              <a:cxn ang="0">
                <a:pos x="277" y="168"/>
              </a:cxn>
              <a:cxn ang="0">
                <a:pos x="328" y="165"/>
              </a:cxn>
              <a:cxn ang="0">
                <a:pos x="379" y="171"/>
              </a:cxn>
              <a:cxn ang="0">
                <a:pos x="427" y="141"/>
              </a:cxn>
              <a:cxn ang="0">
                <a:pos x="478" y="150"/>
              </a:cxn>
              <a:cxn ang="0">
                <a:pos x="529" y="174"/>
              </a:cxn>
              <a:cxn ang="0">
                <a:pos x="578" y="153"/>
              </a:cxn>
              <a:cxn ang="0">
                <a:pos x="629" y="111"/>
              </a:cxn>
              <a:cxn ang="0">
                <a:pos x="680" y="108"/>
              </a:cxn>
              <a:cxn ang="0">
                <a:pos x="731" y="99"/>
              </a:cxn>
              <a:cxn ang="0">
                <a:pos x="779" y="138"/>
              </a:cxn>
              <a:cxn ang="0">
                <a:pos x="830" y="93"/>
              </a:cxn>
              <a:cxn ang="0">
                <a:pos x="882" y="102"/>
              </a:cxn>
              <a:cxn ang="0">
                <a:pos x="930" y="105"/>
              </a:cxn>
              <a:cxn ang="0">
                <a:pos x="981" y="72"/>
              </a:cxn>
              <a:cxn ang="0">
                <a:pos x="1032" y="57"/>
              </a:cxn>
              <a:cxn ang="0">
                <a:pos x="1083" y="63"/>
              </a:cxn>
              <a:cxn ang="0">
                <a:pos x="1131" y="51"/>
              </a:cxn>
              <a:cxn ang="0">
                <a:pos x="1182" y="36"/>
              </a:cxn>
              <a:cxn ang="0">
                <a:pos x="1234" y="18"/>
              </a:cxn>
              <a:cxn ang="0">
                <a:pos x="1282" y="24"/>
              </a:cxn>
              <a:cxn ang="0">
                <a:pos x="1333" y="6"/>
              </a:cxn>
              <a:cxn ang="0">
                <a:pos x="1357" y="316"/>
              </a:cxn>
              <a:cxn ang="0">
                <a:pos x="1309" y="295"/>
              </a:cxn>
              <a:cxn ang="0">
                <a:pos x="1258" y="265"/>
              </a:cxn>
              <a:cxn ang="0">
                <a:pos x="1207" y="232"/>
              </a:cxn>
              <a:cxn ang="0">
                <a:pos x="1158" y="205"/>
              </a:cxn>
              <a:cxn ang="0">
                <a:pos x="1107" y="250"/>
              </a:cxn>
              <a:cxn ang="0">
                <a:pos x="1056" y="250"/>
              </a:cxn>
              <a:cxn ang="0">
                <a:pos x="1005" y="223"/>
              </a:cxn>
              <a:cxn ang="0">
                <a:pos x="957" y="250"/>
              </a:cxn>
              <a:cxn ang="0">
                <a:pos x="906" y="226"/>
              </a:cxn>
              <a:cxn ang="0">
                <a:pos x="854" y="220"/>
              </a:cxn>
              <a:cxn ang="0">
                <a:pos x="806" y="256"/>
              </a:cxn>
              <a:cxn ang="0">
                <a:pos x="755" y="241"/>
              </a:cxn>
              <a:cxn ang="0">
                <a:pos x="704" y="235"/>
              </a:cxn>
              <a:cxn ang="0">
                <a:pos x="656" y="247"/>
              </a:cxn>
              <a:cxn ang="0">
                <a:pos x="605" y="301"/>
              </a:cxn>
              <a:cxn ang="0">
                <a:pos x="553" y="316"/>
              </a:cxn>
              <a:cxn ang="0">
                <a:pos x="502" y="310"/>
              </a:cxn>
              <a:cxn ang="0">
                <a:pos x="454" y="289"/>
              </a:cxn>
              <a:cxn ang="0">
                <a:pos x="403" y="262"/>
              </a:cxn>
              <a:cxn ang="0">
                <a:pos x="352" y="325"/>
              </a:cxn>
              <a:cxn ang="0">
                <a:pos x="304" y="304"/>
              </a:cxn>
              <a:cxn ang="0">
                <a:pos x="253" y="310"/>
              </a:cxn>
              <a:cxn ang="0">
                <a:pos x="201" y="355"/>
              </a:cxn>
              <a:cxn ang="0">
                <a:pos x="153" y="448"/>
              </a:cxn>
              <a:cxn ang="0">
                <a:pos x="102" y="542"/>
              </a:cxn>
              <a:cxn ang="0">
                <a:pos x="51" y="575"/>
              </a:cxn>
              <a:cxn ang="0">
                <a:pos x="0" y="662"/>
              </a:cxn>
            </a:cxnLst>
            <a:rect l="0" t="0" r="r" b="b"/>
            <a:pathLst>
              <a:path w="1357" h="662">
                <a:moveTo>
                  <a:pt x="0" y="391"/>
                </a:moveTo>
                <a:lnTo>
                  <a:pt x="27" y="391"/>
                </a:lnTo>
                <a:lnTo>
                  <a:pt x="51" y="382"/>
                </a:lnTo>
                <a:lnTo>
                  <a:pt x="75" y="388"/>
                </a:lnTo>
                <a:lnTo>
                  <a:pt x="102" y="391"/>
                </a:lnTo>
                <a:lnTo>
                  <a:pt x="126" y="352"/>
                </a:lnTo>
                <a:lnTo>
                  <a:pt x="153" y="292"/>
                </a:lnTo>
                <a:lnTo>
                  <a:pt x="177" y="229"/>
                </a:lnTo>
                <a:lnTo>
                  <a:pt x="201" y="202"/>
                </a:lnTo>
                <a:lnTo>
                  <a:pt x="228" y="171"/>
                </a:lnTo>
                <a:lnTo>
                  <a:pt x="253" y="159"/>
                </a:lnTo>
                <a:lnTo>
                  <a:pt x="277" y="168"/>
                </a:lnTo>
                <a:lnTo>
                  <a:pt x="304" y="168"/>
                </a:lnTo>
                <a:lnTo>
                  <a:pt x="328" y="165"/>
                </a:lnTo>
                <a:lnTo>
                  <a:pt x="352" y="192"/>
                </a:lnTo>
                <a:lnTo>
                  <a:pt x="379" y="171"/>
                </a:lnTo>
                <a:lnTo>
                  <a:pt x="403" y="120"/>
                </a:lnTo>
                <a:lnTo>
                  <a:pt x="427" y="141"/>
                </a:lnTo>
                <a:lnTo>
                  <a:pt x="454" y="135"/>
                </a:lnTo>
                <a:lnTo>
                  <a:pt x="478" y="150"/>
                </a:lnTo>
                <a:lnTo>
                  <a:pt x="502" y="156"/>
                </a:lnTo>
                <a:lnTo>
                  <a:pt x="529" y="174"/>
                </a:lnTo>
                <a:lnTo>
                  <a:pt x="553" y="168"/>
                </a:lnTo>
                <a:lnTo>
                  <a:pt x="578" y="153"/>
                </a:lnTo>
                <a:lnTo>
                  <a:pt x="605" y="141"/>
                </a:lnTo>
                <a:lnTo>
                  <a:pt x="629" y="111"/>
                </a:lnTo>
                <a:lnTo>
                  <a:pt x="656" y="102"/>
                </a:lnTo>
                <a:lnTo>
                  <a:pt x="680" y="108"/>
                </a:lnTo>
                <a:lnTo>
                  <a:pt x="704" y="90"/>
                </a:lnTo>
                <a:lnTo>
                  <a:pt x="731" y="99"/>
                </a:lnTo>
                <a:lnTo>
                  <a:pt x="755" y="105"/>
                </a:lnTo>
                <a:lnTo>
                  <a:pt x="779" y="138"/>
                </a:lnTo>
                <a:lnTo>
                  <a:pt x="806" y="120"/>
                </a:lnTo>
                <a:lnTo>
                  <a:pt x="830" y="93"/>
                </a:lnTo>
                <a:lnTo>
                  <a:pt x="854" y="93"/>
                </a:lnTo>
                <a:lnTo>
                  <a:pt x="882" y="102"/>
                </a:lnTo>
                <a:lnTo>
                  <a:pt x="906" y="90"/>
                </a:lnTo>
                <a:lnTo>
                  <a:pt x="930" y="105"/>
                </a:lnTo>
                <a:lnTo>
                  <a:pt x="957" y="102"/>
                </a:lnTo>
                <a:lnTo>
                  <a:pt x="981" y="72"/>
                </a:lnTo>
                <a:lnTo>
                  <a:pt x="1005" y="66"/>
                </a:lnTo>
                <a:lnTo>
                  <a:pt x="1032" y="57"/>
                </a:lnTo>
                <a:lnTo>
                  <a:pt x="1056" y="66"/>
                </a:lnTo>
                <a:lnTo>
                  <a:pt x="1083" y="63"/>
                </a:lnTo>
                <a:lnTo>
                  <a:pt x="1107" y="57"/>
                </a:lnTo>
                <a:lnTo>
                  <a:pt x="1131" y="51"/>
                </a:lnTo>
                <a:lnTo>
                  <a:pt x="1158" y="33"/>
                </a:lnTo>
                <a:lnTo>
                  <a:pt x="1182" y="36"/>
                </a:lnTo>
                <a:lnTo>
                  <a:pt x="1207" y="27"/>
                </a:lnTo>
                <a:lnTo>
                  <a:pt x="1234" y="18"/>
                </a:lnTo>
                <a:lnTo>
                  <a:pt x="1258" y="36"/>
                </a:lnTo>
                <a:lnTo>
                  <a:pt x="1282" y="24"/>
                </a:lnTo>
                <a:lnTo>
                  <a:pt x="1309" y="15"/>
                </a:lnTo>
                <a:lnTo>
                  <a:pt x="1333" y="6"/>
                </a:lnTo>
                <a:lnTo>
                  <a:pt x="1357" y="0"/>
                </a:lnTo>
                <a:lnTo>
                  <a:pt x="1357" y="316"/>
                </a:lnTo>
                <a:lnTo>
                  <a:pt x="1333" y="301"/>
                </a:lnTo>
                <a:lnTo>
                  <a:pt x="1309" y="295"/>
                </a:lnTo>
                <a:lnTo>
                  <a:pt x="1282" y="286"/>
                </a:lnTo>
                <a:lnTo>
                  <a:pt x="1258" y="265"/>
                </a:lnTo>
                <a:lnTo>
                  <a:pt x="1234" y="232"/>
                </a:lnTo>
                <a:lnTo>
                  <a:pt x="1207" y="232"/>
                </a:lnTo>
                <a:lnTo>
                  <a:pt x="1182" y="220"/>
                </a:lnTo>
                <a:lnTo>
                  <a:pt x="1158" y="205"/>
                </a:lnTo>
                <a:lnTo>
                  <a:pt x="1131" y="238"/>
                </a:lnTo>
                <a:lnTo>
                  <a:pt x="1107" y="250"/>
                </a:lnTo>
                <a:lnTo>
                  <a:pt x="1083" y="256"/>
                </a:lnTo>
                <a:lnTo>
                  <a:pt x="1056" y="250"/>
                </a:lnTo>
                <a:lnTo>
                  <a:pt x="1032" y="235"/>
                </a:lnTo>
                <a:lnTo>
                  <a:pt x="1005" y="223"/>
                </a:lnTo>
                <a:lnTo>
                  <a:pt x="981" y="220"/>
                </a:lnTo>
                <a:lnTo>
                  <a:pt x="957" y="250"/>
                </a:lnTo>
                <a:lnTo>
                  <a:pt x="930" y="244"/>
                </a:lnTo>
                <a:lnTo>
                  <a:pt x="906" y="226"/>
                </a:lnTo>
                <a:lnTo>
                  <a:pt x="882" y="244"/>
                </a:lnTo>
                <a:lnTo>
                  <a:pt x="854" y="220"/>
                </a:lnTo>
                <a:lnTo>
                  <a:pt x="830" y="226"/>
                </a:lnTo>
                <a:lnTo>
                  <a:pt x="806" y="256"/>
                </a:lnTo>
                <a:lnTo>
                  <a:pt x="779" y="268"/>
                </a:lnTo>
                <a:lnTo>
                  <a:pt x="755" y="241"/>
                </a:lnTo>
                <a:lnTo>
                  <a:pt x="731" y="244"/>
                </a:lnTo>
                <a:lnTo>
                  <a:pt x="704" y="235"/>
                </a:lnTo>
                <a:lnTo>
                  <a:pt x="680" y="250"/>
                </a:lnTo>
                <a:lnTo>
                  <a:pt x="656" y="247"/>
                </a:lnTo>
                <a:lnTo>
                  <a:pt x="629" y="256"/>
                </a:lnTo>
                <a:lnTo>
                  <a:pt x="605" y="301"/>
                </a:lnTo>
                <a:lnTo>
                  <a:pt x="578" y="310"/>
                </a:lnTo>
                <a:lnTo>
                  <a:pt x="553" y="316"/>
                </a:lnTo>
                <a:lnTo>
                  <a:pt x="529" y="313"/>
                </a:lnTo>
                <a:lnTo>
                  <a:pt x="502" y="310"/>
                </a:lnTo>
                <a:lnTo>
                  <a:pt x="478" y="307"/>
                </a:lnTo>
                <a:lnTo>
                  <a:pt x="454" y="289"/>
                </a:lnTo>
                <a:lnTo>
                  <a:pt x="427" y="283"/>
                </a:lnTo>
                <a:lnTo>
                  <a:pt x="403" y="262"/>
                </a:lnTo>
                <a:lnTo>
                  <a:pt x="379" y="307"/>
                </a:lnTo>
                <a:lnTo>
                  <a:pt x="352" y="325"/>
                </a:lnTo>
                <a:lnTo>
                  <a:pt x="328" y="301"/>
                </a:lnTo>
                <a:lnTo>
                  <a:pt x="304" y="304"/>
                </a:lnTo>
                <a:lnTo>
                  <a:pt x="277" y="322"/>
                </a:lnTo>
                <a:lnTo>
                  <a:pt x="253" y="310"/>
                </a:lnTo>
                <a:lnTo>
                  <a:pt x="228" y="325"/>
                </a:lnTo>
                <a:lnTo>
                  <a:pt x="201" y="355"/>
                </a:lnTo>
                <a:lnTo>
                  <a:pt x="177" y="379"/>
                </a:lnTo>
                <a:lnTo>
                  <a:pt x="153" y="448"/>
                </a:lnTo>
                <a:lnTo>
                  <a:pt x="126" y="500"/>
                </a:lnTo>
                <a:lnTo>
                  <a:pt x="102" y="542"/>
                </a:lnTo>
                <a:lnTo>
                  <a:pt x="75" y="548"/>
                </a:lnTo>
                <a:lnTo>
                  <a:pt x="51" y="575"/>
                </a:lnTo>
                <a:lnTo>
                  <a:pt x="27" y="617"/>
                </a:lnTo>
                <a:lnTo>
                  <a:pt x="0" y="662"/>
                </a:lnTo>
                <a:lnTo>
                  <a:pt x="0" y="391"/>
                </a:lnTo>
                <a:close/>
              </a:path>
            </a:pathLst>
          </a:custGeom>
          <a:solidFill>
            <a:srgbClr val="000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1" name="Freeform 139">
            <a:extLst>
              <a:ext uri="{FF2B5EF4-FFF2-40B4-BE49-F238E27FC236}">
                <a16:creationId xmlns:a16="http://schemas.microsoft.com/office/drawing/2014/main" id="{51742760-6429-17D5-A0AE-87DB2F11D8D2}"/>
              </a:ext>
            </a:extLst>
          </p:cNvPr>
          <p:cNvSpPr>
            <a:spLocks/>
          </p:cNvSpPr>
          <p:nvPr/>
        </p:nvSpPr>
        <p:spPr bwMode="auto">
          <a:xfrm>
            <a:off x="4308646" y="2693969"/>
            <a:ext cx="1615679" cy="484585"/>
          </a:xfrm>
          <a:custGeom>
            <a:avLst/>
            <a:gdLst/>
            <a:ahLst/>
            <a:cxnLst>
              <a:cxn ang="0">
                <a:pos x="0" y="407"/>
              </a:cxn>
              <a:cxn ang="0">
                <a:pos x="27" y="386"/>
              </a:cxn>
              <a:cxn ang="0">
                <a:pos x="51" y="358"/>
              </a:cxn>
              <a:cxn ang="0">
                <a:pos x="75" y="349"/>
              </a:cxn>
              <a:cxn ang="0">
                <a:pos x="102" y="346"/>
              </a:cxn>
              <a:cxn ang="0">
                <a:pos x="126" y="304"/>
              </a:cxn>
              <a:cxn ang="0">
                <a:pos x="153" y="250"/>
              </a:cxn>
              <a:cxn ang="0">
                <a:pos x="177" y="184"/>
              </a:cxn>
              <a:cxn ang="0">
                <a:pos x="201" y="157"/>
              </a:cxn>
              <a:cxn ang="0">
                <a:pos x="228" y="127"/>
              </a:cxn>
              <a:cxn ang="0">
                <a:pos x="253" y="115"/>
              </a:cxn>
              <a:cxn ang="0">
                <a:pos x="277" y="127"/>
              </a:cxn>
              <a:cxn ang="0">
                <a:pos x="304" y="118"/>
              </a:cxn>
              <a:cxn ang="0">
                <a:pos x="328" y="112"/>
              </a:cxn>
              <a:cxn ang="0">
                <a:pos x="352" y="139"/>
              </a:cxn>
              <a:cxn ang="0">
                <a:pos x="379" y="121"/>
              </a:cxn>
              <a:cxn ang="0">
                <a:pos x="403" y="72"/>
              </a:cxn>
              <a:cxn ang="0">
                <a:pos x="427" y="91"/>
              </a:cxn>
              <a:cxn ang="0">
                <a:pos x="454" y="94"/>
              </a:cxn>
              <a:cxn ang="0">
                <a:pos x="478" y="109"/>
              </a:cxn>
              <a:cxn ang="0">
                <a:pos x="502" y="115"/>
              </a:cxn>
              <a:cxn ang="0">
                <a:pos x="529" y="124"/>
              </a:cxn>
              <a:cxn ang="0">
                <a:pos x="553" y="124"/>
              </a:cxn>
              <a:cxn ang="0">
                <a:pos x="578" y="112"/>
              </a:cxn>
              <a:cxn ang="0">
                <a:pos x="605" y="103"/>
              </a:cxn>
              <a:cxn ang="0">
                <a:pos x="629" y="63"/>
              </a:cxn>
              <a:cxn ang="0">
                <a:pos x="656" y="54"/>
              </a:cxn>
              <a:cxn ang="0">
                <a:pos x="680" y="60"/>
              </a:cxn>
              <a:cxn ang="0">
                <a:pos x="704" y="42"/>
              </a:cxn>
              <a:cxn ang="0">
                <a:pos x="731" y="51"/>
              </a:cxn>
              <a:cxn ang="0">
                <a:pos x="755" y="54"/>
              </a:cxn>
              <a:cxn ang="0">
                <a:pos x="779" y="82"/>
              </a:cxn>
              <a:cxn ang="0">
                <a:pos x="806" y="69"/>
              </a:cxn>
              <a:cxn ang="0">
                <a:pos x="830" y="39"/>
              </a:cxn>
              <a:cxn ang="0">
                <a:pos x="854" y="36"/>
              </a:cxn>
              <a:cxn ang="0">
                <a:pos x="882" y="54"/>
              </a:cxn>
              <a:cxn ang="0">
                <a:pos x="906" y="36"/>
              </a:cxn>
              <a:cxn ang="0">
                <a:pos x="930" y="54"/>
              </a:cxn>
              <a:cxn ang="0">
                <a:pos x="957" y="57"/>
              </a:cxn>
              <a:cxn ang="0">
                <a:pos x="981" y="27"/>
              </a:cxn>
              <a:cxn ang="0">
                <a:pos x="1005" y="24"/>
              </a:cxn>
              <a:cxn ang="0">
                <a:pos x="1032" y="27"/>
              </a:cxn>
              <a:cxn ang="0">
                <a:pos x="1056" y="39"/>
              </a:cxn>
              <a:cxn ang="0">
                <a:pos x="1083" y="39"/>
              </a:cxn>
              <a:cxn ang="0">
                <a:pos x="1107" y="33"/>
              </a:cxn>
              <a:cxn ang="0">
                <a:pos x="1131" y="24"/>
              </a:cxn>
              <a:cxn ang="0">
                <a:pos x="1158" y="0"/>
              </a:cxn>
              <a:cxn ang="0">
                <a:pos x="1182" y="9"/>
              </a:cxn>
              <a:cxn ang="0">
                <a:pos x="1207" y="9"/>
              </a:cxn>
              <a:cxn ang="0">
                <a:pos x="1234" y="6"/>
              </a:cxn>
              <a:cxn ang="0">
                <a:pos x="1258" y="30"/>
              </a:cxn>
              <a:cxn ang="0">
                <a:pos x="1282" y="36"/>
              </a:cxn>
              <a:cxn ang="0">
                <a:pos x="1309" y="33"/>
              </a:cxn>
              <a:cxn ang="0">
                <a:pos x="1333" y="33"/>
              </a:cxn>
              <a:cxn ang="0">
                <a:pos x="1357" y="39"/>
              </a:cxn>
            </a:cxnLst>
            <a:rect l="0" t="0" r="r" b="b"/>
            <a:pathLst>
              <a:path w="1357" h="407">
                <a:moveTo>
                  <a:pt x="0" y="407"/>
                </a:moveTo>
                <a:lnTo>
                  <a:pt x="27" y="386"/>
                </a:lnTo>
                <a:lnTo>
                  <a:pt x="51" y="358"/>
                </a:lnTo>
                <a:lnTo>
                  <a:pt x="75" y="349"/>
                </a:lnTo>
                <a:lnTo>
                  <a:pt x="102" y="346"/>
                </a:lnTo>
                <a:lnTo>
                  <a:pt x="126" y="304"/>
                </a:lnTo>
                <a:lnTo>
                  <a:pt x="153" y="250"/>
                </a:lnTo>
                <a:lnTo>
                  <a:pt x="177" y="184"/>
                </a:lnTo>
                <a:lnTo>
                  <a:pt x="201" y="157"/>
                </a:lnTo>
                <a:lnTo>
                  <a:pt x="228" y="127"/>
                </a:lnTo>
                <a:lnTo>
                  <a:pt x="253" y="115"/>
                </a:lnTo>
                <a:lnTo>
                  <a:pt x="277" y="127"/>
                </a:lnTo>
                <a:lnTo>
                  <a:pt x="304" y="118"/>
                </a:lnTo>
                <a:lnTo>
                  <a:pt x="328" y="112"/>
                </a:lnTo>
                <a:lnTo>
                  <a:pt x="352" y="139"/>
                </a:lnTo>
                <a:lnTo>
                  <a:pt x="379" y="121"/>
                </a:lnTo>
                <a:lnTo>
                  <a:pt x="403" y="72"/>
                </a:lnTo>
                <a:lnTo>
                  <a:pt x="427" y="91"/>
                </a:lnTo>
                <a:lnTo>
                  <a:pt x="454" y="94"/>
                </a:lnTo>
                <a:lnTo>
                  <a:pt x="478" y="109"/>
                </a:lnTo>
                <a:lnTo>
                  <a:pt x="502" y="115"/>
                </a:lnTo>
                <a:lnTo>
                  <a:pt x="529" y="124"/>
                </a:lnTo>
                <a:lnTo>
                  <a:pt x="553" y="124"/>
                </a:lnTo>
                <a:lnTo>
                  <a:pt x="578" y="112"/>
                </a:lnTo>
                <a:lnTo>
                  <a:pt x="605" y="103"/>
                </a:lnTo>
                <a:lnTo>
                  <a:pt x="629" y="63"/>
                </a:lnTo>
                <a:lnTo>
                  <a:pt x="656" y="54"/>
                </a:lnTo>
                <a:lnTo>
                  <a:pt x="680" y="60"/>
                </a:lnTo>
                <a:lnTo>
                  <a:pt x="704" y="42"/>
                </a:lnTo>
                <a:lnTo>
                  <a:pt x="731" y="51"/>
                </a:lnTo>
                <a:lnTo>
                  <a:pt x="755" y="54"/>
                </a:lnTo>
                <a:lnTo>
                  <a:pt x="779" y="82"/>
                </a:lnTo>
                <a:lnTo>
                  <a:pt x="806" y="69"/>
                </a:lnTo>
                <a:lnTo>
                  <a:pt x="830" y="39"/>
                </a:lnTo>
                <a:lnTo>
                  <a:pt x="854" y="36"/>
                </a:lnTo>
                <a:lnTo>
                  <a:pt x="882" y="54"/>
                </a:lnTo>
                <a:lnTo>
                  <a:pt x="906" y="36"/>
                </a:lnTo>
                <a:lnTo>
                  <a:pt x="930" y="54"/>
                </a:lnTo>
                <a:lnTo>
                  <a:pt x="957" y="57"/>
                </a:lnTo>
                <a:lnTo>
                  <a:pt x="981" y="27"/>
                </a:lnTo>
                <a:lnTo>
                  <a:pt x="1005" y="24"/>
                </a:lnTo>
                <a:lnTo>
                  <a:pt x="1032" y="27"/>
                </a:lnTo>
                <a:lnTo>
                  <a:pt x="1056" y="39"/>
                </a:lnTo>
                <a:lnTo>
                  <a:pt x="1083" y="39"/>
                </a:lnTo>
                <a:lnTo>
                  <a:pt x="1107" y="33"/>
                </a:lnTo>
                <a:lnTo>
                  <a:pt x="1131" y="24"/>
                </a:lnTo>
                <a:lnTo>
                  <a:pt x="1158" y="0"/>
                </a:lnTo>
                <a:lnTo>
                  <a:pt x="1182" y="9"/>
                </a:lnTo>
                <a:lnTo>
                  <a:pt x="1207" y="9"/>
                </a:lnTo>
                <a:lnTo>
                  <a:pt x="1234" y="6"/>
                </a:lnTo>
                <a:lnTo>
                  <a:pt x="1258" y="30"/>
                </a:lnTo>
                <a:lnTo>
                  <a:pt x="1282" y="36"/>
                </a:lnTo>
                <a:lnTo>
                  <a:pt x="1309" y="33"/>
                </a:lnTo>
                <a:lnTo>
                  <a:pt x="1333" y="33"/>
                </a:lnTo>
                <a:lnTo>
                  <a:pt x="1357" y="39"/>
                </a:lnTo>
              </a:path>
            </a:pathLst>
          </a:custGeom>
          <a:noFill/>
          <a:ln w="31750" cap="flat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2" name="Freeform 108">
            <a:extLst>
              <a:ext uri="{FF2B5EF4-FFF2-40B4-BE49-F238E27FC236}">
                <a16:creationId xmlns:a16="http://schemas.microsoft.com/office/drawing/2014/main" id="{A7809445-560D-E6FC-43E0-89B3F4D2023D}"/>
              </a:ext>
            </a:extLst>
          </p:cNvPr>
          <p:cNvSpPr>
            <a:spLocks/>
          </p:cNvSpPr>
          <p:nvPr/>
        </p:nvSpPr>
        <p:spPr bwMode="auto">
          <a:xfrm>
            <a:off x="4397944" y="2164141"/>
            <a:ext cx="1107281" cy="1469231"/>
          </a:xfrm>
          <a:custGeom>
            <a:avLst/>
            <a:gdLst/>
            <a:ahLst/>
            <a:cxnLst>
              <a:cxn ang="0">
                <a:pos x="27" y="975"/>
              </a:cxn>
              <a:cxn ang="0">
                <a:pos x="78" y="761"/>
              </a:cxn>
              <a:cxn ang="0">
                <a:pos x="126" y="635"/>
              </a:cxn>
              <a:cxn ang="0">
                <a:pos x="178" y="608"/>
              </a:cxn>
              <a:cxn ang="0">
                <a:pos x="229" y="825"/>
              </a:cxn>
              <a:cxn ang="0">
                <a:pos x="277" y="421"/>
              </a:cxn>
              <a:cxn ang="0">
                <a:pos x="328" y="235"/>
              </a:cxn>
              <a:cxn ang="0">
                <a:pos x="379" y="96"/>
              </a:cxn>
              <a:cxn ang="0">
                <a:pos x="427" y="69"/>
              </a:cxn>
              <a:cxn ang="0">
                <a:pos x="478" y="39"/>
              </a:cxn>
              <a:cxn ang="0">
                <a:pos x="530" y="12"/>
              </a:cxn>
              <a:cxn ang="0">
                <a:pos x="581" y="0"/>
              </a:cxn>
              <a:cxn ang="0">
                <a:pos x="629" y="0"/>
              </a:cxn>
              <a:cxn ang="0">
                <a:pos x="680" y="3"/>
              </a:cxn>
              <a:cxn ang="0">
                <a:pos x="731" y="12"/>
              </a:cxn>
              <a:cxn ang="0">
                <a:pos x="779" y="24"/>
              </a:cxn>
              <a:cxn ang="0">
                <a:pos x="831" y="42"/>
              </a:cxn>
              <a:cxn ang="0">
                <a:pos x="882" y="63"/>
              </a:cxn>
              <a:cxn ang="0">
                <a:pos x="930" y="93"/>
              </a:cxn>
              <a:cxn ang="0">
                <a:pos x="906" y="424"/>
              </a:cxn>
              <a:cxn ang="0">
                <a:pos x="855" y="430"/>
              </a:cxn>
              <a:cxn ang="0">
                <a:pos x="807" y="430"/>
              </a:cxn>
              <a:cxn ang="0">
                <a:pos x="755" y="424"/>
              </a:cxn>
              <a:cxn ang="0">
                <a:pos x="704" y="415"/>
              </a:cxn>
              <a:cxn ang="0">
                <a:pos x="656" y="403"/>
              </a:cxn>
              <a:cxn ang="0">
                <a:pos x="605" y="382"/>
              </a:cxn>
              <a:cxn ang="0">
                <a:pos x="554" y="358"/>
              </a:cxn>
              <a:cxn ang="0">
                <a:pos x="503" y="340"/>
              </a:cxn>
              <a:cxn ang="0">
                <a:pos x="454" y="310"/>
              </a:cxn>
              <a:cxn ang="0">
                <a:pos x="403" y="241"/>
              </a:cxn>
              <a:cxn ang="0">
                <a:pos x="352" y="340"/>
              </a:cxn>
              <a:cxn ang="0">
                <a:pos x="304" y="478"/>
              </a:cxn>
              <a:cxn ang="0">
                <a:pos x="253" y="761"/>
              </a:cxn>
              <a:cxn ang="0">
                <a:pos x="202" y="810"/>
              </a:cxn>
              <a:cxn ang="0">
                <a:pos x="153" y="758"/>
              </a:cxn>
              <a:cxn ang="0">
                <a:pos x="102" y="843"/>
              </a:cxn>
              <a:cxn ang="0">
                <a:pos x="51" y="1008"/>
              </a:cxn>
              <a:cxn ang="0">
                <a:pos x="0" y="1234"/>
              </a:cxn>
            </a:cxnLst>
            <a:rect l="0" t="0" r="r" b="b"/>
            <a:pathLst>
              <a:path w="930" h="1234">
                <a:moveTo>
                  <a:pt x="0" y="996"/>
                </a:moveTo>
                <a:lnTo>
                  <a:pt x="27" y="975"/>
                </a:lnTo>
                <a:lnTo>
                  <a:pt x="51" y="846"/>
                </a:lnTo>
                <a:lnTo>
                  <a:pt x="78" y="761"/>
                </a:lnTo>
                <a:lnTo>
                  <a:pt x="102" y="701"/>
                </a:lnTo>
                <a:lnTo>
                  <a:pt x="126" y="635"/>
                </a:lnTo>
                <a:lnTo>
                  <a:pt x="153" y="608"/>
                </a:lnTo>
                <a:lnTo>
                  <a:pt x="178" y="608"/>
                </a:lnTo>
                <a:lnTo>
                  <a:pt x="202" y="659"/>
                </a:lnTo>
                <a:lnTo>
                  <a:pt x="229" y="825"/>
                </a:lnTo>
                <a:lnTo>
                  <a:pt x="253" y="608"/>
                </a:lnTo>
                <a:lnTo>
                  <a:pt x="277" y="421"/>
                </a:lnTo>
                <a:lnTo>
                  <a:pt x="304" y="310"/>
                </a:lnTo>
                <a:lnTo>
                  <a:pt x="328" y="235"/>
                </a:lnTo>
                <a:lnTo>
                  <a:pt x="352" y="159"/>
                </a:lnTo>
                <a:lnTo>
                  <a:pt x="379" y="96"/>
                </a:lnTo>
                <a:lnTo>
                  <a:pt x="403" y="57"/>
                </a:lnTo>
                <a:lnTo>
                  <a:pt x="427" y="69"/>
                </a:lnTo>
                <a:lnTo>
                  <a:pt x="454" y="54"/>
                </a:lnTo>
                <a:lnTo>
                  <a:pt x="478" y="39"/>
                </a:lnTo>
                <a:lnTo>
                  <a:pt x="503" y="24"/>
                </a:lnTo>
                <a:lnTo>
                  <a:pt x="530" y="12"/>
                </a:lnTo>
                <a:lnTo>
                  <a:pt x="554" y="3"/>
                </a:lnTo>
                <a:lnTo>
                  <a:pt x="581" y="0"/>
                </a:lnTo>
                <a:lnTo>
                  <a:pt x="605" y="0"/>
                </a:lnTo>
                <a:lnTo>
                  <a:pt x="629" y="0"/>
                </a:lnTo>
                <a:lnTo>
                  <a:pt x="656" y="0"/>
                </a:lnTo>
                <a:lnTo>
                  <a:pt x="680" y="3"/>
                </a:lnTo>
                <a:lnTo>
                  <a:pt x="704" y="6"/>
                </a:lnTo>
                <a:lnTo>
                  <a:pt x="731" y="12"/>
                </a:lnTo>
                <a:lnTo>
                  <a:pt x="755" y="15"/>
                </a:lnTo>
                <a:lnTo>
                  <a:pt x="779" y="24"/>
                </a:lnTo>
                <a:lnTo>
                  <a:pt x="807" y="30"/>
                </a:lnTo>
                <a:lnTo>
                  <a:pt x="831" y="42"/>
                </a:lnTo>
                <a:lnTo>
                  <a:pt x="855" y="51"/>
                </a:lnTo>
                <a:lnTo>
                  <a:pt x="882" y="63"/>
                </a:lnTo>
                <a:lnTo>
                  <a:pt x="906" y="78"/>
                </a:lnTo>
                <a:lnTo>
                  <a:pt x="930" y="93"/>
                </a:lnTo>
                <a:lnTo>
                  <a:pt x="930" y="418"/>
                </a:lnTo>
                <a:lnTo>
                  <a:pt x="906" y="424"/>
                </a:lnTo>
                <a:lnTo>
                  <a:pt x="882" y="427"/>
                </a:lnTo>
                <a:lnTo>
                  <a:pt x="855" y="430"/>
                </a:lnTo>
                <a:lnTo>
                  <a:pt x="831" y="430"/>
                </a:lnTo>
                <a:lnTo>
                  <a:pt x="807" y="430"/>
                </a:lnTo>
                <a:lnTo>
                  <a:pt x="779" y="427"/>
                </a:lnTo>
                <a:lnTo>
                  <a:pt x="755" y="424"/>
                </a:lnTo>
                <a:lnTo>
                  <a:pt x="731" y="421"/>
                </a:lnTo>
                <a:lnTo>
                  <a:pt x="704" y="415"/>
                </a:lnTo>
                <a:lnTo>
                  <a:pt x="680" y="409"/>
                </a:lnTo>
                <a:lnTo>
                  <a:pt x="656" y="403"/>
                </a:lnTo>
                <a:lnTo>
                  <a:pt x="629" y="394"/>
                </a:lnTo>
                <a:lnTo>
                  <a:pt x="605" y="382"/>
                </a:lnTo>
                <a:lnTo>
                  <a:pt x="581" y="370"/>
                </a:lnTo>
                <a:lnTo>
                  <a:pt x="554" y="358"/>
                </a:lnTo>
                <a:lnTo>
                  <a:pt x="530" y="349"/>
                </a:lnTo>
                <a:lnTo>
                  <a:pt x="503" y="340"/>
                </a:lnTo>
                <a:lnTo>
                  <a:pt x="478" y="328"/>
                </a:lnTo>
                <a:lnTo>
                  <a:pt x="454" y="310"/>
                </a:lnTo>
                <a:lnTo>
                  <a:pt x="427" y="283"/>
                </a:lnTo>
                <a:lnTo>
                  <a:pt x="403" y="241"/>
                </a:lnTo>
                <a:lnTo>
                  <a:pt x="379" y="256"/>
                </a:lnTo>
                <a:lnTo>
                  <a:pt x="352" y="340"/>
                </a:lnTo>
                <a:lnTo>
                  <a:pt x="328" y="412"/>
                </a:lnTo>
                <a:lnTo>
                  <a:pt x="304" y="478"/>
                </a:lnTo>
                <a:lnTo>
                  <a:pt x="277" y="578"/>
                </a:lnTo>
                <a:lnTo>
                  <a:pt x="253" y="761"/>
                </a:lnTo>
                <a:lnTo>
                  <a:pt x="229" y="960"/>
                </a:lnTo>
                <a:lnTo>
                  <a:pt x="202" y="810"/>
                </a:lnTo>
                <a:lnTo>
                  <a:pt x="178" y="749"/>
                </a:lnTo>
                <a:lnTo>
                  <a:pt x="153" y="758"/>
                </a:lnTo>
                <a:lnTo>
                  <a:pt x="126" y="779"/>
                </a:lnTo>
                <a:lnTo>
                  <a:pt x="102" y="843"/>
                </a:lnTo>
                <a:lnTo>
                  <a:pt x="78" y="918"/>
                </a:lnTo>
                <a:lnTo>
                  <a:pt x="51" y="1008"/>
                </a:lnTo>
                <a:lnTo>
                  <a:pt x="27" y="1165"/>
                </a:lnTo>
                <a:lnTo>
                  <a:pt x="0" y="1234"/>
                </a:lnTo>
                <a:lnTo>
                  <a:pt x="0" y="996"/>
                </a:lnTo>
                <a:close/>
              </a:path>
            </a:pathLst>
          </a:custGeom>
          <a:solidFill>
            <a:srgbClr val="00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3" name="Freeform 95">
            <a:extLst>
              <a:ext uri="{FF2B5EF4-FFF2-40B4-BE49-F238E27FC236}">
                <a16:creationId xmlns:a16="http://schemas.microsoft.com/office/drawing/2014/main" id="{EAC7D28A-1CD3-85C3-1534-ABE0AF0E81CC}"/>
              </a:ext>
            </a:extLst>
          </p:cNvPr>
          <p:cNvSpPr>
            <a:spLocks/>
          </p:cNvSpPr>
          <p:nvPr/>
        </p:nvSpPr>
        <p:spPr bwMode="auto">
          <a:xfrm>
            <a:off x="4397944" y="2342735"/>
            <a:ext cx="1107281" cy="1151335"/>
          </a:xfrm>
          <a:custGeom>
            <a:avLst/>
            <a:gdLst/>
            <a:ahLst/>
            <a:cxnLst>
              <a:cxn ang="0">
                <a:pos x="0" y="967"/>
              </a:cxn>
              <a:cxn ang="0">
                <a:pos x="27" y="918"/>
              </a:cxn>
              <a:cxn ang="0">
                <a:pos x="51" y="777"/>
              </a:cxn>
              <a:cxn ang="0">
                <a:pos x="78" y="690"/>
              </a:cxn>
              <a:cxn ang="0">
                <a:pos x="102" y="620"/>
              </a:cxn>
              <a:cxn ang="0">
                <a:pos x="126" y="557"/>
              </a:cxn>
              <a:cxn ang="0">
                <a:pos x="153" y="533"/>
              </a:cxn>
              <a:cxn ang="0">
                <a:pos x="178" y="527"/>
              </a:cxn>
              <a:cxn ang="0">
                <a:pos x="202" y="584"/>
              </a:cxn>
              <a:cxn ang="0">
                <a:pos x="229" y="744"/>
              </a:cxn>
              <a:cxn ang="0">
                <a:pos x="253" y="536"/>
              </a:cxn>
              <a:cxn ang="0">
                <a:pos x="277" y="349"/>
              </a:cxn>
              <a:cxn ang="0">
                <a:pos x="304" y="244"/>
              </a:cxn>
              <a:cxn ang="0">
                <a:pos x="328" y="172"/>
              </a:cxn>
              <a:cxn ang="0">
                <a:pos x="352" y="100"/>
              </a:cxn>
              <a:cxn ang="0">
                <a:pos x="379" y="27"/>
              </a:cxn>
              <a:cxn ang="0">
                <a:pos x="403" y="0"/>
              </a:cxn>
              <a:cxn ang="0">
                <a:pos x="427" y="27"/>
              </a:cxn>
              <a:cxn ang="0">
                <a:pos x="454" y="33"/>
              </a:cxn>
              <a:cxn ang="0">
                <a:pos x="478" y="33"/>
              </a:cxn>
              <a:cxn ang="0">
                <a:pos x="503" y="33"/>
              </a:cxn>
              <a:cxn ang="0">
                <a:pos x="530" y="30"/>
              </a:cxn>
              <a:cxn ang="0">
                <a:pos x="554" y="30"/>
              </a:cxn>
              <a:cxn ang="0">
                <a:pos x="581" y="36"/>
              </a:cxn>
              <a:cxn ang="0">
                <a:pos x="605" y="42"/>
              </a:cxn>
              <a:cxn ang="0">
                <a:pos x="629" y="45"/>
              </a:cxn>
              <a:cxn ang="0">
                <a:pos x="656" y="51"/>
              </a:cxn>
              <a:cxn ang="0">
                <a:pos x="680" y="57"/>
              </a:cxn>
              <a:cxn ang="0">
                <a:pos x="704" y="60"/>
              </a:cxn>
              <a:cxn ang="0">
                <a:pos x="731" y="66"/>
              </a:cxn>
              <a:cxn ang="0">
                <a:pos x="755" y="69"/>
              </a:cxn>
              <a:cxn ang="0">
                <a:pos x="779" y="75"/>
              </a:cxn>
              <a:cxn ang="0">
                <a:pos x="807" y="81"/>
              </a:cxn>
              <a:cxn ang="0">
                <a:pos x="831" y="85"/>
              </a:cxn>
              <a:cxn ang="0">
                <a:pos x="855" y="91"/>
              </a:cxn>
              <a:cxn ang="0">
                <a:pos x="882" y="97"/>
              </a:cxn>
              <a:cxn ang="0">
                <a:pos x="906" y="100"/>
              </a:cxn>
              <a:cxn ang="0">
                <a:pos x="930" y="106"/>
              </a:cxn>
            </a:cxnLst>
            <a:rect l="0" t="0" r="r" b="b"/>
            <a:pathLst>
              <a:path w="930" h="967">
                <a:moveTo>
                  <a:pt x="0" y="967"/>
                </a:moveTo>
                <a:lnTo>
                  <a:pt x="27" y="918"/>
                </a:lnTo>
                <a:lnTo>
                  <a:pt x="51" y="777"/>
                </a:lnTo>
                <a:lnTo>
                  <a:pt x="78" y="690"/>
                </a:lnTo>
                <a:lnTo>
                  <a:pt x="102" y="620"/>
                </a:lnTo>
                <a:lnTo>
                  <a:pt x="126" y="557"/>
                </a:lnTo>
                <a:lnTo>
                  <a:pt x="153" y="533"/>
                </a:lnTo>
                <a:lnTo>
                  <a:pt x="178" y="527"/>
                </a:lnTo>
                <a:lnTo>
                  <a:pt x="202" y="584"/>
                </a:lnTo>
                <a:lnTo>
                  <a:pt x="229" y="744"/>
                </a:lnTo>
                <a:lnTo>
                  <a:pt x="253" y="536"/>
                </a:lnTo>
                <a:lnTo>
                  <a:pt x="277" y="349"/>
                </a:lnTo>
                <a:lnTo>
                  <a:pt x="304" y="244"/>
                </a:lnTo>
                <a:lnTo>
                  <a:pt x="328" y="172"/>
                </a:lnTo>
                <a:lnTo>
                  <a:pt x="352" y="100"/>
                </a:lnTo>
                <a:lnTo>
                  <a:pt x="379" y="27"/>
                </a:lnTo>
                <a:lnTo>
                  <a:pt x="403" y="0"/>
                </a:lnTo>
                <a:lnTo>
                  <a:pt x="427" y="27"/>
                </a:lnTo>
                <a:lnTo>
                  <a:pt x="454" y="33"/>
                </a:lnTo>
                <a:lnTo>
                  <a:pt x="478" y="33"/>
                </a:lnTo>
                <a:lnTo>
                  <a:pt x="503" y="33"/>
                </a:lnTo>
                <a:lnTo>
                  <a:pt x="530" y="30"/>
                </a:lnTo>
                <a:lnTo>
                  <a:pt x="554" y="30"/>
                </a:lnTo>
                <a:lnTo>
                  <a:pt x="581" y="36"/>
                </a:lnTo>
                <a:lnTo>
                  <a:pt x="605" y="42"/>
                </a:lnTo>
                <a:lnTo>
                  <a:pt x="629" y="45"/>
                </a:lnTo>
                <a:lnTo>
                  <a:pt x="656" y="51"/>
                </a:lnTo>
                <a:lnTo>
                  <a:pt x="680" y="57"/>
                </a:lnTo>
                <a:lnTo>
                  <a:pt x="704" y="60"/>
                </a:lnTo>
                <a:lnTo>
                  <a:pt x="731" y="66"/>
                </a:lnTo>
                <a:lnTo>
                  <a:pt x="755" y="69"/>
                </a:lnTo>
                <a:lnTo>
                  <a:pt x="779" y="75"/>
                </a:lnTo>
                <a:lnTo>
                  <a:pt x="807" y="81"/>
                </a:lnTo>
                <a:lnTo>
                  <a:pt x="831" y="85"/>
                </a:lnTo>
                <a:lnTo>
                  <a:pt x="855" y="91"/>
                </a:lnTo>
                <a:lnTo>
                  <a:pt x="882" y="97"/>
                </a:lnTo>
                <a:lnTo>
                  <a:pt x="906" y="100"/>
                </a:lnTo>
                <a:lnTo>
                  <a:pt x="930" y="106"/>
                </a:lnTo>
              </a:path>
            </a:pathLst>
          </a:custGeom>
          <a:noFill/>
          <a:ln w="31750" cap="flat">
            <a:solidFill>
              <a:srgbClr val="00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4" name="Freeform 115">
            <a:extLst>
              <a:ext uri="{FF2B5EF4-FFF2-40B4-BE49-F238E27FC236}">
                <a16:creationId xmlns:a16="http://schemas.microsoft.com/office/drawing/2014/main" id="{32F9DC60-6D4E-B3E3-4952-4B363E402BD0}"/>
              </a:ext>
            </a:extLst>
          </p:cNvPr>
          <p:cNvSpPr>
            <a:spLocks/>
          </p:cNvSpPr>
          <p:nvPr/>
        </p:nvSpPr>
        <p:spPr bwMode="auto">
          <a:xfrm>
            <a:off x="4580109" y="2059366"/>
            <a:ext cx="1344216" cy="1276350"/>
          </a:xfrm>
          <a:custGeom>
            <a:avLst/>
            <a:gdLst/>
            <a:ahLst/>
            <a:cxnLst>
              <a:cxn ang="0">
                <a:pos x="25" y="750"/>
              </a:cxn>
              <a:cxn ang="0">
                <a:pos x="76" y="717"/>
              </a:cxn>
              <a:cxn ang="0">
                <a:pos x="124" y="741"/>
              </a:cxn>
              <a:cxn ang="0">
                <a:pos x="175" y="702"/>
              </a:cxn>
              <a:cxn ang="0">
                <a:pos x="226" y="642"/>
              </a:cxn>
              <a:cxn ang="0">
                <a:pos x="274" y="461"/>
              </a:cxn>
              <a:cxn ang="0">
                <a:pos x="325" y="359"/>
              </a:cxn>
              <a:cxn ang="0">
                <a:pos x="377" y="298"/>
              </a:cxn>
              <a:cxn ang="0">
                <a:pos x="428" y="262"/>
              </a:cxn>
              <a:cxn ang="0">
                <a:pos x="476" y="265"/>
              </a:cxn>
              <a:cxn ang="0">
                <a:pos x="527" y="259"/>
              </a:cxn>
              <a:cxn ang="0">
                <a:pos x="578" y="214"/>
              </a:cxn>
              <a:cxn ang="0">
                <a:pos x="626" y="184"/>
              </a:cxn>
              <a:cxn ang="0">
                <a:pos x="678" y="112"/>
              </a:cxn>
              <a:cxn ang="0">
                <a:pos x="729" y="109"/>
              </a:cxn>
              <a:cxn ang="0">
                <a:pos x="777" y="61"/>
              </a:cxn>
              <a:cxn ang="0">
                <a:pos x="828" y="3"/>
              </a:cxn>
              <a:cxn ang="0">
                <a:pos x="879" y="181"/>
              </a:cxn>
              <a:cxn ang="0">
                <a:pos x="930" y="205"/>
              </a:cxn>
              <a:cxn ang="0">
                <a:pos x="979" y="142"/>
              </a:cxn>
              <a:cxn ang="0">
                <a:pos x="1030" y="73"/>
              </a:cxn>
              <a:cxn ang="0">
                <a:pos x="1081" y="187"/>
              </a:cxn>
              <a:cxn ang="0">
                <a:pos x="1129" y="166"/>
              </a:cxn>
              <a:cxn ang="0">
                <a:pos x="1105" y="359"/>
              </a:cxn>
              <a:cxn ang="0">
                <a:pos x="1054" y="277"/>
              </a:cxn>
              <a:cxn ang="0">
                <a:pos x="1006" y="265"/>
              </a:cxn>
              <a:cxn ang="0">
                <a:pos x="954" y="301"/>
              </a:cxn>
              <a:cxn ang="0">
                <a:pos x="903" y="344"/>
              </a:cxn>
              <a:cxn ang="0">
                <a:pos x="855" y="121"/>
              </a:cxn>
              <a:cxn ang="0">
                <a:pos x="804" y="112"/>
              </a:cxn>
              <a:cxn ang="0">
                <a:pos x="753" y="214"/>
              </a:cxn>
              <a:cxn ang="0">
                <a:pos x="702" y="247"/>
              </a:cxn>
              <a:cxn ang="0">
                <a:pos x="654" y="271"/>
              </a:cxn>
              <a:cxn ang="0">
                <a:pos x="602" y="350"/>
              </a:cxn>
              <a:cxn ang="0">
                <a:pos x="551" y="380"/>
              </a:cxn>
              <a:cxn ang="0">
                <a:pos x="503" y="392"/>
              </a:cxn>
              <a:cxn ang="0">
                <a:pos x="452" y="401"/>
              </a:cxn>
              <a:cxn ang="0">
                <a:pos x="401" y="398"/>
              </a:cxn>
              <a:cxn ang="0">
                <a:pos x="350" y="482"/>
              </a:cxn>
              <a:cxn ang="0">
                <a:pos x="301" y="542"/>
              </a:cxn>
              <a:cxn ang="0">
                <a:pos x="250" y="675"/>
              </a:cxn>
              <a:cxn ang="0">
                <a:pos x="199" y="831"/>
              </a:cxn>
              <a:cxn ang="0">
                <a:pos x="151" y="922"/>
              </a:cxn>
              <a:cxn ang="0">
                <a:pos x="100" y="949"/>
              </a:cxn>
              <a:cxn ang="0">
                <a:pos x="49" y="1000"/>
              </a:cxn>
              <a:cxn ang="0">
                <a:pos x="0" y="1072"/>
              </a:cxn>
            </a:cxnLst>
            <a:rect l="0" t="0" r="r" b="b"/>
            <a:pathLst>
              <a:path w="1129" h="1072">
                <a:moveTo>
                  <a:pt x="0" y="774"/>
                </a:moveTo>
                <a:lnTo>
                  <a:pt x="25" y="750"/>
                </a:lnTo>
                <a:lnTo>
                  <a:pt x="49" y="729"/>
                </a:lnTo>
                <a:lnTo>
                  <a:pt x="76" y="717"/>
                </a:lnTo>
                <a:lnTo>
                  <a:pt x="100" y="723"/>
                </a:lnTo>
                <a:lnTo>
                  <a:pt x="124" y="741"/>
                </a:lnTo>
                <a:lnTo>
                  <a:pt x="151" y="741"/>
                </a:lnTo>
                <a:lnTo>
                  <a:pt x="175" y="702"/>
                </a:lnTo>
                <a:lnTo>
                  <a:pt x="199" y="675"/>
                </a:lnTo>
                <a:lnTo>
                  <a:pt x="226" y="642"/>
                </a:lnTo>
                <a:lnTo>
                  <a:pt x="250" y="542"/>
                </a:lnTo>
                <a:lnTo>
                  <a:pt x="274" y="461"/>
                </a:lnTo>
                <a:lnTo>
                  <a:pt x="301" y="404"/>
                </a:lnTo>
                <a:lnTo>
                  <a:pt x="325" y="359"/>
                </a:lnTo>
                <a:lnTo>
                  <a:pt x="350" y="335"/>
                </a:lnTo>
                <a:lnTo>
                  <a:pt x="377" y="298"/>
                </a:lnTo>
                <a:lnTo>
                  <a:pt x="401" y="256"/>
                </a:lnTo>
                <a:lnTo>
                  <a:pt x="428" y="262"/>
                </a:lnTo>
                <a:lnTo>
                  <a:pt x="452" y="256"/>
                </a:lnTo>
                <a:lnTo>
                  <a:pt x="476" y="265"/>
                </a:lnTo>
                <a:lnTo>
                  <a:pt x="503" y="253"/>
                </a:lnTo>
                <a:lnTo>
                  <a:pt x="527" y="259"/>
                </a:lnTo>
                <a:lnTo>
                  <a:pt x="551" y="244"/>
                </a:lnTo>
                <a:lnTo>
                  <a:pt x="578" y="214"/>
                </a:lnTo>
                <a:lnTo>
                  <a:pt x="602" y="211"/>
                </a:lnTo>
                <a:lnTo>
                  <a:pt x="626" y="184"/>
                </a:lnTo>
                <a:lnTo>
                  <a:pt x="654" y="145"/>
                </a:lnTo>
                <a:lnTo>
                  <a:pt x="678" y="112"/>
                </a:lnTo>
                <a:lnTo>
                  <a:pt x="702" y="118"/>
                </a:lnTo>
                <a:lnTo>
                  <a:pt x="729" y="109"/>
                </a:lnTo>
                <a:lnTo>
                  <a:pt x="753" y="88"/>
                </a:lnTo>
                <a:lnTo>
                  <a:pt x="777" y="61"/>
                </a:lnTo>
                <a:lnTo>
                  <a:pt x="804" y="0"/>
                </a:lnTo>
                <a:lnTo>
                  <a:pt x="828" y="3"/>
                </a:lnTo>
                <a:lnTo>
                  <a:pt x="855" y="6"/>
                </a:lnTo>
                <a:lnTo>
                  <a:pt x="879" y="181"/>
                </a:lnTo>
                <a:lnTo>
                  <a:pt x="903" y="226"/>
                </a:lnTo>
                <a:lnTo>
                  <a:pt x="930" y="205"/>
                </a:lnTo>
                <a:lnTo>
                  <a:pt x="954" y="178"/>
                </a:lnTo>
                <a:lnTo>
                  <a:pt x="979" y="142"/>
                </a:lnTo>
                <a:lnTo>
                  <a:pt x="1006" y="136"/>
                </a:lnTo>
                <a:lnTo>
                  <a:pt x="1030" y="73"/>
                </a:lnTo>
                <a:lnTo>
                  <a:pt x="1054" y="142"/>
                </a:lnTo>
                <a:lnTo>
                  <a:pt x="1081" y="187"/>
                </a:lnTo>
                <a:lnTo>
                  <a:pt x="1105" y="199"/>
                </a:lnTo>
                <a:lnTo>
                  <a:pt x="1129" y="166"/>
                </a:lnTo>
                <a:lnTo>
                  <a:pt x="1129" y="353"/>
                </a:lnTo>
                <a:lnTo>
                  <a:pt x="1105" y="359"/>
                </a:lnTo>
                <a:lnTo>
                  <a:pt x="1081" y="338"/>
                </a:lnTo>
                <a:lnTo>
                  <a:pt x="1054" y="277"/>
                </a:lnTo>
                <a:lnTo>
                  <a:pt x="1030" y="202"/>
                </a:lnTo>
                <a:lnTo>
                  <a:pt x="1006" y="265"/>
                </a:lnTo>
                <a:lnTo>
                  <a:pt x="979" y="268"/>
                </a:lnTo>
                <a:lnTo>
                  <a:pt x="954" y="301"/>
                </a:lnTo>
                <a:lnTo>
                  <a:pt x="930" y="319"/>
                </a:lnTo>
                <a:lnTo>
                  <a:pt x="903" y="344"/>
                </a:lnTo>
                <a:lnTo>
                  <a:pt x="879" y="292"/>
                </a:lnTo>
                <a:lnTo>
                  <a:pt x="855" y="121"/>
                </a:lnTo>
                <a:lnTo>
                  <a:pt x="828" y="115"/>
                </a:lnTo>
                <a:lnTo>
                  <a:pt x="804" y="112"/>
                </a:lnTo>
                <a:lnTo>
                  <a:pt x="777" y="175"/>
                </a:lnTo>
                <a:lnTo>
                  <a:pt x="753" y="214"/>
                </a:lnTo>
                <a:lnTo>
                  <a:pt x="729" y="241"/>
                </a:lnTo>
                <a:lnTo>
                  <a:pt x="702" y="247"/>
                </a:lnTo>
                <a:lnTo>
                  <a:pt x="678" y="229"/>
                </a:lnTo>
                <a:lnTo>
                  <a:pt x="654" y="271"/>
                </a:lnTo>
                <a:lnTo>
                  <a:pt x="626" y="313"/>
                </a:lnTo>
                <a:lnTo>
                  <a:pt x="602" y="350"/>
                </a:lnTo>
                <a:lnTo>
                  <a:pt x="578" y="353"/>
                </a:lnTo>
                <a:lnTo>
                  <a:pt x="551" y="380"/>
                </a:lnTo>
                <a:lnTo>
                  <a:pt x="527" y="395"/>
                </a:lnTo>
                <a:lnTo>
                  <a:pt x="503" y="392"/>
                </a:lnTo>
                <a:lnTo>
                  <a:pt x="476" y="401"/>
                </a:lnTo>
                <a:lnTo>
                  <a:pt x="452" y="401"/>
                </a:lnTo>
                <a:lnTo>
                  <a:pt x="428" y="407"/>
                </a:lnTo>
                <a:lnTo>
                  <a:pt x="401" y="398"/>
                </a:lnTo>
                <a:lnTo>
                  <a:pt x="377" y="443"/>
                </a:lnTo>
                <a:lnTo>
                  <a:pt x="350" y="482"/>
                </a:lnTo>
                <a:lnTo>
                  <a:pt x="325" y="500"/>
                </a:lnTo>
                <a:lnTo>
                  <a:pt x="301" y="542"/>
                </a:lnTo>
                <a:lnTo>
                  <a:pt x="274" y="602"/>
                </a:lnTo>
                <a:lnTo>
                  <a:pt x="250" y="675"/>
                </a:lnTo>
                <a:lnTo>
                  <a:pt x="226" y="786"/>
                </a:lnTo>
                <a:lnTo>
                  <a:pt x="199" y="831"/>
                </a:lnTo>
                <a:lnTo>
                  <a:pt x="175" y="873"/>
                </a:lnTo>
                <a:lnTo>
                  <a:pt x="151" y="922"/>
                </a:lnTo>
                <a:lnTo>
                  <a:pt x="124" y="937"/>
                </a:lnTo>
                <a:lnTo>
                  <a:pt x="100" y="949"/>
                </a:lnTo>
                <a:lnTo>
                  <a:pt x="76" y="967"/>
                </a:lnTo>
                <a:lnTo>
                  <a:pt x="49" y="1000"/>
                </a:lnTo>
                <a:lnTo>
                  <a:pt x="25" y="1033"/>
                </a:lnTo>
                <a:lnTo>
                  <a:pt x="0" y="1072"/>
                </a:lnTo>
                <a:lnTo>
                  <a:pt x="0" y="774"/>
                </a:lnTo>
                <a:close/>
              </a:path>
            </a:pathLst>
          </a:custGeom>
          <a:solidFill>
            <a:srgbClr val="FF00FF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5" name="Freeform 111">
            <a:extLst>
              <a:ext uri="{FF2B5EF4-FFF2-40B4-BE49-F238E27FC236}">
                <a16:creationId xmlns:a16="http://schemas.microsoft.com/office/drawing/2014/main" id="{5A1E6FD0-766D-1A6B-71B7-CB1B04FBFABD}"/>
              </a:ext>
            </a:extLst>
          </p:cNvPr>
          <p:cNvSpPr>
            <a:spLocks/>
          </p:cNvSpPr>
          <p:nvPr/>
        </p:nvSpPr>
        <p:spPr bwMode="auto">
          <a:xfrm>
            <a:off x="4580109" y="2124851"/>
            <a:ext cx="1344216" cy="1035844"/>
          </a:xfrm>
          <a:custGeom>
            <a:avLst/>
            <a:gdLst/>
            <a:ahLst/>
            <a:cxnLst>
              <a:cxn ang="0">
                <a:pos x="0" y="870"/>
              </a:cxn>
              <a:cxn ang="0">
                <a:pos x="25" y="836"/>
              </a:cxn>
              <a:cxn ang="0">
                <a:pos x="49" y="809"/>
              </a:cxn>
              <a:cxn ang="0">
                <a:pos x="76" y="788"/>
              </a:cxn>
              <a:cxn ang="0">
                <a:pos x="100" y="782"/>
              </a:cxn>
              <a:cxn ang="0">
                <a:pos x="124" y="785"/>
              </a:cxn>
              <a:cxn ang="0">
                <a:pos x="151" y="776"/>
              </a:cxn>
              <a:cxn ang="0">
                <a:pos x="175" y="731"/>
              </a:cxn>
              <a:cxn ang="0">
                <a:pos x="199" y="698"/>
              </a:cxn>
              <a:cxn ang="0">
                <a:pos x="226" y="659"/>
              </a:cxn>
              <a:cxn ang="0">
                <a:pos x="250" y="554"/>
              </a:cxn>
              <a:cxn ang="0">
                <a:pos x="274" y="478"/>
              </a:cxn>
              <a:cxn ang="0">
                <a:pos x="301" y="418"/>
              </a:cxn>
              <a:cxn ang="0">
                <a:pos x="325" y="373"/>
              </a:cxn>
              <a:cxn ang="0">
                <a:pos x="350" y="352"/>
              </a:cxn>
              <a:cxn ang="0">
                <a:pos x="377" y="316"/>
              </a:cxn>
              <a:cxn ang="0">
                <a:pos x="401" y="274"/>
              </a:cxn>
              <a:cxn ang="0">
                <a:pos x="428" y="280"/>
              </a:cxn>
              <a:cxn ang="0">
                <a:pos x="452" y="274"/>
              </a:cxn>
              <a:cxn ang="0">
                <a:pos x="476" y="280"/>
              </a:cxn>
              <a:cxn ang="0">
                <a:pos x="503" y="268"/>
              </a:cxn>
              <a:cxn ang="0">
                <a:pos x="527" y="271"/>
              </a:cxn>
              <a:cxn ang="0">
                <a:pos x="551" y="258"/>
              </a:cxn>
              <a:cxn ang="0">
                <a:pos x="578" y="228"/>
              </a:cxn>
              <a:cxn ang="0">
                <a:pos x="602" y="225"/>
              </a:cxn>
              <a:cxn ang="0">
                <a:pos x="626" y="195"/>
              </a:cxn>
              <a:cxn ang="0">
                <a:pos x="654" y="153"/>
              </a:cxn>
              <a:cxn ang="0">
                <a:pos x="678" y="114"/>
              </a:cxn>
              <a:cxn ang="0">
                <a:pos x="702" y="129"/>
              </a:cxn>
              <a:cxn ang="0">
                <a:pos x="729" y="120"/>
              </a:cxn>
              <a:cxn ang="0">
                <a:pos x="753" y="96"/>
              </a:cxn>
              <a:cxn ang="0">
                <a:pos x="777" y="63"/>
              </a:cxn>
              <a:cxn ang="0">
                <a:pos x="804" y="0"/>
              </a:cxn>
              <a:cxn ang="0">
                <a:pos x="828" y="3"/>
              </a:cxn>
              <a:cxn ang="0">
                <a:pos x="855" y="9"/>
              </a:cxn>
              <a:cxn ang="0">
                <a:pos x="879" y="180"/>
              </a:cxn>
              <a:cxn ang="0">
                <a:pos x="903" y="231"/>
              </a:cxn>
              <a:cxn ang="0">
                <a:pos x="930" y="207"/>
              </a:cxn>
              <a:cxn ang="0">
                <a:pos x="954" y="183"/>
              </a:cxn>
              <a:cxn ang="0">
                <a:pos x="979" y="150"/>
              </a:cxn>
              <a:cxn ang="0">
                <a:pos x="1006" y="147"/>
              </a:cxn>
              <a:cxn ang="0">
                <a:pos x="1030" y="81"/>
              </a:cxn>
              <a:cxn ang="0">
                <a:pos x="1054" y="156"/>
              </a:cxn>
              <a:cxn ang="0">
                <a:pos x="1081" y="207"/>
              </a:cxn>
              <a:cxn ang="0">
                <a:pos x="1105" y="222"/>
              </a:cxn>
              <a:cxn ang="0">
                <a:pos x="1129" y="204"/>
              </a:cxn>
            </a:cxnLst>
            <a:rect l="0" t="0" r="r" b="b"/>
            <a:pathLst>
              <a:path w="1129" h="870">
                <a:moveTo>
                  <a:pt x="0" y="870"/>
                </a:moveTo>
                <a:lnTo>
                  <a:pt x="25" y="836"/>
                </a:lnTo>
                <a:lnTo>
                  <a:pt x="49" y="809"/>
                </a:lnTo>
                <a:lnTo>
                  <a:pt x="76" y="788"/>
                </a:lnTo>
                <a:lnTo>
                  <a:pt x="100" y="782"/>
                </a:lnTo>
                <a:lnTo>
                  <a:pt x="124" y="785"/>
                </a:lnTo>
                <a:lnTo>
                  <a:pt x="151" y="776"/>
                </a:lnTo>
                <a:lnTo>
                  <a:pt x="175" y="731"/>
                </a:lnTo>
                <a:lnTo>
                  <a:pt x="199" y="698"/>
                </a:lnTo>
                <a:lnTo>
                  <a:pt x="226" y="659"/>
                </a:lnTo>
                <a:lnTo>
                  <a:pt x="250" y="554"/>
                </a:lnTo>
                <a:lnTo>
                  <a:pt x="274" y="478"/>
                </a:lnTo>
                <a:lnTo>
                  <a:pt x="301" y="418"/>
                </a:lnTo>
                <a:lnTo>
                  <a:pt x="325" y="373"/>
                </a:lnTo>
                <a:lnTo>
                  <a:pt x="350" y="352"/>
                </a:lnTo>
                <a:lnTo>
                  <a:pt x="377" y="316"/>
                </a:lnTo>
                <a:lnTo>
                  <a:pt x="401" y="274"/>
                </a:lnTo>
                <a:lnTo>
                  <a:pt x="428" y="280"/>
                </a:lnTo>
                <a:lnTo>
                  <a:pt x="452" y="274"/>
                </a:lnTo>
                <a:lnTo>
                  <a:pt x="476" y="280"/>
                </a:lnTo>
                <a:lnTo>
                  <a:pt x="503" y="268"/>
                </a:lnTo>
                <a:lnTo>
                  <a:pt x="527" y="271"/>
                </a:lnTo>
                <a:lnTo>
                  <a:pt x="551" y="258"/>
                </a:lnTo>
                <a:lnTo>
                  <a:pt x="578" y="228"/>
                </a:lnTo>
                <a:lnTo>
                  <a:pt x="602" y="225"/>
                </a:lnTo>
                <a:lnTo>
                  <a:pt x="626" y="195"/>
                </a:lnTo>
                <a:lnTo>
                  <a:pt x="654" y="153"/>
                </a:lnTo>
                <a:lnTo>
                  <a:pt x="678" y="114"/>
                </a:lnTo>
                <a:lnTo>
                  <a:pt x="702" y="129"/>
                </a:lnTo>
                <a:lnTo>
                  <a:pt x="729" y="120"/>
                </a:lnTo>
                <a:lnTo>
                  <a:pt x="753" y="96"/>
                </a:lnTo>
                <a:lnTo>
                  <a:pt x="777" y="63"/>
                </a:lnTo>
                <a:lnTo>
                  <a:pt x="804" y="0"/>
                </a:lnTo>
                <a:lnTo>
                  <a:pt x="828" y="3"/>
                </a:lnTo>
                <a:lnTo>
                  <a:pt x="855" y="9"/>
                </a:lnTo>
                <a:lnTo>
                  <a:pt x="879" y="180"/>
                </a:lnTo>
                <a:lnTo>
                  <a:pt x="903" y="231"/>
                </a:lnTo>
                <a:lnTo>
                  <a:pt x="930" y="207"/>
                </a:lnTo>
                <a:lnTo>
                  <a:pt x="954" y="183"/>
                </a:lnTo>
                <a:lnTo>
                  <a:pt x="979" y="150"/>
                </a:lnTo>
                <a:lnTo>
                  <a:pt x="1006" y="147"/>
                </a:lnTo>
                <a:lnTo>
                  <a:pt x="1030" y="81"/>
                </a:lnTo>
                <a:lnTo>
                  <a:pt x="1054" y="156"/>
                </a:lnTo>
                <a:lnTo>
                  <a:pt x="1081" y="207"/>
                </a:lnTo>
                <a:lnTo>
                  <a:pt x="1105" y="222"/>
                </a:lnTo>
                <a:lnTo>
                  <a:pt x="1129" y="204"/>
                </a:lnTo>
              </a:path>
            </a:pathLst>
          </a:custGeom>
          <a:noFill/>
          <a:ln w="31750" cap="flat">
            <a:solidFill>
              <a:srgbClr val="FF00FF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6" name="Freeform 122">
            <a:extLst>
              <a:ext uri="{FF2B5EF4-FFF2-40B4-BE49-F238E27FC236}">
                <a16:creationId xmlns:a16="http://schemas.microsoft.com/office/drawing/2014/main" id="{862373B9-4E5D-B7D2-95D0-93D8DEC9EABD}"/>
              </a:ext>
            </a:extLst>
          </p:cNvPr>
          <p:cNvSpPr>
            <a:spLocks/>
          </p:cNvSpPr>
          <p:nvPr/>
        </p:nvSpPr>
        <p:spPr bwMode="auto">
          <a:xfrm>
            <a:off x="4938487" y="1633122"/>
            <a:ext cx="985838" cy="1588294"/>
          </a:xfrm>
          <a:custGeom>
            <a:avLst/>
            <a:gdLst/>
            <a:ahLst/>
            <a:cxnLst>
              <a:cxn ang="0">
                <a:pos x="24" y="1030"/>
              </a:cxn>
              <a:cxn ang="0">
                <a:pos x="76" y="1036"/>
              </a:cxn>
              <a:cxn ang="0">
                <a:pos x="127" y="888"/>
              </a:cxn>
              <a:cxn ang="0">
                <a:pos x="175" y="720"/>
              </a:cxn>
              <a:cxn ang="0">
                <a:pos x="226" y="584"/>
              </a:cxn>
              <a:cxn ang="0">
                <a:pos x="277" y="599"/>
              </a:cxn>
              <a:cxn ang="0">
                <a:pos x="325" y="515"/>
              </a:cxn>
              <a:cxn ang="0">
                <a:pos x="377" y="398"/>
              </a:cxn>
              <a:cxn ang="0">
                <a:pos x="428" y="307"/>
              </a:cxn>
              <a:cxn ang="0">
                <a:pos x="476" y="259"/>
              </a:cxn>
              <a:cxn ang="0">
                <a:pos x="527" y="202"/>
              </a:cxn>
              <a:cxn ang="0">
                <a:pos x="578" y="220"/>
              </a:cxn>
              <a:cxn ang="0">
                <a:pos x="629" y="148"/>
              </a:cxn>
              <a:cxn ang="0">
                <a:pos x="678" y="84"/>
              </a:cxn>
              <a:cxn ang="0">
                <a:pos x="729" y="57"/>
              </a:cxn>
              <a:cxn ang="0">
                <a:pos x="780" y="51"/>
              </a:cxn>
              <a:cxn ang="0">
                <a:pos x="828" y="0"/>
              </a:cxn>
              <a:cxn ang="0">
                <a:pos x="804" y="241"/>
              </a:cxn>
              <a:cxn ang="0">
                <a:pos x="753" y="229"/>
              </a:cxn>
              <a:cxn ang="0">
                <a:pos x="705" y="184"/>
              </a:cxn>
              <a:cxn ang="0">
                <a:pos x="653" y="205"/>
              </a:cxn>
              <a:cxn ang="0">
                <a:pos x="602" y="328"/>
              </a:cxn>
              <a:cxn ang="0">
                <a:pos x="554" y="340"/>
              </a:cxn>
              <a:cxn ang="0">
                <a:pos x="503" y="355"/>
              </a:cxn>
              <a:cxn ang="0">
                <a:pos x="452" y="437"/>
              </a:cxn>
              <a:cxn ang="0">
                <a:pos x="401" y="461"/>
              </a:cxn>
              <a:cxn ang="0">
                <a:pos x="353" y="554"/>
              </a:cxn>
              <a:cxn ang="0">
                <a:pos x="301" y="684"/>
              </a:cxn>
              <a:cxn ang="0">
                <a:pos x="250" y="732"/>
              </a:cxn>
              <a:cxn ang="0">
                <a:pos x="202" y="789"/>
              </a:cxn>
              <a:cxn ang="0">
                <a:pos x="151" y="957"/>
              </a:cxn>
              <a:cxn ang="0">
                <a:pos x="100" y="1123"/>
              </a:cxn>
              <a:cxn ang="0">
                <a:pos x="49" y="1268"/>
              </a:cxn>
              <a:cxn ang="0">
                <a:pos x="0" y="1334"/>
              </a:cxn>
            </a:cxnLst>
            <a:rect l="0" t="0" r="r" b="b"/>
            <a:pathLst>
              <a:path w="828" h="1334">
                <a:moveTo>
                  <a:pt x="0" y="1030"/>
                </a:moveTo>
                <a:lnTo>
                  <a:pt x="24" y="1030"/>
                </a:lnTo>
                <a:lnTo>
                  <a:pt x="49" y="1039"/>
                </a:lnTo>
                <a:lnTo>
                  <a:pt x="76" y="1036"/>
                </a:lnTo>
                <a:lnTo>
                  <a:pt x="100" y="954"/>
                </a:lnTo>
                <a:lnTo>
                  <a:pt x="127" y="888"/>
                </a:lnTo>
                <a:lnTo>
                  <a:pt x="151" y="807"/>
                </a:lnTo>
                <a:lnTo>
                  <a:pt x="175" y="720"/>
                </a:lnTo>
                <a:lnTo>
                  <a:pt x="202" y="644"/>
                </a:lnTo>
                <a:lnTo>
                  <a:pt x="226" y="584"/>
                </a:lnTo>
                <a:lnTo>
                  <a:pt x="250" y="581"/>
                </a:lnTo>
                <a:lnTo>
                  <a:pt x="277" y="599"/>
                </a:lnTo>
                <a:lnTo>
                  <a:pt x="301" y="548"/>
                </a:lnTo>
                <a:lnTo>
                  <a:pt x="325" y="515"/>
                </a:lnTo>
                <a:lnTo>
                  <a:pt x="353" y="425"/>
                </a:lnTo>
                <a:lnTo>
                  <a:pt x="377" y="398"/>
                </a:lnTo>
                <a:lnTo>
                  <a:pt x="401" y="328"/>
                </a:lnTo>
                <a:lnTo>
                  <a:pt x="428" y="307"/>
                </a:lnTo>
                <a:lnTo>
                  <a:pt x="452" y="301"/>
                </a:lnTo>
                <a:lnTo>
                  <a:pt x="476" y="259"/>
                </a:lnTo>
                <a:lnTo>
                  <a:pt x="503" y="223"/>
                </a:lnTo>
                <a:lnTo>
                  <a:pt x="527" y="202"/>
                </a:lnTo>
                <a:lnTo>
                  <a:pt x="554" y="214"/>
                </a:lnTo>
                <a:lnTo>
                  <a:pt x="578" y="220"/>
                </a:lnTo>
                <a:lnTo>
                  <a:pt x="602" y="196"/>
                </a:lnTo>
                <a:lnTo>
                  <a:pt x="629" y="148"/>
                </a:lnTo>
                <a:lnTo>
                  <a:pt x="653" y="75"/>
                </a:lnTo>
                <a:lnTo>
                  <a:pt x="678" y="84"/>
                </a:lnTo>
                <a:lnTo>
                  <a:pt x="705" y="60"/>
                </a:lnTo>
                <a:lnTo>
                  <a:pt x="729" y="57"/>
                </a:lnTo>
                <a:lnTo>
                  <a:pt x="753" y="69"/>
                </a:lnTo>
                <a:lnTo>
                  <a:pt x="780" y="51"/>
                </a:lnTo>
                <a:lnTo>
                  <a:pt x="804" y="21"/>
                </a:lnTo>
                <a:lnTo>
                  <a:pt x="828" y="0"/>
                </a:lnTo>
                <a:lnTo>
                  <a:pt x="828" y="262"/>
                </a:lnTo>
                <a:lnTo>
                  <a:pt x="804" y="241"/>
                </a:lnTo>
                <a:lnTo>
                  <a:pt x="780" y="226"/>
                </a:lnTo>
                <a:lnTo>
                  <a:pt x="753" y="229"/>
                </a:lnTo>
                <a:lnTo>
                  <a:pt x="729" y="199"/>
                </a:lnTo>
                <a:lnTo>
                  <a:pt x="705" y="184"/>
                </a:lnTo>
                <a:lnTo>
                  <a:pt x="678" y="208"/>
                </a:lnTo>
                <a:lnTo>
                  <a:pt x="653" y="205"/>
                </a:lnTo>
                <a:lnTo>
                  <a:pt x="629" y="265"/>
                </a:lnTo>
                <a:lnTo>
                  <a:pt x="602" y="328"/>
                </a:lnTo>
                <a:lnTo>
                  <a:pt x="578" y="349"/>
                </a:lnTo>
                <a:lnTo>
                  <a:pt x="554" y="340"/>
                </a:lnTo>
                <a:lnTo>
                  <a:pt x="527" y="328"/>
                </a:lnTo>
                <a:lnTo>
                  <a:pt x="503" y="355"/>
                </a:lnTo>
                <a:lnTo>
                  <a:pt x="476" y="388"/>
                </a:lnTo>
                <a:lnTo>
                  <a:pt x="452" y="437"/>
                </a:lnTo>
                <a:lnTo>
                  <a:pt x="428" y="449"/>
                </a:lnTo>
                <a:lnTo>
                  <a:pt x="401" y="461"/>
                </a:lnTo>
                <a:lnTo>
                  <a:pt x="377" y="518"/>
                </a:lnTo>
                <a:lnTo>
                  <a:pt x="353" y="554"/>
                </a:lnTo>
                <a:lnTo>
                  <a:pt x="325" y="647"/>
                </a:lnTo>
                <a:lnTo>
                  <a:pt x="301" y="684"/>
                </a:lnTo>
                <a:lnTo>
                  <a:pt x="277" y="738"/>
                </a:lnTo>
                <a:lnTo>
                  <a:pt x="250" y="732"/>
                </a:lnTo>
                <a:lnTo>
                  <a:pt x="226" y="735"/>
                </a:lnTo>
                <a:lnTo>
                  <a:pt x="202" y="789"/>
                </a:lnTo>
                <a:lnTo>
                  <a:pt x="175" y="870"/>
                </a:lnTo>
                <a:lnTo>
                  <a:pt x="151" y="957"/>
                </a:lnTo>
                <a:lnTo>
                  <a:pt x="127" y="1042"/>
                </a:lnTo>
                <a:lnTo>
                  <a:pt x="100" y="1123"/>
                </a:lnTo>
                <a:lnTo>
                  <a:pt x="76" y="1225"/>
                </a:lnTo>
                <a:lnTo>
                  <a:pt x="49" y="1268"/>
                </a:lnTo>
                <a:lnTo>
                  <a:pt x="24" y="1298"/>
                </a:lnTo>
                <a:lnTo>
                  <a:pt x="0" y="1334"/>
                </a:lnTo>
                <a:lnTo>
                  <a:pt x="0" y="1030"/>
                </a:lnTo>
                <a:close/>
              </a:path>
            </a:pathLst>
          </a:custGeom>
          <a:solidFill>
            <a:srgbClr val="FF8000">
              <a:alpha val="30000"/>
            </a:srgbClr>
          </a:solidFill>
          <a:ln w="9525" cap="rnd">
            <a:noFill/>
            <a:round/>
            <a:headEnd/>
            <a:tailEnd/>
          </a:ln>
          <a:effectLst>
            <a:softEdge rad="31750"/>
          </a:effec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7" name="Freeform 118">
            <a:extLst>
              <a:ext uri="{FF2B5EF4-FFF2-40B4-BE49-F238E27FC236}">
                <a16:creationId xmlns:a16="http://schemas.microsoft.com/office/drawing/2014/main" id="{63F0E5AD-6F19-6992-BAA4-4137A982227D}"/>
              </a:ext>
            </a:extLst>
          </p:cNvPr>
          <p:cNvSpPr>
            <a:spLocks/>
          </p:cNvSpPr>
          <p:nvPr/>
        </p:nvSpPr>
        <p:spPr bwMode="auto">
          <a:xfrm>
            <a:off x="4938487" y="1780759"/>
            <a:ext cx="985838" cy="1257300"/>
          </a:xfrm>
          <a:custGeom>
            <a:avLst/>
            <a:gdLst/>
            <a:ahLst/>
            <a:cxnLst>
              <a:cxn ang="0">
                <a:pos x="0" y="1056"/>
              </a:cxn>
              <a:cxn ang="0">
                <a:pos x="24" y="1041"/>
              </a:cxn>
              <a:cxn ang="0">
                <a:pos x="49" y="1029"/>
              </a:cxn>
              <a:cxn ang="0">
                <a:pos x="76" y="1008"/>
              </a:cxn>
              <a:cxn ang="0">
                <a:pos x="100" y="915"/>
              </a:cxn>
              <a:cxn ang="0">
                <a:pos x="127" y="839"/>
              </a:cxn>
              <a:cxn ang="0">
                <a:pos x="151" y="758"/>
              </a:cxn>
              <a:cxn ang="0">
                <a:pos x="175" y="671"/>
              </a:cxn>
              <a:cxn ang="0">
                <a:pos x="202" y="593"/>
              </a:cxn>
              <a:cxn ang="0">
                <a:pos x="226" y="535"/>
              </a:cxn>
              <a:cxn ang="0">
                <a:pos x="250" y="532"/>
              </a:cxn>
              <a:cxn ang="0">
                <a:pos x="277" y="544"/>
              </a:cxn>
              <a:cxn ang="0">
                <a:pos x="301" y="490"/>
              </a:cxn>
              <a:cxn ang="0">
                <a:pos x="325" y="457"/>
              </a:cxn>
              <a:cxn ang="0">
                <a:pos x="353" y="367"/>
              </a:cxn>
              <a:cxn ang="0">
                <a:pos x="377" y="334"/>
              </a:cxn>
              <a:cxn ang="0">
                <a:pos x="401" y="271"/>
              </a:cxn>
              <a:cxn ang="0">
                <a:pos x="428" y="255"/>
              </a:cxn>
              <a:cxn ang="0">
                <a:pos x="452" y="243"/>
              </a:cxn>
              <a:cxn ang="0">
                <a:pos x="476" y="201"/>
              </a:cxn>
              <a:cxn ang="0">
                <a:pos x="503" y="165"/>
              </a:cxn>
              <a:cxn ang="0">
                <a:pos x="527" y="141"/>
              </a:cxn>
              <a:cxn ang="0">
                <a:pos x="554" y="153"/>
              </a:cxn>
              <a:cxn ang="0">
                <a:pos x="578" y="159"/>
              </a:cxn>
              <a:cxn ang="0">
                <a:pos x="602" y="138"/>
              </a:cxn>
              <a:cxn ang="0">
                <a:pos x="629" y="81"/>
              </a:cxn>
              <a:cxn ang="0">
                <a:pos x="653" y="15"/>
              </a:cxn>
              <a:cxn ang="0">
                <a:pos x="678" y="24"/>
              </a:cxn>
              <a:cxn ang="0">
                <a:pos x="705" y="0"/>
              </a:cxn>
              <a:cxn ang="0">
                <a:pos x="729" y="3"/>
              </a:cxn>
              <a:cxn ang="0">
                <a:pos x="753" y="24"/>
              </a:cxn>
              <a:cxn ang="0">
                <a:pos x="780" y="15"/>
              </a:cxn>
              <a:cxn ang="0">
                <a:pos x="804" y="6"/>
              </a:cxn>
              <a:cxn ang="0">
                <a:pos x="828" y="6"/>
              </a:cxn>
            </a:cxnLst>
            <a:rect l="0" t="0" r="r" b="b"/>
            <a:pathLst>
              <a:path w="828" h="1056">
                <a:moveTo>
                  <a:pt x="0" y="1056"/>
                </a:moveTo>
                <a:lnTo>
                  <a:pt x="24" y="1041"/>
                </a:lnTo>
                <a:lnTo>
                  <a:pt x="49" y="1029"/>
                </a:lnTo>
                <a:lnTo>
                  <a:pt x="76" y="1008"/>
                </a:lnTo>
                <a:lnTo>
                  <a:pt x="100" y="915"/>
                </a:lnTo>
                <a:lnTo>
                  <a:pt x="127" y="839"/>
                </a:lnTo>
                <a:lnTo>
                  <a:pt x="151" y="758"/>
                </a:lnTo>
                <a:lnTo>
                  <a:pt x="175" y="671"/>
                </a:lnTo>
                <a:lnTo>
                  <a:pt x="202" y="593"/>
                </a:lnTo>
                <a:lnTo>
                  <a:pt x="226" y="535"/>
                </a:lnTo>
                <a:lnTo>
                  <a:pt x="250" y="532"/>
                </a:lnTo>
                <a:lnTo>
                  <a:pt x="277" y="544"/>
                </a:lnTo>
                <a:lnTo>
                  <a:pt x="301" y="490"/>
                </a:lnTo>
                <a:lnTo>
                  <a:pt x="325" y="457"/>
                </a:lnTo>
                <a:lnTo>
                  <a:pt x="353" y="367"/>
                </a:lnTo>
                <a:lnTo>
                  <a:pt x="377" y="334"/>
                </a:lnTo>
                <a:lnTo>
                  <a:pt x="401" y="271"/>
                </a:lnTo>
                <a:lnTo>
                  <a:pt x="428" y="255"/>
                </a:lnTo>
                <a:lnTo>
                  <a:pt x="452" y="243"/>
                </a:lnTo>
                <a:lnTo>
                  <a:pt x="476" y="201"/>
                </a:lnTo>
                <a:lnTo>
                  <a:pt x="503" y="165"/>
                </a:lnTo>
                <a:lnTo>
                  <a:pt x="527" y="141"/>
                </a:lnTo>
                <a:lnTo>
                  <a:pt x="554" y="153"/>
                </a:lnTo>
                <a:lnTo>
                  <a:pt x="578" y="159"/>
                </a:lnTo>
                <a:lnTo>
                  <a:pt x="602" y="138"/>
                </a:lnTo>
                <a:lnTo>
                  <a:pt x="629" y="81"/>
                </a:lnTo>
                <a:lnTo>
                  <a:pt x="653" y="15"/>
                </a:lnTo>
                <a:lnTo>
                  <a:pt x="678" y="24"/>
                </a:lnTo>
                <a:lnTo>
                  <a:pt x="705" y="0"/>
                </a:lnTo>
                <a:lnTo>
                  <a:pt x="729" y="3"/>
                </a:lnTo>
                <a:lnTo>
                  <a:pt x="753" y="24"/>
                </a:lnTo>
                <a:lnTo>
                  <a:pt x="780" y="15"/>
                </a:lnTo>
                <a:lnTo>
                  <a:pt x="804" y="6"/>
                </a:lnTo>
                <a:lnTo>
                  <a:pt x="828" y="6"/>
                </a:lnTo>
              </a:path>
            </a:pathLst>
          </a:custGeom>
          <a:noFill/>
          <a:ln w="31750" cap="flat">
            <a:solidFill>
              <a:srgbClr val="FF8000"/>
            </a:solidFill>
            <a:prstDash val="solid"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2400"/>
          </a:p>
        </p:txBody>
      </p:sp>
      <p:sp>
        <p:nvSpPr>
          <p:cNvPr id="98" name="Line 33">
            <a:extLst>
              <a:ext uri="{FF2B5EF4-FFF2-40B4-BE49-F238E27FC236}">
                <a16:creationId xmlns:a16="http://schemas.microsoft.com/office/drawing/2014/main" id="{543C75D4-5D24-6F70-24ED-9738A0F59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36030" y="1730746"/>
            <a:ext cx="140258" cy="42862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 sz="135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07D9F9-6599-8EF4-FE8C-12CBF66BB4A8}"/>
              </a:ext>
            </a:extLst>
          </p:cNvPr>
          <p:cNvSpPr txBox="1"/>
          <p:nvPr/>
        </p:nvSpPr>
        <p:spPr bwMode="gray">
          <a:xfrm>
            <a:off x="7157164" y="2443976"/>
            <a:ext cx="171177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 hangingPunct="1">
              <a:defRPr/>
            </a:pPr>
            <a:r>
              <a:rPr lang="en-GB" sz="1050" b="1" dirty="0"/>
              <a:t>History of Chess</a:t>
            </a:r>
            <a:br>
              <a:rPr lang="en-GB" sz="1050" b="1" dirty="0"/>
            </a:br>
            <a:r>
              <a:rPr lang="en-GB" sz="1050" dirty="0"/>
              <a:t>3.5M match outcomes </a:t>
            </a:r>
            <a:br>
              <a:rPr lang="en-GB" sz="1050" dirty="0"/>
            </a:br>
            <a:r>
              <a:rPr lang="en-GB" sz="1050" dirty="0"/>
              <a:t>20 million variables </a:t>
            </a:r>
          </a:p>
          <a:p>
            <a:pPr algn="ctr" hangingPunct="1">
              <a:defRPr/>
            </a:pPr>
            <a:r>
              <a:rPr lang="en-GB" sz="1050" dirty="0"/>
              <a:t>40 million factors</a:t>
            </a:r>
          </a:p>
        </p:txBody>
      </p:sp>
    </p:spTree>
    <p:extLst>
      <p:ext uri="{BB962C8B-B14F-4D97-AF65-F5344CB8AC3E}">
        <p14:creationId xmlns:p14="http://schemas.microsoft.com/office/powerpoint/2010/main" val="2192686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8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0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Ranking Problem</a:t>
            </a:r>
          </a:p>
          <a:p>
            <a:pPr marL="342900" indent="-342900"/>
            <a:r>
              <a:rPr lang="en-US" altLang="en-DE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92997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19A964-B894-3EA4-14AC-125911C30B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Competition</a:t>
            </a:r>
            <a:r>
              <a:rPr lang="en-US" dirty="0"/>
              <a:t> is central to our lives </a:t>
            </a:r>
          </a:p>
          <a:p>
            <a:pPr lvl="1"/>
            <a:r>
              <a:rPr lang="en-US" sz="1200" dirty="0"/>
              <a:t>Innate biological trait</a:t>
            </a:r>
          </a:p>
          <a:p>
            <a:pPr lvl="1"/>
            <a:r>
              <a:rPr lang="en-US" sz="1200" dirty="0"/>
              <a:t>Driving principle of many sports</a:t>
            </a:r>
          </a:p>
          <a:p>
            <a:pPr lvl="1"/>
            <a:endParaRPr lang="en-US" dirty="0"/>
          </a:p>
          <a:p>
            <a:r>
              <a:rPr lang="en-US" b="1" dirty="0"/>
              <a:t>Chess rating </a:t>
            </a:r>
            <a:r>
              <a:rPr lang="en-US" dirty="0"/>
              <a:t>for fair competition</a:t>
            </a:r>
          </a:p>
          <a:p>
            <a:pPr lvl="1"/>
            <a:r>
              <a:rPr lang="en-US" sz="1200" dirty="0"/>
              <a:t>ELO: Developed in 1960 by </a:t>
            </a:r>
            <a:r>
              <a:rPr lang="en-US" sz="1200" dirty="0" err="1"/>
              <a:t>Árpád</a:t>
            </a:r>
            <a:r>
              <a:rPr lang="en-US" sz="1200" dirty="0"/>
              <a:t> </a:t>
            </a:r>
            <a:r>
              <a:rPr lang="en-US" sz="1200" dirty="0" err="1"/>
              <a:t>Imre</a:t>
            </a:r>
            <a:r>
              <a:rPr lang="en-US" sz="1200" dirty="0"/>
              <a:t> </a:t>
            </a:r>
            <a:r>
              <a:rPr lang="en-US" sz="1200" dirty="0" err="1"/>
              <a:t>Élő</a:t>
            </a:r>
            <a:r>
              <a:rPr lang="en-US" sz="1200" dirty="0"/>
              <a:t> (as a success to Harkness system)</a:t>
            </a:r>
          </a:p>
          <a:p>
            <a:pPr lvl="1"/>
            <a:r>
              <a:rPr lang="en-US" sz="1200" dirty="0"/>
              <a:t>Matchmaking system for Chess tournaments</a:t>
            </a:r>
          </a:p>
          <a:p>
            <a:endParaRPr lang="en-US" dirty="0"/>
          </a:p>
          <a:p>
            <a:r>
              <a:rPr lang="en-US" b="1" dirty="0"/>
              <a:t>Challenges</a:t>
            </a:r>
            <a:r>
              <a:rPr lang="en-US" dirty="0"/>
              <a:t> of online gaming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Learn from few match outcomes efficiently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multiple teams and multiple players per team</a:t>
            </a:r>
          </a:p>
          <a:p>
            <a:pPr marL="611187" lvl="1" indent="-342900">
              <a:buFont typeface="+mj-lt"/>
              <a:buAutoNum type="arabicPeriod"/>
            </a:pPr>
            <a:r>
              <a:rPr lang="en-US" sz="1200" dirty="0"/>
              <a:t>Support draws and partial play as well as skill transfer over games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BA62F-4831-5C7B-74A8-6077016C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EBB72-B252-EF2A-AE12-857DE0501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76" y="1177156"/>
            <a:ext cx="1166048" cy="139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DFDF93-CEB6-E874-41DF-A93F12FB0DEA}"/>
              </a:ext>
            </a:extLst>
          </p:cNvPr>
          <p:cNvSpPr txBox="1"/>
          <p:nvPr/>
        </p:nvSpPr>
        <p:spPr bwMode="gray">
          <a:xfrm>
            <a:off x="7668466" y="2571750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Árpád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Imre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Élő</a:t>
            </a: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(1903 – 1992) 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755622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Given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200" b="1" dirty="0"/>
                  <a:t>Match outcomes</a:t>
                </a:r>
                <a:r>
                  <a:rPr lang="en-US" sz="1200" dirty="0"/>
                  <a:t>: Orderings among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200" dirty="0"/>
                  <a:t> teams consisting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 players.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Questions</a:t>
                </a:r>
                <a:r>
                  <a:rPr lang="en-US" dirty="0"/>
                  <a:t>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Skill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for each player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Player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</a:rPr>
                          <m:t>wins</m:t>
                        </m:r>
                      </m:e>
                    </m:d>
                  </m:oMath>
                </a14:m>
                <a:endParaRPr lang="en-US" sz="1200" dirty="0"/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Global ranking among all players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en-US" sz="1200" dirty="0"/>
                  <a:t>Fair matches between teams of players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015EE975-65A1-3578-F403-37B762E0B9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F556AE4-86A5-4386-1992-63D0C2F3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Skill Rating Problem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AEBD406-2B82-5BC1-F712-761FFD6FF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616" y="1880469"/>
            <a:ext cx="2925911" cy="1584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2C6A83-F5F1-32E6-0FD5-60834489C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2753" y="2457046"/>
            <a:ext cx="933484" cy="877187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48488A-95BA-9141-4863-8E5AD56D7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017" y="2112086"/>
            <a:ext cx="1357315" cy="197121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0A3BF7-8976-890C-4F9B-3F116C65F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lum brigh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8106" y="1911094"/>
            <a:ext cx="3331962" cy="1490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10D44-D8FE-9DA6-C967-B82D36CE8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297" y="2206791"/>
            <a:ext cx="1068143" cy="104004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0E633A-5C3B-3443-7D47-4441D389A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838" y="2206792"/>
            <a:ext cx="162398" cy="1051450"/>
          </a:xfrm>
          <a:prstGeom prst="rect">
            <a:avLst/>
          </a:prstGeom>
          <a:gradFill flip="none" rotWithShape="1">
            <a:gsLst>
              <a:gs pos="0">
                <a:srgbClr val="FFFF00">
                  <a:alpha val="30000"/>
                </a:srgbClr>
              </a:gs>
              <a:gs pos="50000">
                <a:srgbClr val="FFC000">
                  <a:alpha val="30000"/>
                </a:srgbClr>
              </a:gs>
              <a:gs pos="100000">
                <a:srgbClr val="FF0000">
                  <a:alpha val="30000"/>
                </a:srgbClr>
              </a:gs>
            </a:gsLst>
            <a:lin ang="4800000" scaled="0"/>
            <a:tileRect/>
          </a:gradFill>
          <a:ln w="3175">
            <a:solidFill>
              <a:schemeClr val="accent4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srgbClr val="FFFF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201CC1-839D-6BBD-E28D-6244DC17C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504" y="2723898"/>
            <a:ext cx="167998" cy="282224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6D84FC-8021-2822-4EE0-D2579AFC0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637" y="2428504"/>
            <a:ext cx="167998" cy="287868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</a:bodyPr>
          <a:lstStyle/>
          <a:p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6536C9-985D-4BDA-E1A9-EBDA10468127}"/>
              </a:ext>
            </a:extLst>
          </p:cNvPr>
          <p:cNvSpPr txBox="1"/>
          <p:nvPr/>
        </p:nvSpPr>
        <p:spPr bwMode="gray">
          <a:xfrm>
            <a:off x="8189843" y="4778734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4133480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Ranking Problem</a:t>
            </a:r>
          </a:p>
          <a:p>
            <a:pPr marL="342900" indent="-342900"/>
            <a:r>
              <a:rPr lang="en-US" altLang="en-DE" b="1" dirty="0"/>
              <a:t>Probabilistic Ranking Models</a:t>
            </a:r>
          </a:p>
          <a:p>
            <a:pPr marL="342900" indent="-342900"/>
            <a:r>
              <a:rPr lang="en-US" altLang="en-DE" dirty="0"/>
              <a:t>TrueSkill: Expectation Propagation on Ranking Factor Graphs</a:t>
            </a:r>
          </a:p>
          <a:p>
            <a:pPr marL="342900" indent="-342900"/>
            <a:r>
              <a:rPr lang="en-US" altLang="en-DE" dirty="0"/>
              <a:t>TrueSkill Through Time</a:t>
            </a:r>
          </a:p>
          <a:p>
            <a:pPr marL="614125" lvl="1" indent="-342900"/>
            <a:endParaRPr lang="en-US" altLang="en-D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68129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</p:spPr>
            <p:txBody>
              <a:bodyPr/>
              <a:lstStyle/>
              <a:p>
                <a:r>
                  <a:rPr lang="en-US" b="1" dirty="0"/>
                  <a:t>Simple Two-Player Games</a:t>
                </a:r>
                <a:r>
                  <a:rPr lang="en-US" dirty="0"/>
                  <a:t>: Our data is the identity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the two players and the outcome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 +1</m:t>
                        </m:r>
                      </m:e>
                    </m:d>
                  </m:oMath>
                </a14:m>
                <a:r>
                  <a:rPr lang="en-US" dirty="0"/>
                  <a:t> of a match between them.</a:t>
                </a:r>
              </a:p>
              <a:p>
                <a:pPr lvl="1"/>
                <a:r>
                  <a:rPr lang="en-US" sz="1200" b="1" dirty="0"/>
                  <a:t>Bradley-Terry Model (1952)</a:t>
                </a:r>
                <a:r>
                  <a:rPr lang="en-US" sz="1200" dirty="0"/>
                  <a:t>: Model of a win of player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200" dirty="0"/>
                  <a:t>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2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  <a:p>
                <a:pPr lvl="1"/>
                <a:r>
                  <a:rPr lang="en-US" sz="1200" b="1" dirty="0"/>
                  <a:t>Thurstone Case V Model (1927)</a:t>
                </a:r>
                <a:r>
                  <a:rPr lang="en-US" sz="1200" dirty="0"/>
                  <a:t>: Model of a win given skills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200" dirty="0"/>
                  <a:t> is </a:t>
                </a:r>
              </a:p>
              <a:p>
                <a:pPr marL="2682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=1|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  <m:sSup>
                                <m:sSup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en-US" sz="1200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58776" y="1239837"/>
                <a:ext cx="6877051" cy="2124001"/>
              </a:xfrm>
              <a:blipFill>
                <a:blip r:embed="rId2"/>
                <a:stretch>
                  <a:fillRect t="-595" r="-369" b="-4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Two-Player Match Outcome Model</a:t>
            </a:r>
          </a:p>
        </p:txBody>
      </p:sp>
      <p:pic>
        <p:nvPicPr>
          <p:cNvPr id="1026" name="Picture 2" descr="The Bradley Lecture">
            <a:extLst>
              <a:ext uri="{FF2B5EF4-FFF2-40B4-BE49-F238E27FC236}">
                <a16:creationId xmlns:a16="http://schemas.microsoft.com/office/drawing/2014/main" id="{F0C31FB1-7BB1-4849-AFD1-0B7A98279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466"/>
          <a:stretch/>
        </p:blipFill>
        <p:spPr bwMode="auto">
          <a:xfrm>
            <a:off x="7884368" y="1080289"/>
            <a:ext cx="710952" cy="843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AAA8C5-1270-D9F1-8F59-B51DCB034904}"/>
              </a:ext>
            </a:extLst>
          </p:cNvPr>
          <p:cNvSpPr txBox="1"/>
          <p:nvPr/>
        </p:nvSpPr>
        <p:spPr bwMode="gray">
          <a:xfrm>
            <a:off x="7706110" y="1923678"/>
            <a:ext cx="10674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Ralph A. Bradley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(1923 – 2001) </a:t>
            </a:r>
            <a:endParaRPr lang="en-US" sz="8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F19C8B9-73E0-6A93-C32D-062D62A61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434" y="2355726"/>
            <a:ext cx="882819" cy="76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0E7A9-064D-37C7-26D5-25EF0C5E2580}"/>
              </a:ext>
            </a:extLst>
          </p:cNvPr>
          <p:cNvSpPr txBox="1"/>
          <p:nvPr/>
        </p:nvSpPr>
        <p:spPr bwMode="gray">
          <a:xfrm>
            <a:off x="7395059" y="3121701"/>
            <a:ext cx="1641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Louis Leon Thurstone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(1887 – 1955) </a:t>
            </a:r>
            <a:endParaRPr 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/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DCE4B6-6460-B7A6-937E-907AB652E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4028556"/>
                <a:ext cx="251999" cy="25199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/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FE992DB-8A7D-51A5-4455-3E0CD19DD5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402855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8D27E4-7E46-B1EE-9C30-75F937CE36AC}"/>
              </a:ext>
            </a:extLst>
          </p:cNvPr>
          <p:cNvCxnSpPr>
            <a:cxnSpLocks/>
            <a:stCxn id="9" idx="4"/>
            <a:endCxn id="11" idx="7"/>
          </p:cNvCxnSpPr>
          <p:nvPr/>
        </p:nvCxnSpPr>
        <p:spPr bwMode="gray">
          <a:xfrm flipH="1">
            <a:off x="3924121" y="4280555"/>
            <a:ext cx="342977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/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D3F5DA6-963D-DDF4-0ACC-3A0C92A20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709026" y="4460628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1E498-7D13-AA6C-F0E6-2BE7B24F17BD}"/>
              </a:ext>
            </a:extLst>
          </p:cNvPr>
          <p:cNvCxnSpPr>
            <a:cxnSpLocks/>
            <a:stCxn id="11" idx="1"/>
            <a:endCxn id="8" idx="4"/>
          </p:cNvCxnSpPr>
          <p:nvPr/>
        </p:nvCxnSpPr>
        <p:spPr bwMode="gray">
          <a:xfrm flipH="1" flipV="1">
            <a:off x="3413190" y="4280555"/>
            <a:ext cx="332740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C94A9D-FF69-0236-2B51-757352179F84}"/>
              </a:ext>
            </a:extLst>
          </p:cNvPr>
          <p:cNvCxnSpPr>
            <a:cxnSpLocks/>
            <a:stCxn id="37" idx="4"/>
            <a:endCxn id="9" idx="0"/>
          </p:cNvCxnSpPr>
          <p:nvPr/>
        </p:nvCxnSpPr>
        <p:spPr bwMode="gray">
          <a:xfrm>
            <a:off x="4267098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711A802-FA84-6FD9-539C-1E15A02FC2CB}"/>
              </a:ext>
            </a:extLst>
          </p:cNvPr>
          <p:cNvCxnSpPr>
            <a:cxnSpLocks/>
            <a:stCxn id="36" idx="4"/>
            <a:endCxn id="8" idx="0"/>
          </p:cNvCxnSpPr>
          <p:nvPr/>
        </p:nvCxnSpPr>
        <p:spPr bwMode="gray">
          <a:xfrm>
            <a:off x="3413190" y="3743509"/>
            <a:ext cx="0" cy="2850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/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1FEB7-FD21-E98E-AF51-9CB255C0E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519705" y="4050355"/>
                <a:ext cx="812485" cy="215444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/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B604B81-2BED-7109-E33C-40D0465C9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310226" y="4049890"/>
                <a:ext cx="812485" cy="215444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/>
              <p:nvPr/>
            </p:nvSpPr>
            <p:spPr bwMode="gray">
              <a:xfrm>
                <a:off x="3153805" y="4716732"/>
                <a:ext cx="132644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12A0-774B-C678-AFEF-5028EA66D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53805" y="4716732"/>
                <a:ext cx="1326442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11">
            <a:extLst>
              <a:ext uri="{FF2B5EF4-FFF2-40B4-BE49-F238E27FC236}">
                <a16:creationId xmlns:a16="http://schemas.microsoft.com/office/drawing/2014/main" id="{56099455-B065-73A3-57EE-AA68565D4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328" t="23770" r="7845" b="19777"/>
          <a:stretch>
            <a:fillRect/>
          </a:stretch>
        </p:blipFill>
        <p:spPr bwMode="auto">
          <a:xfrm>
            <a:off x="5122611" y="3189911"/>
            <a:ext cx="2244576" cy="1656192"/>
          </a:xfrm>
          <a:prstGeom prst="rect">
            <a:avLst/>
          </a:prstGeom>
          <a:ln w="127000" cap="rnd">
            <a:solidFill>
              <a:srgbClr val="FFFFFF"/>
            </a:solidFill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/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B843757-7A6E-AB1E-B757-05B920F06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87190" y="3491510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/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12360DF-FD82-DC17-4014-839545019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41098" y="3491510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62945A-DE73-E0D1-0B24-449ACD6538D5}"/>
              </a:ext>
            </a:extLst>
          </p:cNvPr>
          <p:cNvCxnSpPr>
            <a:cxnSpLocks/>
            <a:endCxn id="43" idx="3"/>
          </p:cNvCxnSpPr>
          <p:nvPr/>
        </p:nvCxnSpPr>
        <p:spPr bwMode="gray">
          <a:xfrm flipH="1">
            <a:off x="5571748" y="2125248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C627E71-ACCC-B3C2-60E3-8345A6CCF0E9}"/>
              </a:ext>
            </a:extLst>
          </p:cNvPr>
          <p:cNvSpPr/>
          <p:nvPr/>
        </p:nvSpPr>
        <p:spPr bwMode="gray">
          <a:xfrm>
            <a:off x="4347612" y="2022838"/>
            <a:ext cx="1224136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460FF6A-7E86-2CBD-8C0A-843141D62B37}"/>
              </a:ext>
            </a:extLst>
          </p:cNvPr>
          <p:cNvSpPr txBox="1"/>
          <p:nvPr/>
        </p:nvSpPr>
        <p:spPr bwMode="gray">
          <a:xfrm>
            <a:off x="5940152" y="1932938"/>
            <a:ext cx="1641437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>
                <a:solidFill>
                  <a:srgbClr val="C00000"/>
                </a:solidFill>
              </a:rPr>
              <a:t>Logistic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429F579-35F8-A938-2B56-6E1618FCBA3C}"/>
              </a:ext>
            </a:extLst>
          </p:cNvPr>
          <p:cNvSpPr/>
          <p:nvPr/>
        </p:nvSpPr>
        <p:spPr bwMode="gray">
          <a:xfrm>
            <a:off x="3409321" y="2755256"/>
            <a:ext cx="1713289" cy="454597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683E285-659A-BE90-5298-6DF3C0F94A1E}"/>
              </a:ext>
            </a:extLst>
          </p:cNvPr>
          <p:cNvCxnSpPr>
            <a:cxnSpLocks/>
          </p:cNvCxnSpPr>
          <p:nvPr/>
        </p:nvCxnSpPr>
        <p:spPr bwMode="gray">
          <a:xfrm flipH="1">
            <a:off x="5173949" y="2856604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A8FBB6F-9868-C145-1997-3056DDEC48D7}"/>
              </a:ext>
            </a:extLst>
          </p:cNvPr>
          <p:cNvSpPr txBox="1"/>
          <p:nvPr/>
        </p:nvSpPr>
        <p:spPr bwMode="gray">
          <a:xfrm>
            <a:off x="5552400" y="2742520"/>
            <a:ext cx="1520532" cy="422788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GB" sz="1000" dirty="0" err="1">
                <a:solidFill>
                  <a:srgbClr val="C00000"/>
                </a:solidFill>
              </a:rPr>
              <a:t>Probit</a:t>
            </a:r>
            <a:r>
              <a:rPr lang="en-GB" sz="1000" dirty="0">
                <a:solidFill>
                  <a:srgbClr val="C00000"/>
                </a:solidFill>
              </a:rPr>
              <a:t> sigmoid in </a:t>
            </a:r>
            <a:br>
              <a:rPr lang="en-GB" sz="1000" dirty="0">
                <a:solidFill>
                  <a:srgbClr val="C00000"/>
                </a:solidFill>
              </a:rPr>
            </a:br>
            <a:r>
              <a:rPr lang="en-GB" sz="1000" dirty="0">
                <a:solidFill>
                  <a:srgbClr val="C00000"/>
                </a:solidFill>
              </a:rPr>
              <a:t>skill difference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/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79FDAF-BE53-AAFC-F1D1-F03CF86D2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970936" y="4345854"/>
                <a:ext cx="357412" cy="22954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/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043931-6DAA-EE79-F3AE-B3193233F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552870" y="4565193"/>
                <a:ext cx="357412" cy="22954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/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7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700" dirty="0" err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EA6C07-03F6-E429-DCAC-159048BD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878415" y="4403354"/>
                <a:ext cx="357412" cy="22954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1640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  <p:bldP spid="11" grpId="0" animBg="1"/>
      <p:bldP spid="19" grpId="0"/>
      <p:bldP spid="22" grpId="0"/>
      <p:bldP spid="23" grpId="0"/>
      <p:bldP spid="36" grpId="0" animBg="1"/>
      <p:bldP spid="37" grpId="0" animBg="1"/>
      <p:bldP spid="43" grpId="0" animBg="1"/>
      <p:bldP spid="44" grpId="0"/>
      <p:bldP spid="47" grpId="0" animBg="1"/>
      <p:bldP spid="49" grpId="0"/>
      <p:bldP spid="4" grpId="0"/>
      <p:bldP spid="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33A450-623B-83A3-6F1B-4B2D80F15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957640" cy="3563938"/>
          </a:xfrm>
        </p:spPr>
        <p:txBody>
          <a:bodyPr/>
          <a:lstStyle/>
          <a:p>
            <a:r>
              <a:rPr lang="en-US" b="1" dirty="0"/>
              <a:t>Team Assumption</a:t>
            </a:r>
            <a:r>
              <a:rPr lang="en-US" dirty="0"/>
              <a:t>: Performance of a team is the sum of the performances of its players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Pro</a:t>
            </a:r>
            <a:r>
              <a:rPr lang="en-US" dirty="0"/>
              <a:t>: </a:t>
            </a:r>
            <a:r>
              <a:rPr lang="en-US" sz="1200" dirty="0"/>
              <a:t>Games where the team scores are additive (e.g., kill count in first-person shooter)</a:t>
            </a:r>
          </a:p>
          <a:p>
            <a:r>
              <a:rPr lang="en-US" b="1" dirty="0"/>
              <a:t>Con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sz="1200" dirty="0"/>
              <a:t>Games where the outcome is determined by a single player (e.g., fastest car in a race)</a:t>
            </a:r>
          </a:p>
          <a:p>
            <a:r>
              <a:rPr lang="en-US" b="1" dirty="0"/>
              <a:t>Observation</a:t>
            </a:r>
            <a:r>
              <a:rPr lang="en-US" dirty="0"/>
              <a:t>: Match outcomes correlate the skills of players</a:t>
            </a:r>
          </a:p>
          <a:p>
            <a:pPr lvl="1"/>
            <a:r>
              <a:rPr lang="en-US" sz="1200" b="1" dirty="0"/>
              <a:t>Same Team</a:t>
            </a:r>
            <a:r>
              <a:rPr lang="en-US" sz="1200" dirty="0"/>
              <a:t>: Anti-correlated</a:t>
            </a:r>
          </a:p>
          <a:p>
            <a:pPr lvl="1"/>
            <a:r>
              <a:rPr lang="en-US" sz="1200" b="1" dirty="0"/>
              <a:t>Opposite Teams</a:t>
            </a:r>
            <a:r>
              <a:rPr lang="en-US" sz="1200" dirty="0"/>
              <a:t>: Correlated</a:t>
            </a:r>
            <a:endParaRPr lang="en-US" sz="12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Two-Team Match 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/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87F253E-5BD8-3AEA-1328-88E17A1BE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11080" y="2219722"/>
                <a:ext cx="251999" cy="251999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/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9AA7E61-E939-8AD3-4BBA-B35D35A45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69408" y="2219722"/>
                <a:ext cx="251999" cy="25199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AC2BF1-B54D-90C3-E488-CA9661CAB362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3855339" y="2471721"/>
            <a:ext cx="340069" cy="21697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/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BDF7EA-61D6-AA47-CBBF-CF6EC874B5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640244" y="2651794"/>
                <a:ext cx="251999" cy="25199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5FA213-FAE9-9C92-6643-EAE6263A6DD7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3337080" y="2471721"/>
            <a:ext cx="340068" cy="2169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614E9E-C4FB-74CC-85A1-63A3E8E9E229}"/>
              </a:ext>
            </a:extLst>
          </p:cNvPr>
          <p:cNvCxnSpPr>
            <a:cxnSpLocks/>
            <a:stCxn id="15" idx="4"/>
            <a:endCxn id="5" idx="7"/>
          </p:cNvCxnSpPr>
          <p:nvPr/>
        </p:nvCxnSpPr>
        <p:spPr bwMode="gray">
          <a:xfrm flipH="1">
            <a:off x="4284503" y="2031661"/>
            <a:ext cx="125489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E0B909-7324-3AC3-0C96-E609DA45CBA9}"/>
              </a:ext>
            </a:extLst>
          </p:cNvPr>
          <p:cNvCxnSpPr>
            <a:cxnSpLocks/>
            <a:stCxn id="14" idx="4"/>
            <a:endCxn id="4" idx="7"/>
          </p:cNvCxnSpPr>
          <p:nvPr/>
        </p:nvCxnSpPr>
        <p:spPr bwMode="gray">
          <a:xfrm flipH="1">
            <a:off x="3426175" y="2031661"/>
            <a:ext cx="125487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/>
              <p:nvPr/>
            </p:nvSpPr>
            <p:spPr bwMode="gray">
              <a:xfrm>
                <a:off x="2195736" y="2241521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1B189A4-53B9-8EF2-5577-1F5F8F114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195736" y="2241521"/>
                <a:ext cx="1053112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/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53655-FA79-FF83-8595-E0A011B8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98892" y="2241056"/>
                <a:ext cx="1065196" cy="21544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/>
              <p:nvPr/>
            </p:nvSpPr>
            <p:spPr bwMode="gray">
              <a:xfrm>
                <a:off x="3142471" y="2907898"/>
                <a:ext cx="132644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&gt;0</m:t>
                          </m:r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2DA215-3682-274A-72F4-E48D89F27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142471" y="2907898"/>
                <a:ext cx="1326442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/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EF9DD7A-AF12-F69F-1373-378293FBF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425662" y="1779662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/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04C5C7-AABB-3545-DCA8-067419671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83992" y="1779662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/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A7A2F-DF4D-A0BB-C71D-0DF8CF3FE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96498" y="1779662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/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FBAA95D-853C-D123-3217-AD7CBC15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854826" y="1779662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A5006B-AFC8-7663-4D01-E2BE32A04BED}"/>
              </a:ext>
            </a:extLst>
          </p:cNvPr>
          <p:cNvCxnSpPr>
            <a:cxnSpLocks/>
            <a:stCxn id="16" idx="4"/>
            <a:endCxn id="4" idx="1"/>
          </p:cNvCxnSpPr>
          <p:nvPr/>
        </p:nvCxnSpPr>
        <p:spPr bwMode="gray">
          <a:xfrm>
            <a:off x="3122498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F8C1AE-F675-84DB-2749-E183869372E4}"/>
              </a:ext>
            </a:extLst>
          </p:cNvPr>
          <p:cNvCxnSpPr>
            <a:cxnSpLocks/>
            <a:stCxn id="17" idx="4"/>
            <a:endCxn id="5" idx="1"/>
          </p:cNvCxnSpPr>
          <p:nvPr/>
        </p:nvCxnSpPr>
        <p:spPr bwMode="gray">
          <a:xfrm>
            <a:off x="3980826" y="2031661"/>
            <a:ext cx="125486" cy="22496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3359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1" grpId="0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en-US" b="1" dirty="0"/>
                  <a:t>Possible Outcomes</a:t>
                </a:r>
                <a:r>
                  <a:rPr lang="en-US" dirty="0"/>
                  <a:t>: Permutations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of teams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Easy</a:t>
                </a:r>
                <a:r>
                  <a:rPr lang="en-US" dirty="0"/>
                  <a:t> to </a:t>
                </a:r>
                <a:r>
                  <a:rPr lang="en-US" b="1" dirty="0"/>
                  <a:t>sample</a:t>
                </a:r>
                <a:r>
                  <a:rPr lang="en-US" dirty="0"/>
                  <a:t> for given skills but computationally difficult to ”invert”!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B33A450-623B-83A3-6F1B-4B2D80F15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t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029E91-E74B-1FC3-B91D-C2D114F07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Multi-Team Match Outcome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00EDAE-7061-9909-9531-AA47398CAB21}"/>
              </a:ext>
            </a:extLst>
          </p:cNvPr>
          <p:cNvCxnSpPr>
            <a:cxnSpLocks/>
            <a:stCxn id="5" idx="4"/>
            <a:endCxn id="7" idx="7"/>
          </p:cNvCxnSpPr>
          <p:nvPr/>
        </p:nvCxnSpPr>
        <p:spPr bwMode="gray">
          <a:xfrm flipH="1">
            <a:off x="4231995" y="2591103"/>
            <a:ext cx="1539596" cy="44962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23E5A4-830B-826D-0054-90EFF686A29B}"/>
              </a:ext>
            </a:extLst>
          </p:cNvPr>
          <p:cNvCxnSpPr>
            <a:cxnSpLocks/>
            <a:stCxn id="7" idx="1"/>
            <a:endCxn id="4" idx="4"/>
          </p:cNvCxnSpPr>
          <p:nvPr/>
        </p:nvCxnSpPr>
        <p:spPr bwMode="gray">
          <a:xfrm flipH="1" flipV="1">
            <a:off x="2514209" y="2591103"/>
            <a:ext cx="1539595" cy="44962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F7569A0-0103-C40C-19C1-E460A61752BF}"/>
              </a:ext>
            </a:extLst>
          </p:cNvPr>
          <p:cNvCxnSpPr>
            <a:cxnSpLocks/>
            <a:stCxn id="15" idx="4"/>
            <a:endCxn id="5" idx="0"/>
          </p:cNvCxnSpPr>
          <p:nvPr/>
        </p:nvCxnSpPr>
        <p:spPr bwMode="gray">
          <a:xfrm>
            <a:off x="5771591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0A8D89-0061-7EE2-F023-FCFE9BDDED54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 bwMode="gray">
          <a:xfrm>
            <a:off x="3417650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/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194E9-B732-5670-B4D6-C82DCC34C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985646" y="2319924"/>
                <a:ext cx="1053112" cy="21544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/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645744-8DEE-4306-114E-A634CDCFB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29958" y="2319924"/>
                <a:ext cx="1065196" cy="215444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/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𝕀</m:t>
                      </m:r>
                      <m:d>
                        <m:dPr>
                          <m:ctrlPr>
                            <a:rPr lang="en-US" sz="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5BB5C7-6AA0-1697-E337-ADD09BE0B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38308" y="3345695"/>
                <a:ext cx="1765740" cy="2341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/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B518A62-2A2E-D946-AAEC-6B085E05F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202555" y="1795266"/>
                <a:ext cx="251999" cy="25199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/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44CF23-CE51-C3AC-A207-DFD1A878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2339104"/>
                <a:ext cx="251999" cy="25199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/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58F7B73-E849-B49E-F794-35A7702D0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645591" y="1795266"/>
                <a:ext cx="251999" cy="25199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/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755350-2733-1218-CD3D-AA8876CCA2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2339104"/>
                <a:ext cx="251999" cy="251999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/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10C7981-04C3-34FC-3D69-80C339933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2388209" y="1795266"/>
                <a:ext cx="251999" cy="251999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/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solidFill>
                <a:schemeClr val="accent5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08A8FF9-2312-CBDD-2192-FFA9509747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831245" y="1795266"/>
                <a:ext cx="251999" cy="251999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783A99-C991-B9EB-03B6-3AD64E334696}"/>
              </a:ext>
            </a:extLst>
          </p:cNvPr>
          <p:cNvCxnSpPr>
            <a:cxnSpLocks/>
            <a:stCxn id="16" idx="4"/>
            <a:endCxn id="4" idx="0"/>
          </p:cNvCxnSpPr>
          <p:nvPr/>
        </p:nvCxnSpPr>
        <p:spPr bwMode="gray">
          <a:xfrm>
            <a:off x="2514209" y="2047265"/>
            <a:ext cx="0" cy="2918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2014-85D0-F89A-27D9-2BC43B890F88}"/>
              </a:ext>
            </a:extLst>
          </p:cNvPr>
          <p:cNvCxnSpPr>
            <a:cxnSpLocks/>
            <a:stCxn id="17" idx="3"/>
            <a:endCxn id="20" idx="7"/>
          </p:cNvCxnSpPr>
          <p:nvPr/>
        </p:nvCxnSpPr>
        <p:spPr bwMode="gray">
          <a:xfrm flipH="1">
            <a:off x="4231995" y="2010361"/>
            <a:ext cx="636154" cy="365647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/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DE" sz="1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B7FE158-8B72-4CFE-16A1-7C8FD54C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3003822"/>
                <a:ext cx="251999" cy="251999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/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E" sz="1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AEBF4B2-A719-F31B-86CA-1868F636E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016900" y="2339104"/>
                <a:ext cx="251999" cy="251999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952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D09230-04DC-4443-DDB1-CD96C71CCAA1}"/>
              </a:ext>
            </a:extLst>
          </p:cNvPr>
          <p:cNvCxnSpPr>
            <a:cxnSpLocks/>
            <a:stCxn id="7" idx="0"/>
            <a:endCxn id="20" idx="4"/>
          </p:cNvCxnSpPr>
          <p:nvPr/>
        </p:nvCxnSpPr>
        <p:spPr bwMode="gray">
          <a:xfrm flipV="1">
            <a:off x="4142900" y="2591103"/>
            <a:ext cx="0" cy="41271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/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F10A160-3468-D327-1282-1A9D3565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681864" y="2319924"/>
                <a:ext cx="691368" cy="215444"/>
              </a:xfrm>
              <a:prstGeom prst="rect">
                <a:avLst/>
              </a:prstGeom>
              <a:blipFill>
                <a:blip r:embed="rId1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40BBCD4-1C43-5730-474F-58C1A3A3AACA}"/>
              </a:ext>
            </a:extLst>
          </p:cNvPr>
          <p:cNvSpPr/>
          <p:nvPr/>
        </p:nvSpPr>
        <p:spPr bwMode="gray">
          <a:xfrm>
            <a:off x="3418554" y="3311710"/>
            <a:ext cx="1369469" cy="268152"/>
          </a:xfrm>
          <a:prstGeom prst="round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27A058-1204-90EA-0FE3-090FC957B45D}"/>
              </a:ext>
            </a:extLst>
          </p:cNvPr>
          <p:cNvCxnSpPr>
            <a:cxnSpLocks/>
          </p:cNvCxnSpPr>
          <p:nvPr/>
        </p:nvCxnSpPr>
        <p:spPr bwMode="gray">
          <a:xfrm flipH="1">
            <a:off x="4824804" y="3336096"/>
            <a:ext cx="574513" cy="1248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/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noAutofit/>
              </a:bodyPr>
              <a:lstStyle/>
              <a:p>
                <a:pPr algn="ctr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GB" sz="1000" dirty="0">
                    <a:solidFill>
                      <a:srgbClr val="C00000"/>
                    </a:solidFill>
                  </a:rPr>
                  <a:t>Total number of outcomes: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3!</m:t>
                    </m:r>
                  </m:oMath>
                </a14:m>
                <a:endParaRPr lang="en-DE" sz="1000" dirty="0" err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2A10A1-732F-F8B6-E574-518EC2B9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251657" y="3035454"/>
                <a:ext cx="2136906" cy="4227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7977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 animBg="1"/>
      <p:bldP spid="5" grpId="0" animBg="1"/>
      <p:bldP spid="15" grpId="0" animBg="1"/>
      <p:bldP spid="4" grpId="0" animBg="1"/>
      <p:bldP spid="16" grpId="0" animBg="1"/>
      <p:bldP spid="17" grpId="0" animBg="1"/>
      <p:bldP spid="7" grpId="0" animBg="1"/>
      <p:bldP spid="20" grpId="0" animBg="1"/>
      <p:bldP spid="37" grpId="0"/>
      <p:bldP spid="40" grpId="0" animBg="1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30352</TotalTime>
  <Words>1609</Words>
  <Application>Microsoft Macintosh PowerPoint</Application>
  <PresentationFormat>On-screen Show (16:9)</PresentationFormat>
  <Paragraphs>467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Cambria Math</vt:lpstr>
      <vt:lpstr>Open Sans</vt:lpstr>
      <vt:lpstr>Verdana</vt:lpstr>
      <vt:lpstr>TEMPLATE DEF Faculty v2022</vt:lpstr>
      <vt:lpstr>Introduction to Probabilistic Machine Learning</vt:lpstr>
      <vt:lpstr>Overview</vt:lpstr>
      <vt:lpstr>Overview</vt:lpstr>
      <vt:lpstr>Motivation</vt:lpstr>
      <vt:lpstr>The Skill Rating Problem</vt:lpstr>
      <vt:lpstr>Overview</vt:lpstr>
      <vt:lpstr>Two-Player Match Outcome Model</vt:lpstr>
      <vt:lpstr>Two-Team Match Outcome Model</vt:lpstr>
      <vt:lpstr>Multi-Team Match Outcome Model</vt:lpstr>
      <vt:lpstr>From Match Outcomes to Pairwise Rankings</vt:lpstr>
      <vt:lpstr>Modelling Draws and Partial Play</vt:lpstr>
      <vt:lpstr>Overview</vt:lpstr>
      <vt:lpstr>TrueSkill Factor Tree</vt:lpstr>
      <vt:lpstr>(Approximate) Message Passing in TrueSkill Factor Trees</vt:lpstr>
      <vt:lpstr>Message Update Equations</vt:lpstr>
      <vt:lpstr>Factor Normalizations</vt:lpstr>
      <vt:lpstr>Decision Making: Match Quality and Leaderboards</vt:lpstr>
      <vt:lpstr>Experimental Results</vt:lpstr>
      <vt:lpstr>Overview</vt:lpstr>
      <vt:lpstr>Skill Dynamics</vt:lpstr>
      <vt:lpstr>TrueSkill Through Time: Message Schedule</vt:lpstr>
      <vt:lpstr>TrueSkill-Through-Time: Chess Players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300</cp:revision>
  <cp:lastPrinted>2014-05-07T12:19:03Z</cp:lastPrinted>
  <dcterms:created xsi:type="dcterms:W3CDTF">2022-08-10T08:10:37Z</dcterms:created>
  <dcterms:modified xsi:type="dcterms:W3CDTF">2025-05-19T08:16:42Z</dcterms:modified>
</cp:coreProperties>
</file>