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306" r:id="rId2"/>
    <p:sldId id="312" r:id="rId3"/>
    <p:sldId id="482" r:id="rId4"/>
    <p:sldId id="485" r:id="rId5"/>
    <p:sldId id="483" r:id="rId6"/>
    <p:sldId id="484" r:id="rId7"/>
    <p:sldId id="486" r:id="rId8"/>
    <p:sldId id="488" r:id="rId9"/>
    <p:sldId id="487" r:id="rId10"/>
    <p:sldId id="489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</p:sldIdLst>
  <p:sldSz cx="9144000" cy="5143500" type="screen16x9"/>
  <p:notesSz cx="6858000" cy="9144000"/>
  <p:defaultTextStyle>
    <a:defPPr>
      <a:defRPr lang="de-DE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sz="2400" kern="1200">
        <a:solidFill>
          <a:srgbClr val="000000"/>
        </a:solidFill>
        <a:latin typeface="Lucida Grande CY" charset="-52"/>
        <a:ea typeface="ヒラギノ角ゴ Pro W3" charset="-128"/>
        <a:cs typeface="ヒラギノ角ゴ Pro W3" charset="-128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ko Berger" initials="MB" lastIdx="1" clrIdx="0"/>
  <p:cmAuthor id="1" name="Chris Veyer" initials="CV" lastIdx="1" clrIdx="1">
    <p:extLst>
      <p:ext uri="{19B8F6BF-5375-455C-9EA6-DF929625EA0E}">
        <p15:presenceInfo xmlns:p15="http://schemas.microsoft.com/office/powerpoint/2012/main" userId="8c0c20b64357cef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9B4"/>
    <a:srgbClr val="23A638"/>
    <a:srgbClr val="F59405"/>
    <a:srgbClr val="6161FF"/>
    <a:srgbClr val="69B469"/>
    <a:srgbClr val="0168B3"/>
    <a:srgbClr val="0069B3"/>
    <a:srgbClr val="D9D9D9"/>
    <a:srgbClr val="53B153"/>
    <a:srgbClr val="A077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Designformatvorlage 1 - Akz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22" autoAdjust="0"/>
    <p:restoredTop sz="95165" autoAdjust="0"/>
  </p:normalViewPr>
  <p:slideViewPr>
    <p:cSldViewPr snapToObjects="1" showGuides="1">
      <p:cViewPr varScale="1">
        <p:scale>
          <a:sx n="128" d="100"/>
          <a:sy n="128" d="100"/>
        </p:scale>
        <p:origin x="44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101" d="100"/>
          <a:sy n="101" d="100"/>
        </p:scale>
        <p:origin x="-2304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C89B3B40-F5AD-4449-8595-A00AFBF420EE}" type="datetime1">
              <a:rPr lang="de-DE" smtClean="0">
                <a:latin typeface="Lucida Sans Unicode"/>
              </a:rPr>
              <a:t>23.06.2025</a:t>
            </a:fld>
            <a:endParaRPr lang="de-DE" dirty="0">
              <a:latin typeface="Lucida Sans Unicode"/>
            </a:endParaRP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>
              <a:latin typeface="Lucida Sans Unicode"/>
            </a:endParaRPr>
          </a:p>
        </p:txBody>
      </p:sp>
      <p:sp>
        <p:nvSpPr>
          <p:cNvPr id="788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Grande" pitchFamily="-111" charset="0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EDE8FCEE-038B-0640-96CC-B32152B56CCE}" type="slidenum">
              <a:rPr lang="de-DE">
                <a:latin typeface="Lucida Sans Unicode"/>
              </a:rPr>
              <a:pPr>
                <a:defRPr/>
              </a:pPr>
              <a:t>‹#›</a:t>
            </a:fld>
            <a:endParaRPr lang="de-DE" dirty="0">
              <a:latin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299723646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2F59AAE5-71D4-4D2D-AA93-2AED312A4F4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Lucida Sans Unicode"/>
                <a:ea typeface="ヒラギノ角ゴ Pro W3" pitchFamily="-111" charset="-128"/>
                <a:cs typeface="ヒラギノ角ゴ Pro W3" pitchFamily="-111" charset="-128"/>
              </a:defRPr>
            </a:lvl1pPr>
          </a:lstStyle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651290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ＭＳ Ｐゴシック" pitchFamily="-111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Lucida Sans Unicode"/>
        <a:ea typeface="ＭＳ Ｐゴシック" pitchFamily="-11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Multi-Task Learning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partly true,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do not share structure unless ensemble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different training data but same task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rely user-user or item-item similarities. -&gt; ignored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often aggregate data across entities. -&gt;not yet.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Recommenders seek cross-entity generalization (e.g., new users/items).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0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Entity-centric learning focuses on intra-entity generalization, avoiding global patterns.</a:t>
            </a:r>
            <a:endParaRPr lang="de-DE" sz="10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5A2D5B61-4E9A-4C3A-AB78-43035C56D473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843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6624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8624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759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0453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3898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19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4772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712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027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0456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50453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488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91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5911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2248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843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explain active learning briefly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23A26369-59F1-436C-8073-8CC95A6D8A0C}" type="datetime1">
              <a:rPr lang="de-DE" smtClean="0"/>
              <a:t>23.06.2025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184DDCB-7D1B-CB4F-980B-B02904018ECE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51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ED478D9B-B69C-440B-AC17-F6BDA4A08E22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69B4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3EDC995C-A2A5-4B3D-8836-B33B6B3B3B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8572" y="339725"/>
            <a:ext cx="6086856" cy="2490216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76818D53-5979-184D-A1B0-15B5220879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84219" y="4238175"/>
            <a:ext cx="4775561" cy="830996"/>
          </a:xfrm>
          <a:prstGeom prst="rect">
            <a:avLst/>
          </a:prstGeom>
        </p:spPr>
        <p:txBody>
          <a:bodyPr anchor="b"/>
          <a:lstStyle>
            <a:lvl1pPr algn="ctr">
              <a:defRPr sz="2400" b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tragstitelvorschlag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72E3124-A01B-4DB9-8DF1-CFAE99957207}"/>
              </a:ext>
            </a:extLst>
          </p:cNvPr>
          <p:cNvSpPr/>
          <p:nvPr userDrawn="1"/>
        </p:nvSpPr>
        <p:spPr bwMode="auto">
          <a:xfrm>
            <a:off x="0" y="4156075"/>
            <a:ext cx="9144000" cy="995196"/>
          </a:xfrm>
          <a:prstGeom prst="rect">
            <a:avLst/>
          </a:prstGeom>
          <a:solidFill>
            <a:srgbClr val="0069B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Lucida Grande CY" pitchFamily="-111" charset="-52"/>
              <a:ea typeface="ヒラギノ角ゴ Pro W3" pitchFamily="-111" charset="-128"/>
              <a:cs typeface="ヒラギノ角ゴ Pro W3" pitchFamily="-111" charset="-128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D96FF181-47AF-4599-938E-7ACA466B16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552" y="267494"/>
            <a:ext cx="4556991" cy="1224804"/>
          </a:xfrm>
          <a:prstGeom prst="rect">
            <a:avLst/>
          </a:prstGeom>
        </p:spPr>
      </p:pic>
      <p:sp>
        <p:nvSpPr>
          <p:cNvPr id="9" name="Titel 4">
            <a:extLst>
              <a:ext uri="{FF2B5EF4-FFF2-40B4-BE49-F238E27FC236}">
                <a16:creationId xmlns:a16="http://schemas.microsoft.com/office/drawing/2014/main" id="{B63726E3-A5E8-8143-BCDB-FF61F9913A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552" y="2914975"/>
            <a:ext cx="5598566" cy="12411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 b="1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C154660-DA9F-4C43-BF0D-C33A4F51E7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4300538"/>
            <a:ext cx="5599113" cy="647700"/>
          </a:xfrm>
          <a:prstGeom prst="rect">
            <a:avLst/>
          </a:prstGeom>
        </p:spPr>
        <p:txBody>
          <a:bodyPr lIns="0" tIns="46800" anchor="t"/>
          <a:lstStyle>
            <a:lvl1pPr marL="217884" indent="0" algn="l">
              <a:buNone/>
              <a:defRPr sz="160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7908925" cy="3096344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 marL="863204" indent="-339329">
              <a:buSzPct val="100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 marL="1169194" indent="-339329">
              <a:buSzPct val="100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 marL="1473994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779985" indent="-339329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pografie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3821107-62A8-9348-898E-8DB391EA54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5" name="Titel 4">
            <a:extLst>
              <a:ext uri="{FF2B5EF4-FFF2-40B4-BE49-F238E27FC236}">
                <a16:creationId xmlns:a16="http://schemas.microsoft.com/office/drawing/2014/main" id="{6E1BCEE5-8A3B-6249-A068-DF1AB73F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F2C65C3-B61D-D943-86C3-C9382715B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5" y="915566"/>
            <a:ext cx="3913200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334C1BF4-CCB3-F84A-B609-15DDAC107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83768" y="4366070"/>
            <a:ext cx="6031581" cy="36588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DEDB8-195E-A52B-A094-82016BE5F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682EE-C699-057F-21D7-620451E3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  <p:sp>
        <p:nvSpPr>
          <p:cNvPr id="6" name="Textplatzhalter 6">
            <a:extLst>
              <a:ext uri="{FF2B5EF4-FFF2-40B4-BE49-F238E27FC236}">
                <a16:creationId xmlns:a16="http://schemas.microsoft.com/office/drawing/2014/main" id="{0382592B-F215-C546-CCC1-8B0660602E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26260" y="915566"/>
            <a:ext cx="3911315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6423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ellenplatzhalter 4"/>
          <p:cNvSpPr>
            <a:spLocks noGrp="1"/>
          </p:cNvSpPr>
          <p:nvPr>
            <p:ph type="tbl" sz="quarter" idx="10"/>
          </p:nvPr>
        </p:nvSpPr>
        <p:spPr>
          <a:xfrm>
            <a:off x="604840" y="857251"/>
            <a:ext cx="7932737" cy="315466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FontTx/>
              <a:buNone/>
              <a:defRPr sz="900">
                <a:solidFill>
                  <a:schemeClr val="tx1"/>
                </a:solidFill>
                <a:latin typeface="Lucida Sans Unicode"/>
              </a:defRPr>
            </a:lvl1pPr>
          </a:lstStyle>
          <a:p>
            <a:r>
              <a:rPr lang="en-US"/>
              <a:t>Click icon to add table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1A10A2-F770-7B42-9389-8640FCD471F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B737B89-927A-E04E-9B96-391C194B4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23923F25-F5F9-714E-BE21-4D3272A9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E4DC87-2115-C92B-6CB4-04184EF4A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4664C-2240-92F9-517E-F744C1DC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Einspalt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120B8290-CF85-4E59-AE09-D198709485F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15404" y="987574"/>
            <a:ext cx="2516734" cy="2952328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 sz="160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E54D5B-31AA-524C-8903-AE3DE68A94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FCF01B6C-0F7F-554C-90E2-5E4E2F8B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18AEF59B-652F-BC44-910C-799F005380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872" y="1004046"/>
            <a:ext cx="5108724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4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buSzPct val="150000"/>
              <a:defRPr sz="12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80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1" name="Titel 4">
            <a:extLst>
              <a:ext uri="{FF2B5EF4-FFF2-40B4-BE49-F238E27FC236}">
                <a16:creationId xmlns:a16="http://schemas.microsoft.com/office/drawing/2014/main" id="{B7B210FD-2C19-7947-974D-21537A758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02A265-CB50-8D26-833D-848097FB9B4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CF2FF-B248-A067-A040-39CFD57826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2"/>
          </p:nvPr>
        </p:nvSpPr>
        <p:spPr>
          <a:xfrm>
            <a:off x="604837" y="1004046"/>
            <a:ext cx="5191125" cy="2935854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txBody>
          <a:bodyPr vert="horz"/>
          <a:lstStyle>
            <a:lvl1pPr>
              <a:defRPr>
                <a:latin typeface="Lucida Sans Unicode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AFC46D-E1C8-7247-8C9F-F31A8D58E6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186" y="4325931"/>
            <a:ext cx="1872582" cy="766099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957DCEC8-A068-1149-96C3-34DF5B753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83112" y="4083918"/>
            <a:ext cx="3932237" cy="22631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00">
                <a:solidFill>
                  <a:schemeClr val="tx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A61D2680-428A-E54E-B2BA-68A8090DE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2160" y="1004046"/>
            <a:ext cx="2516436" cy="2935855"/>
          </a:xfrm>
          <a:prstGeom prst="rect">
            <a:avLst/>
          </a:prstGeom>
        </p:spPr>
        <p:txBody>
          <a:bodyPr lIns="0"/>
          <a:lstStyle>
            <a:lvl1pPr marL="503634" indent="-285750">
              <a:buSzPct val="13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1pPr>
            <a:lvl3pPr>
              <a:buSzPct val="150000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2" name="Titel 4">
            <a:extLst>
              <a:ext uri="{FF2B5EF4-FFF2-40B4-BE49-F238E27FC236}">
                <a16:creationId xmlns:a16="http://schemas.microsoft.com/office/drawing/2014/main" id="{FE453C78-7C9C-CF40-B170-7C9B134E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49180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400">
                <a:solidFill>
                  <a:srgbClr val="0069B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 Verbindung 28"/>
          <p:cNvCxnSpPr/>
          <p:nvPr/>
        </p:nvCxnSpPr>
        <p:spPr bwMode="auto">
          <a:xfrm>
            <a:off x="-990600" y="32587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auto">
          <a:xfrm>
            <a:off x="-990600" y="1201341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auto">
          <a:xfrm>
            <a:off x="-900608" y="336383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/>
          <p:cNvCxnSpPr/>
          <p:nvPr/>
        </p:nvCxnSpPr>
        <p:spPr bwMode="auto">
          <a:xfrm>
            <a:off x="-990600" y="35992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auto">
          <a:xfrm>
            <a:off x="-990600" y="1884759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auto">
          <a:xfrm>
            <a:off x="-1404664" y="470132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25">
            <a:extLst>
              <a:ext uri="{FF2B5EF4-FFF2-40B4-BE49-F238E27FC236}">
                <a16:creationId xmlns:a16="http://schemas.microsoft.com/office/drawing/2014/main" id="{11651679-CC99-4664-A597-ACB41165A7DD}"/>
              </a:ext>
            </a:extLst>
          </p:cNvPr>
          <p:cNvCxnSpPr/>
          <p:nvPr userDrawn="1"/>
        </p:nvCxnSpPr>
        <p:spPr bwMode="auto">
          <a:xfrm>
            <a:off x="3635896" y="1364278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27">
            <a:extLst>
              <a:ext uri="{FF2B5EF4-FFF2-40B4-BE49-F238E27FC236}">
                <a16:creationId xmlns:a16="http://schemas.microsoft.com/office/drawing/2014/main" id="{E9775215-4E3B-4000-AC84-9B6070847206}"/>
              </a:ext>
            </a:extLst>
          </p:cNvPr>
          <p:cNvCxnSpPr/>
          <p:nvPr userDrawn="1"/>
        </p:nvCxnSpPr>
        <p:spPr bwMode="auto">
          <a:xfrm>
            <a:off x="3725888" y="3526775"/>
            <a:ext cx="11220450" cy="1191"/>
          </a:xfrm>
          <a:prstGeom prst="line">
            <a:avLst/>
          </a:prstGeom>
          <a:ln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43EB8-202F-112D-502B-752B1F1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A6A46-8A4B-9006-8B60-F707199D3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Tutorial @ IE2025 | christian.beyer@ovgu.de 24.06.2025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D8477-A788-E730-4D7E-271E828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24F8E-A03E-4AAA-A06E-73FE51DB770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8" r:id="rId2"/>
    <p:sldLayoutId id="2147483667" r:id="rId3"/>
    <p:sldLayoutId id="2147483672" r:id="rId4"/>
    <p:sldLayoutId id="2147483670" r:id="rId5"/>
    <p:sldLayoutId id="2147483666" r:id="rId6"/>
    <p:sldLayoutId id="2147483671" r:id="rId7"/>
  </p:sldLayoutIdLst>
  <p:hf hdr="0" dt="0"/>
  <p:txStyles>
    <p:titleStyle>
      <a:lvl1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+mj-lt"/>
          <a:ea typeface="+mj-ea"/>
          <a:cs typeface="+mj-cs"/>
          <a:sym typeface="Lucida Grande" charset="0"/>
        </a:defRPr>
      </a:lvl1pPr>
      <a:lvl2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2pPr>
      <a:lvl3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3pPr>
      <a:lvl4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4pPr>
      <a:lvl5pPr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charset="0"/>
        </a:defRPr>
      </a:lvl5pPr>
      <a:lvl6pPr marL="3429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6pPr>
      <a:lvl7pPr marL="6858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7pPr>
      <a:lvl8pPr marL="10287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8pPr>
      <a:lvl9pPr marL="1371600" algn="l" defTabSz="628650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975">
          <a:solidFill>
            <a:schemeClr val="tx1"/>
          </a:solidFill>
          <a:latin typeface="Lucida Grande" pitchFamily="-111" charset="0"/>
          <a:ea typeface="ヒラギノ角ゴ Pro W3" pitchFamily="-111" charset="-128"/>
          <a:cs typeface="ヒラギノ角ゴ Pro W3" pitchFamily="-111" charset="-128"/>
          <a:sym typeface="Lucida Grande" pitchFamily="-111" charset="0"/>
        </a:defRPr>
      </a:lvl9pPr>
    </p:titleStyle>
    <p:bodyStyle>
      <a:lvl1pPr marL="557213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2"/>
          </a:solidFill>
          <a:latin typeface="+mn-lt"/>
          <a:ea typeface="+mn-ea"/>
          <a:cs typeface="+mn-cs"/>
          <a:sym typeface="Lucida Grande" charset="0"/>
        </a:defRPr>
      </a:lvl1pPr>
      <a:lvl2pPr marL="86320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2pPr>
      <a:lvl3pPr marL="11691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3pPr>
      <a:lvl4pPr marL="1473994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4pPr>
      <a:lvl5pPr marL="17799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charset="0"/>
        </a:defRPr>
      </a:lvl5pPr>
      <a:lvl6pPr marL="21228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6pPr>
      <a:lvl7pPr marL="24657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7pPr>
      <a:lvl8pPr marL="28086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8pPr>
      <a:lvl9pPr marL="3151585" indent="-339329" algn="l" defTabSz="628650" rtl="0" eaLnBrk="1" fontAlgn="base" hangingPunct="1">
        <a:spcBef>
          <a:spcPct val="0"/>
        </a:spcBef>
        <a:spcAft>
          <a:spcPct val="0"/>
        </a:spcAft>
        <a:buSzPct val="171000"/>
        <a:buFont typeface="Lucida Grande" pitchFamily="-111" charset="0"/>
        <a:buChar char="•"/>
        <a:defRPr sz="975">
          <a:solidFill>
            <a:schemeClr val="bg1"/>
          </a:solidFill>
          <a:latin typeface="+mn-lt"/>
          <a:ea typeface="+mn-ea"/>
          <a:cs typeface="+mn-cs"/>
          <a:sym typeface="Lucida Grande" pitchFamily="-111" charset="0"/>
        </a:defRPr>
      </a:lvl9pPr>
    </p:bodyStyle>
    <p:otherStyle>
      <a:defPPr>
        <a:defRPr lang="de-DE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5" userDrawn="1">
          <p15:clr>
            <a:srgbClr val="F26B43"/>
          </p15:clr>
        </p15:guide>
        <p15:guide id="2" orient="horz" pos="2754" userDrawn="1">
          <p15:clr>
            <a:srgbClr val="F26B43"/>
          </p15:clr>
        </p15:guide>
        <p15:guide id="3" pos="5375" userDrawn="1">
          <p15:clr>
            <a:srgbClr val="F26B43"/>
          </p15:clr>
        </p15:guide>
        <p15:guide id="4" pos="3651" userDrawn="1">
          <p15:clr>
            <a:srgbClr val="F26B43"/>
          </p15:clr>
        </p15:guide>
        <p15:guide id="5" pos="2109" userDrawn="1">
          <p15:clr>
            <a:srgbClr val="F26B43"/>
          </p15:clr>
        </p15:guide>
        <p15:guide id="6" pos="1973" userDrawn="1">
          <p15:clr>
            <a:srgbClr val="F26B43"/>
          </p15:clr>
        </p15:guide>
        <p15:guide id="7" pos="3787" userDrawn="1">
          <p15:clr>
            <a:srgbClr val="F26B43"/>
          </p15:clr>
        </p15:guide>
        <p15:guide id="8" orient="horz" pos="214" userDrawn="1">
          <p15:clr>
            <a:srgbClr val="F26B43"/>
          </p15:clr>
        </p15:guide>
        <p15:guide id="9" orient="horz" pos="26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?section=windows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ython.org/downloads/release/python-3135/" TargetMode="External"/><Relationship Id="rId5" Type="http://schemas.openxmlformats.org/officeDocument/2006/relationships/hyperlink" Target="https://cloud.ovgu.de/s/gbfnZgbqYYXR9fZ" TargetMode="External"/><Relationship Id="rId4" Type="http://schemas.openxmlformats.org/officeDocument/2006/relationships/hyperlink" Target="https://github.com/cbeyer-code/AFA_Workshop_IE20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ml.xyz/dev/api/datasets/AirlinePasseng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iverml.xyz/dev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CAB1B-43A4-774C-BF1F-EE949BB8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779662"/>
            <a:ext cx="5760640" cy="1241100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</a:rPr>
              <a:t>Getting start with the Framework</a:t>
            </a:r>
            <a:br>
              <a:rPr lang="en-US" i="0" dirty="0">
                <a:effectLst/>
              </a:rPr>
            </a:br>
            <a:r>
              <a:rPr lang="en-US" i="0" dirty="0">
                <a:effectLst/>
              </a:rPr>
              <a:t>Tutorial @ IE2025</a:t>
            </a:r>
            <a:br>
              <a:rPr lang="en-US" dirty="0"/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E1DA5-2F31-11A3-18DC-223854B8D635}"/>
              </a:ext>
            </a:extLst>
          </p:cNvPr>
          <p:cNvSpPr txBox="1"/>
          <p:nvPr/>
        </p:nvSpPr>
        <p:spPr>
          <a:xfrm>
            <a:off x="755576" y="4169456"/>
            <a:ext cx="7704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Dr.-Ing. Christian Beyer | 24.06.2025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christian.beyer@ovgu.de</a:t>
            </a:r>
          </a:p>
        </p:txBody>
      </p:sp>
    </p:spTree>
    <p:extLst>
      <p:ext uri="{BB962C8B-B14F-4D97-AF65-F5344CB8AC3E}">
        <p14:creationId xmlns:p14="http://schemas.microsoft.com/office/powerpoint/2010/main" val="3001129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>
            <a:off x="3059832" y="1567275"/>
            <a:ext cx="4032448" cy="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7020272" y="1274887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feature scoring mechanism</a:t>
            </a:r>
          </a:p>
        </p:txBody>
      </p:sp>
    </p:spTree>
    <p:extLst>
      <p:ext uri="{BB962C8B-B14F-4D97-AF65-F5344CB8AC3E}">
        <p14:creationId xmlns:p14="http://schemas.microsoft.com/office/powerpoint/2010/main" val="319487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652120" y="1567275"/>
            <a:ext cx="1440160" cy="572427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7020272" y="1274887"/>
            <a:ext cx="19442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IPF buys based on quality gain (recommended).</a:t>
            </a:r>
            <a:br>
              <a:rPr lang="en-US" sz="1600" dirty="0"/>
            </a:br>
            <a:r>
              <a:rPr lang="en-US" sz="1600" dirty="0"/>
              <a:t>Simple version always buys when selected features fit into current available budget.</a:t>
            </a:r>
          </a:p>
        </p:txBody>
      </p:sp>
    </p:spTree>
    <p:extLst>
      <p:ext uri="{BB962C8B-B14F-4D97-AF65-F5344CB8AC3E}">
        <p14:creationId xmlns:p14="http://schemas.microsoft.com/office/powerpoint/2010/main" val="2885902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12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3465880" y="2211710"/>
            <a:ext cx="3626400" cy="644435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6948264" y="1067470"/>
            <a:ext cx="194421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we have </a:t>
            </a:r>
            <a:r>
              <a:rPr lang="en-US" sz="1600" b="1" i="1" dirty="0"/>
              <a:t>n</a:t>
            </a:r>
            <a:r>
              <a:rPr lang="en-US" sz="1600" dirty="0"/>
              <a:t> features.</a:t>
            </a:r>
            <a:br>
              <a:rPr lang="en-US" sz="1600" dirty="0"/>
            </a:br>
            <a:r>
              <a:rPr lang="en-US" sz="1600" dirty="0"/>
              <a:t> Equal = all cost the same.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Increasing = first costs 1, last cost </a:t>
            </a:r>
            <a:r>
              <a:rPr lang="en-US" sz="1600" b="1" i="1" dirty="0"/>
              <a:t>n</a:t>
            </a:r>
            <a:r>
              <a:rPr lang="en-US" sz="1600" i="1" dirty="0"/>
              <a:t>.</a:t>
            </a:r>
            <a:br>
              <a:rPr lang="en-US" sz="1600" i="1" dirty="0"/>
            </a:br>
            <a:br>
              <a:rPr lang="en-US" sz="1600" i="1" dirty="0"/>
            </a:br>
            <a:r>
              <a:rPr lang="en-US" sz="1600" i="1" dirty="0"/>
              <a:t>Decreasing = first cost </a:t>
            </a:r>
            <a:r>
              <a:rPr lang="en-US" sz="1600" b="1" i="1" dirty="0"/>
              <a:t>n </a:t>
            </a:r>
            <a:r>
              <a:rPr lang="en-US" sz="1600" i="1" dirty="0"/>
              <a:t>, last costs 1.</a:t>
            </a:r>
          </a:p>
        </p:txBody>
      </p:sp>
    </p:spTree>
    <p:extLst>
      <p:ext uri="{BB962C8B-B14F-4D97-AF65-F5344CB8AC3E}">
        <p14:creationId xmlns:p14="http://schemas.microsoft.com/office/powerpoint/2010/main" val="3277500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Scorer, Strategy and Feature Costs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13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1F5C46-6930-DB06-6ACB-94CDF3D73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152734"/>
            <a:ext cx="5852656" cy="2399159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BB02818-7973-3F3F-D70A-695AB5D49704}"/>
              </a:ext>
            </a:extLst>
          </p:cNvPr>
          <p:cNvCxnSpPr>
            <a:cxnSpLocks/>
          </p:cNvCxnSpPr>
          <p:nvPr/>
        </p:nvCxnSpPr>
        <p:spPr bwMode="auto">
          <a:xfrm flipV="1">
            <a:off x="5076056" y="2787774"/>
            <a:ext cx="1728192" cy="504056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4DD26C-19F3-F2D3-D86E-8098EFE576EC}"/>
              </a:ext>
            </a:extLst>
          </p:cNvPr>
          <p:cNvSpPr txBox="1"/>
          <p:nvPr/>
        </p:nvSpPr>
        <p:spPr>
          <a:xfrm>
            <a:off x="6735108" y="797329"/>
            <a:ext cx="21226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/>
              <a:t>k</a:t>
            </a:r>
            <a:r>
              <a:rPr lang="en-US" sz="1600" dirty="0"/>
              <a:t>-best: buy </a:t>
            </a:r>
            <a:r>
              <a:rPr lang="en-US" sz="1600" b="1" i="1" dirty="0"/>
              <a:t>k</a:t>
            </a:r>
            <a:r>
              <a:rPr lang="en-US" sz="1600" dirty="0"/>
              <a:t> of missing features with highest merit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k</a:t>
            </a:r>
            <a:r>
              <a:rPr lang="en-US" sz="1600" dirty="0"/>
              <a:t>-global-best: rank all features according to merit buy up to </a:t>
            </a:r>
            <a:r>
              <a:rPr lang="en-US" sz="1600" b="1" i="1" dirty="0"/>
              <a:t>k</a:t>
            </a:r>
            <a:r>
              <a:rPr lang="en-US" sz="1600" dirty="0"/>
              <a:t> missing features if they are among the top </a:t>
            </a:r>
            <a:r>
              <a:rPr lang="en-US" sz="1600" b="1" i="1" dirty="0"/>
              <a:t>k</a:t>
            </a:r>
            <a:r>
              <a:rPr lang="en-US" sz="1600" dirty="0"/>
              <a:t> globally</a:t>
            </a:r>
            <a:br>
              <a:rPr lang="en-US" sz="1600" dirty="0"/>
            </a:br>
            <a:br>
              <a:rPr lang="en-US" sz="1600" dirty="0"/>
            </a:br>
            <a:r>
              <a:rPr lang="en-US" sz="1600" b="1" i="1" dirty="0"/>
              <a:t>k</a:t>
            </a:r>
            <a:r>
              <a:rPr lang="en-US" sz="1600" dirty="0"/>
              <a:t>-max-mean: add missing feature with highest merit if it improves instance quality (up to </a:t>
            </a:r>
            <a:r>
              <a:rPr lang="en-US" sz="1600" b="1" i="1" dirty="0"/>
              <a:t>k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12028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Strategy Example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14</a:t>
            </a:fld>
            <a:endParaRPr lang="en-GB"/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3299B5D0-36EA-E1D4-5ACE-D39A5DAA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843558"/>
            <a:ext cx="3144671" cy="358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0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Normalization in run() function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Framework tries to identify numerical and categorical features automatically and applies Min-Max-Scaling on </a:t>
            </a:r>
            <a:r>
              <a:rPr lang="en-US" dirty="0" err="1"/>
              <a:t>numberical</a:t>
            </a:r>
            <a:r>
              <a:rPr lang="en-US" dirty="0"/>
              <a:t> features while leaving categorical features as they are (</a:t>
            </a:r>
            <a:r>
              <a:rPr lang="en-US" b="1" dirty="0"/>
              <a:t>run() </a:t>
            </a:r>
            <a:r>
              <a:rPr lang="en-US" dirty="0"/>
              <a:t>function)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DD3265-7285-F097-5D18-13C0B5DD6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01149"/>
            <a:ext cx="6269831" cy="25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110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028950" y="1131590"/>
            <a:ext cx="2119114" cy="216024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64088" y="915566"/>
            <a:ext cx="20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Updates Min-Max-Scaler based on instance that has missing features</a:t>
            </a:r>
          </a:p>
        </p:txBody>
      </p:sp>
    </p:spTree>
    <p:extLst>
      <p:ext uri="{BB962C8B-B14F-4D97-AF65-F5344CB8AC3E}">
        <p14:creationId xmlns:p14="http://schemas.microsoft.com/office/powerpoint/2010/main" val="1948930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09145" y="1419622"/>
            <a:ext cx="1374973" cy="27092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64088" y="915566"/>
            <a:ext cx="2057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Normalizes instance with missing features and instance with all features available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9B5F601-F768-B88E-D98C-836861791524}"/>
              </a:ext>
            </a:extLst>
          </p:cNvPr>
          <p:cNvCxnSpPr>
            <a:cxnSpLocks/>
          </p:cNvCxnSpPr>
          <p:nvPr/>
        </p:nvCxnSpPr>
        <p:spPr bwMode="auto">
          <a:xfrm flipV="1">
            <a:off x="4093628" y="1496733"/>
            <a:ext cx="1405930" cy="85629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2010170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4349154" y="1645016"/>
            <a:ext cx="1014934" cy="38226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353135" y="1229517"/>
            <a:ext cx="2057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Applies AFA strategies and returns instance with acquired features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419176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run() function Overview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19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E0FEE5-4F52-93C1-D2AC-48A856D6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766446"/>
            <a:ext cx="3816424" cy="356199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68B5E5-11F3-ECE2-54AE-FC80E7597C3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5856" y="2715766"/>
            <a:ext cx="1885596" cy="792088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FE5B6AF-B8A3-1B74-76AB-93D1DF7AD4C7}"/>
              </a:ext>
            </a:extLst>
          </p:cNvPr>
          <p:cNvSpPr txBox="1"/>
          <p:nvPr/>
        </p:nvSpPr>
        <p:spPr>
          <a:xfrm>
            <a:off x="5086375" y="2300267"/>
            <a:ext cx="2057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Updates budgeting and feature merits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21F7FFF-5B36-8E7A-8067-391C97AA7393}"/>
              </a:ext>
            </a:extLst>
          </p:cNvPr>
          <p:cNvSpPr txBox="1">
            <a:spLocks/>
          </p:cNvSpPr>
          <p:nvPr/>
        </p:nvSpPr>
        <p:spPr>
          <a:xfrm>
            <a:off x="758824" y="1067966"/>
            <a:ext cx="6269831" cy="3096344"/>
          </a:xfrm>
          <a:prstGeom prst="rect">
            <a:avLst/>
          </a:prstGeom>
        </p:spPr>
        <p:txBody>
          <a:bodyPr lIns="0"/>
          <a:lstStyle>
            <a:lvl1pPr marL="503634" indent="-285750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3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1pPr>
            <a:lvl2pPr marL="86320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 smtClean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2pPr>
            <a:lvl3pPr marL="11691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00000"/>
              <a:buFont typeface="Arial" panose="020B0604020202020204" pitchFamily="34" charset="0"/>
              <a:buChar char="•"/>
              <a:defRPr lang="en-GB" sz="1600" noProof="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  <a:sym typeface="Lucida Grande" charset="0"/>
              </a:defRPr>
            </a:lvl3pPr>
            <a:lvl4pPr marL="1473994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4pPr>
            <a:lvl5pPr marL="17799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charset="0"/>
              </a:defRPr>
            </a:lvl5pPr>
            <a:lvl6pPr marL="21228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6pPr>
            <a:lvl7pPr marL="24657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7pPr>
            <a:lvl8pPr marL="28086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8pPr>
            <a:lvl9pPr marL="3151585" indent="-339329" algn="l" defTabSz="628650" rtl="0" eaLnBrk="1" fontAlgn="base" hangingPunct="1">
              <a:spcBef>
                <a:spcPct val="0"/>
              </a:spcBef>
              <a:spcAft>
                <a:spcPct val="0"/>
              </a:spcAft>
              <a:buSzPct val="171000"/>
              <a:buFont typeface="Lucida Grande" pitchFamily="-111" charset="0"/>
              <a:buChar char="•"/>
              <a:defRPr sz="975">
                <a:solidFill>
                  <a:schemeClr val="bg1"/>
                </a:solidFill>
                <a:latin typeface="+mn-lt"/>
                <a:ea typeface="+mn-ea"/>
                <a:cs typeface="+mn-cs"/>
                <a:sym typeface="Lucida Grande" pitchFamily="-111" charset="0"/>
              </a:defRPr>
            </a:lvl9pPr>
          </a:lstStyle>
          <a:p>
            <a:br>
              <a:rPr lang="en-US" b="1" kern="0"/>
            </a:br>
            <a:endParaRPr lang="en-US" b="1" kern="0"/>
          </a:p>
        </p:txBody>
      </p:sp>
    </p:spTree>
    <p:extLst>
      <p:ext uri="{BB962C8B-B14F-4D97-AF65-F5344CB8AC3E}">
        <p14:creationId xmlns:p14="http://schemas.microsoft.com/office/powerpoint/2010/main" val="987654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D3AAC9F-1D63-2081-B449-56398BC95D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4540" y="915566"/>
            <a:ext cx="5047579" cy="3096344"/>
          </a:xfrm>
        </p:spPr>
        <p:txBody>
          <a:bodyPr/>
          <a:lstStyle/>
          <a:p>
            <a:pPr marL="693420" indent="-342900">
              <a:buFont typeface="+mj-lt"/>
              <a:buAutoNum type="arabicPeriod"/>
            </a:pPr>
            <a:r>
              <a:rPr lang="de-DE" dirty="0"/>
              <a:t>Setup</a:t>
            </a:r>
            <a:br>
              <a:rPr lang="de-DE" dirty="0"/>
            </a:br>
            <a:endParaRPr lang="de-DE" dirty="0"/>
          </a:p>
          <a:p>
            <a:pPr marL="693420" indent="-342900">
              <a:buFont typeface="+mj-lt"/>
              <a:buAutoNum type="arabicPeriod"/>
            </a:pPr>
            <a:r>
              <a:rPr lang="de-DE" dirty="0"/>
              <a:t>Running </a:t>
            </a:r>
            <a:r>
              <a:rPr lang="de-DE" dirty="0" err="1"/>
              <a:t>experiments</a:t>
            </a:r>
            <a:endParaRPr lang="de-DE" dirty="0"/>
          </a:p>
          <a:p>
            <a:pPr marL="693420" indent="-342900">
              <a:buFont typeface="+mj-lt"/>
              <a:buAutoNum type="arabicPeriod"/>
            </a:pPr>
            <a:endParaRPr lang="de-DE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23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3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Use preferred python IDE e.g. </a:t>
            </a:r>
            <a:r>
              <a:rPr lang="en-US" dirty="0" err="1">
                <a:hlinkClick r:id="rId3"/>
              </a:rPr>
              <a:t>Pycharm</a:t>
            </a:r>
            <a:r>
              <a:rPr lang="en-US" dirty="0"/>
              <a:t> </a:t>
            </a:r>
          </a:p>
          <a:p>
            <a:r>
              <a:rPr lang="en-US" dirty="0"/>
              <a:t>Get framework code from </a:t>
            </a:r>
            <a:r>
              <a:rPr lang="en-US" dirty="0" err="1">
                <a:hlinkClick r:id="rId4"/>
              </a:rPr>
              <a:t>github</a:t>
            </a:r>
            <a:r>
              <a:rPr lang="en-US" dirty="0"/>
              <a:t> or </a:t>
            </a:r>
            <a:r>
              <a:rPr lang="en-US" dirty="0">
                <a:hlinkClick r:id="rId5"/>
              </a:rPr>
              <a:t>cloud</a:t>
            </a:r>
            <a:endParaRPr lang="en-US" dirty="0"/>
          </a:p>
          <a:p>
            <a:r>
              <a:rPr lang="en-US" dirty="0"/>
              <a:t>Create a new project using </a:t>
            </a:r>
            <a:r>
              <a:rPr lang="en-US" dirty="0">
                <a:hlinkClick r:id="rId6"/>
              </a:rPr>
              <a:t>Python 3.13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2300D6-26EC-3C51-A361-B8DD2928D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475" y="1779662"/>
            <a:ext cx="6897229" cy="21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4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add the selected files from the zip file into your projects folder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E2F27-9783-20AD-CBF5-6AA0D382C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75606"/>
            <a:ext cx="511445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5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Go to console and run:   </a:t>
            </a:r>
            <a:r>
              <a:rPr lang="en-US" b="1" dirty="0"/>
              <a:t>pip install -r requirements.txt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EFD8C8-B76A-9464-F5DB-5BCF7064F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311214"/>
            <a:ext cx="5652120" cy="270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70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framework.py </a:t>
            </a:r>
            <a:r>
              <a:rPr lang="en-US" dirty="0"/>
              <a:t>and run it which should give you these plots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DEDC11A0-D219-C8AF-B308-0BF00985A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186" y="1278289"/>
            <a:ext cx="4176464" cy="3248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7AFA15-3B25-A5C2-AFE3-B6575658F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385805"/>
            <a:ext cx="1924622" cy="264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16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Base Settings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7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269831" cy="3096344"/>
          </a:xfrm>
        </p:spPr>
        <p:txBody>
          <a:bodyPr/>
          <a:lstStyle/>
          <a:p>
            <a:r>
              <a:rPr lang="en-US" dirty="0"/>
              <a:t>Open the </a:t>
            </a:r>
            <a:r>
              <a:rPr lang="en-US" b="1" dirty="0"/>
              <a:t>framework.py </a:t>
            </a:r>
            <a:r>
              <a:rPr lang="en-US" dirty="0"/>
              <a:t>and scroll down to the </a:t>
            </a:r>
            <a:r>
              <a:rPr lang="en-US" b="1" dirty="0"/>
              <a:t>main</a:t>
            </a:r>
            <a:r>
              <a:rPr lang="en-US" dirty="0"/>
              <a:t> function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Here you can set the parameters of an experiment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1AA2AB-2F39-F87A-47F9-757225B4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229308"/>
            <a:ext cx="3595756" cy="334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511152-3EF8-593A-022C-16AB57B7D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227" y="2200206"/>
            <a:ext cx="3791479" cy="132416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AB0DC4D-7386-3EBB-125C-FD77A70AC8B4}"/>
              </a:ext>
            </a:extLst>
          </p:cNvPr>
          <p:cNvCxnSpPr/>
          <p:nvPr/>
        </p:nvCxnSpPr>
        <p:spPr bwMode="auto">
          <a:xfrm flipV="1">
            <a:off x="3444618" y="1933673"/>
            <a:ext cx="2304256" cy="360040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A21251-6B3D-F52B-B480-D7FF445F4C9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74489" y="2454434"/>
            <a:ext cx="2317998" cy="183301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AECE80-5F98-8D7F-8709-F73D0AA0E2DC}"/>
              </a:ext>
            </a:extLst>
          </p:cNvPr>
          <p:cNvCxnSpPr>
            <a:cxnSpLocks/>
          </p:cNvCxnSpPr>
          <p:nvPr/>
        </p:nvCxnSpPr>
        <p:spPr bwMode="auto">
          <a:xfrm flipV="1">
            <a:off x="3397253" y="2901030"/>
            <a:ext cx="2902939" cy="65844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5B711C-64B9-5FD3-9601-C004F0934A90}"/>
              </a:ext>
            </a:extLst>
          </p:cNvPr>
          <p:cNvCxnSpPr>
            <a:cxnSpLocks/>
          </p:cNvCxnSpPr>
          <p:nvPr/>
        </p:nvCxnSpPr>
        <p:spPr bwMode="auto">
          <a:xfrm>
            <a:off x="2745450" y="3400409"/>
            <a:ext cx="2834662" cy="284678"/>
          </a:xfrm>
          <a:prstGeom prst="straightConnector1">
            <a:avLst/>
          </a:prstGeom>
          <a:solidFill>
            <a:srgbClr val="A33316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F48A0AE-923B-CDE4-0F33-5AC589828ACA}"/>
              </a:ext>
            </a:extLst>
          </p:cNvPr>
          <p:cNvSpPr txBox="1"/>
          <p:nvPr/>
        </p:nvSpPr>
        <p:spPr>
          <a:xfrm>
            <a:off x="5607803" y="1555143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number of instances per stream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330559-2FF5-56C8-4BC7-AC095C4E7A11}"/>
              </a:ext>
            </a:extLst>
          </p:cNvPr>
          <p:cNvSpPr txBox="1"/>
          <p:nvPr/>
        </p:nvSpPr>
        <p:spPr>
          <a:xfrm>
            <a:off x="6047895" y="2259024"/>
            <a:ext cx="1837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B_gain</a:t>
            </a:r>
            <a:r>
              <a:rPr lang="en-US" sz="16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C6728D-92DE-240C-8A92-5A6039ECC4F0}"/>
              </a:ext>
            </a:extLst>
          </p:cNvPr>
          <p:cNvSpPr txBox="1"/>
          <p:nvPr/>
        </p:nvSpPr>
        <p:spPr>
          <a:xfrm>
            <a:off x="6148910" y="2659350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Percentage of missing features (MCAR)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D0DC1E-1F64-5E3C-3BB2-51D34F06DE18}"/>
              </a:ext>
            </a:extLst>
          </p:cNvPr>
          <p:cNvSpPr txBox="1"/>
          <p:nvPr/>
        </p:nvSpPr>
        <p:spPr>
          <a:xfrm>
            <a:off x="5263600" y="3521732"/>
            <a:ext cx="3045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k</a:t>
            </a:r>
            <a:r>
              <a:rPr lang="en-US" sz="1600" dirty="0"/>
              <a:t> of AFA strategy </a:t>
            </a:r>
            <a:r>
              <a:rPr lang="en-US" sz="1600" dirty="0" err="1"/>
              <a:t>e.g.</a:t>
            </a:r>
            <a:r>
              <a:rPr lang="en-US" sz="1600" i="1" dirty="0" err="1"/>
              <a:t>k</a:t>
            </a:r>
            <a:r>
              <a:rPr lang="en-US" sz="1600" dirty="0"/>
              <a:t>-best</a:t>
            </a:r>
          </a:p>
        </p:txBody>
      </p:sp>
    </p:spTree>
    <p:extLst>
      <p:ext uri="{BB962C8B-B14F-4D97-AF65-F5344CB8AC3E}">
        <p14:creationId xmlns:p14="http://schemas.microsoft.com/office/powerpoint/2010/main" val="271734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Datasets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2957464" cy="3096344"/>
          </a:xfrm>
        </p:spPr>
        <p:txBody>
          <a:bodyPr/>
          <a:lstStyle/>
          <a:p>
            <a:r>
              <a:rPr lang="en-US" dirty="0"/>
              <a:t>If you want to try different standard </a:t>
            </a:r>
            <a:r>
              <a:rPr lang="en-US" dirty="0">
                <a:hlinkClick r:id="rId3"/>
              </a:rPr>
              <a:t>datasets</a:t>
            </a:r>
            <a:r>
              <a:rPr lang="en-US" dirty="0"/>
              <a:t> from </a:t>
            </a:r>
            <a:r>
              <a:rPr lang="en-US" dirty="0" err="1"/>
              <a:t>riverml</a:t>
            </a:r>
            <a:br>
              <a:rPr lang="en-US" dirty="0"/>
            </a:br>
            <a:r>
              <a:rPr lang="en-US" dirty="0"/>
              <a:t>set </a:t>
            </a:r>
            <a:r>
              <a:rPr lang="en-US" b="1" dirty="0"/>
              <a:t>USE_PANDAS_DF </a:t>
            </a:r>
            <a:r>
              <a:rPr lang="en-US" dirty="0"/>
              <a:t>to </a:t>
            </a:r>
            <a:r>
              <a:rPr lang="en-US" b="1" dirty="0"/>
              <a:t>False </a:t>
            </a:r>
            <a:r>
              <a:rPr lang="en-US" dirty="0"/>
              <a:t>and change the </a:t>
            </a:r>
            <a:r>
              <a:rPr lang="en-US" b="1" dirty="0"/>
              <a:t>TARGET </a:t>
            </a:r>
            <a:r>
              <a:rPr lang="en-US" dirty="0"/>
              <a:t>variable</a:t>
            </a:r>
            <a:br>
              <a:rPr lang="en-US" dirty="0"/>
            </a:br>
            <a:r>
              <a:rPr lang="en-US" dirty="0"/>
              <a:t>according to your dataset (e.g. Elec2)</a:t>
            </a:r>
          </a:p>
          <a:p>
            <a:r>
              <a:rPr lang="en-US" dirty="0"/>
              <a:t>Otherwise leave it on </a:t>
            </a:r>
            <a:r>
              <a:rPr lang="en-US" b="1" dirty="0"/>
              <a:t>True</a:t>
            </a:r>
            <a:r>
              <a:rPr lang="en-US" dirty="0"/>
              <a:t> and change the path to your </a:t>
            </a:r>
            <a:r>
              <a:rPr lang="en-US" b="1" dirty="0"/>
              <a:t>CSV</a:t>
            </a:r>
            <a:r>
              <a:rPr lang="en-US" dirty="0"/>
              <a:t> and adjust the </a:t>
            </a:r>
            <a:r>
              <a:rPr lang="en-US" b="1" dirty="0"/>
              <a:t>TARGET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494D2C-990C-F958-F5C0-D533E97BB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4740" y="961839"/>
            <a:ext cx="4252609" cy="30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6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9FA09E-5D6A-74DE-C582-B4D74BA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experiments – Classifiers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1E3A2-C782-8A8C-4D8F-B0A264A4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03CDFC-9C78-B161-2CA0-D3757A03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Tutorial @ IE2025 | christian.beyer@ovgu.de 24.06.2025</a:t>
            </a:r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8998B2-ABF9-888C-F918-A450C13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4F8E-A03E-4AAA-A06E-73FE51DB7709}" type="slidenum">
              <a:rPr lang="en-GB" smtClean="0"/>
              <a:t>9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E807A-A4A2-9202-177D-F59D493ACF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424" y="915566"/>
            <a:ext cx="6557864" cy="3096344"/>
          </a:xfrm>
        </p:spPr>
        <p:txBody>
          <a:bodyPr/>
          <a:lstStyle/>
          <a:p>
            <a:r>
              <a:rPr lang="en-US" dirty="0"/>
              <a:t>Try different classifiers you can also add more from </a:t>
            </a:r>
            <a:r>
              <a:rPr lang="en-US" dirty="0" err="1">
                <a:hlinkClick r:id="rId3"/>
              </a:rPr>
              <a:t>riverml</a:t>
            </a:r>
            <a:r>
              <a:rPr lang="en-US" dirty="0">
                <a:hlinkClick r:id="rId3"/>
              </a:rPr>
              <a:t> </a:t>
            </a:r>
            <a:br>
              <a:rPr lang="en-US" dirty="0"/>
            </a:br>
            <a:r>
              <a:rPr lang="en-US" dirty="0"/>
              <a:t>(tree, forest, </a:t>
            </a:r>
            <a:r>
              <a:rPr lang="en-US" dirty="0" err="1"/>
              <a:t>linear_model</a:t>
            </a:r>
            <a:r>
              <a:rPr lang="en-US" dirty="0"/>
              <a:t>, ensemble, </a:t>
            </a:r>
            <a:r>
              <a:rPr lang="en-US" dirty="0" err="1"/>
              <a:t>naïve_bayes</a:t>
            </a:r>
            <a:r>
              <a:rPr lang="en-US" dirty="0"/>
              <a:t>, </a:t>
            </a:r>
            <a:r>
              <a:rPr lang="en-US" dirty="0" err="1"/>
              <a:t>neighbours</a:t>
            </a:r>
            <a:r>
              <a:rPr lang="en-US" dirty="0"/>
              <a:t>…)</a:t>
            </a:r>
          </a:p>
          <a:p>
            <a:r>
              <a:rPr lang="en-US" dirty="0"/>
              <a:t>Remove # of classifier of choice and add # to rest unless already there</a:t>
            </a:r>
            <a:br>
              <a:rPr lang="en-US" dirty="0"/>
            </a:br>
            <a:r>
              <a:rPr lang="en-US" dirty="0"/>
              <a:t>e.g. use the </a:t>
            </a:r>
            <a:r>
              <a:rPr lang="en-US" dirty="0" err="1"/>
              <a:t>ExtremelyFastDecisionTreeClassifier</a:t>
            </a:r>
            <a:br>
              <a:rPr lang="en-US" dirty="0"/>
            </a:br>
            <a:br>
              <a:rPr lang="en-US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07E9C-A718-BBCF-1E90-BA8412E4C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2139702"/>
            <a:ext cx="7488832" cy="15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87321"/>
      </p:ext>
    </p:extLst>
  </p:cSld>
  <p:clrMapOvr>
    <a:masterClrMapping/>
  </p:clrMapOvr>
</p:sld>
</file>

<file path=ppt/theme/theme1.xml><?xml version="1.0" encoding="utf-8"?>
<a:theme xmlns:a="http://schemas.openxmlformats.org/drawingml/2006/main" name="Ovgu_Allgemein">
  <a:themeElements>
    <a:clrScheme name="Benutzerdefiniert 26">
      <a:dk1>
        <a:srgbClr val="000000"/>
      </a:dk1>
      <a:lt1>
        <a:srgbClr val="FFFFFF"/>
      </a:lt1>
      <a:dk2>
        <a:srgbClr val="7A003F"/>
      </a:dk2>
      <a:lt2>
        <a:srgbClr val="5D8EA6"/>
      </a:lt2>
      <a:accent1>
        <a:srgbClr val="7A003F"/>
      </a:accent1>
      <a:accent2>
        <a:srgbClr val="002D5C"/>
      </a:accent2>
      <a:accent3>
        <a:srgbClr val="FFFFFF"/>
      </a:accent3>
      <a:accent4>
        <a:srgbClr val="000000"/>
      </a:accent4>
      <a:accent5>
        <a:srgbClr val="D0ABAB"/>
      </a:accent5>
      <a:accent6>
        <a:srgbClr val="5A2724"/>
      </a:accent6>
      <a:hlink>
        <a:srgbClr val="E6003A"/>
      </a:hlink>
      <a:folHlink>
        <a:srgbClr val="F39100"/>
      </a:folHlink>
    </a:clrScheme>
    <a:fontScheme name="Musterseite">
      <a:majorFont>
        <a:latin typeface="Lucida Grande"/>
        <a:ea typeface="ヒラギノ角ゴ Pro W3"/>
        <a:cs typeface="ヒラギノ角ゴ Pro W3"/>
      </a:majorFont>
      <a:minorFont>
        <a:latin typeface="Lucida Sans"/>
        <a:ea typeface="ヒラギノ角ゴ Pro W3"/>
        <a:cs typeface="ヒラギノ角ゴ Pro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A33316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Lucida Grande CY" pitchFamily="-111" charset="-52"/>
            <a:ea typeface="ヒラギノ角ゴ Pro W3" pitchFamily="-111" charset="-128"/>
            <a:cs typeface="ヒラギノ角ゴ Pro W3" pitchFamily="-111" charset="-128"/>
          </a:defRPr>
        </a:defPPr>
      </a:lstStyle>
    </a:lnDef>
  </a:objectDefaults>
  <a:extraClrSchemeLst>
    <a:extraClrScheme>
      <a:clrScheme name="Musterseite 1">
        <a:dk1>
          <a:srgbClr val="000000"/>
        </a:dk1>
        <a:lt1>
          <a:srgbClr val="FFFFFF"/>
        </a:lt1>
        <a:dk2>
          <a:srgbClr val="3C3C3C"/>
        </a:dk2>
        <a:lt2>
          <a:srgbClr val="808080"/>
        </a:lt2>
        <a:accent1>
          <a:srgbClr val="A7171A"/>
        </a:accent1>
        <a:accent2>
          <a:srgbClr val="642C29"/>
        </a:accent2>
        <a:accent3>
          <a:srgbClr val="FFFFFF"/>
        </a:accent3>
        <a:accent4>
          <a:srgbClr val="000000"/>
        </a:accent4>
        <a:accent5>
          <a:srgbClr val="D0ABAB"/>
        </a:accent5>
        <a:accent6>
          <a:srgbClr val="5A2724"/>
        </a:accent6>
        <a:hlink>
          <a:srgbClr val="C31924"/>
        </a:hlink>
        <a:folHlink>
          <a:srgbClr val="DBC14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FINF_16-9" id="{F29A1F8B-C7D4-774C-88C5-0D975F42959F}" vid="{A7C8DD4B-5BB2-1545-B239-4A3BF367FC63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Neu_FIN_potx</Template>
  <TotalTime>0</TotalTime>
  <Words>964</Words>
  <Application>Microsoft Office PowerPoint</Application>
  <PresentationFormat>On-screen Show (16:9)</PresentationFormat>
  <Paragraphs>150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Lucida Grande</vt:lpstr>
      <vt:lpstr>Lucida Grande CY</vt:lpstr>
      <vt:lpstr>Lucida Sans Unicode</vt:lpstr>
      <vt:lpstr>Ovgu_Allgemein</vt:lpstr>
      <vt:lpstr>Getting start with the Framework Tutorial @ IE2025 </vt:lpstr>
      <vt:lpstr>Content</vt:lpstr>
      <vt:lpstr>Setup</vt:lpstr>
      <vt:lpstr>Setup</vt:lpstr>
      <vt:lpstr>Setup</vt:lpstr>
      <vt:lpstr>Setup</vt:lpstr>
      <vt:lpstr>Running experiments – Base Settings</vt:lpstr>
      <vt:lpstr>Running experiments – Datasets</vt:lpstr>
      <vt:lpstr>Running experiments – Classifiers</vt:lpstr>
      <vt:lpstr>Running experiments – Scorer, Strategy and Feature Costs</vt:lpstr>
      <vt:lpstr>Running experiments – Scorer, Strategy and Feature Costs</vt:lpstr>
      <vt:lpstr>Running experiments – Scorer, Strategy and Feature Costs</vt:lpstr>
      <vt:lpstr>Running experiments – Scorer, Strategy and Feature Costs</vt:lpstr>
      <vt:lpstr>Running experiments – Strategy Example</vt:lpstr>
      <vt:lpstr>Running experiments – Normalization in run() function</vt:lpstr>
      <vt:lpstr>Running experiments – run() function Overview</vt:lpstr>
      <vt:lpstr>Running experiments – run() function Overview</vt:lpstr>
      <vt:lpstr>Running experiments – run() function Overview</vt:lpstr>
      <vt:lpstr>Running experiments – run() function Overview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Vortragstitelvorschlag 1 Zweite Zeile</dc:title>
  <dc:creator>Vishnu Unnikrishnan</dc:creator>
  <cp:lastModifiedBy>Chris Veyer</cp:lastModifiedBy>
  <cp:revision>286</cp:revision>
  <cp:lastPrinted>2009-04-03T10:08:54Z</cp:lastPrinted>
  <dcterms:created xsi:type="dcterms:W3CDTF">2024-05-21T16:36:11Z</dcterms:created>
  <dcterms:modified xsi:type="dcterms:W3CDTF">2025-06-23T11:27:06Z</dcterms:modified>
</cp:coreProperties>
</file>