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306" r:id="rId2"/>
    <p:sldId id="312" r:id="rId3"/>
  </p:sldIdLst>
  <p:sldSz cx="9144000" cy="5143500" type="screen16x9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o Berger" initials="MB" lastIdx="1" clrIdx="0"/>
  <p:cmAuthor id="1" name="Chris Veyer" initials="CV" lastIdx="1" clrIdx="1">
    <p:extLst>
      <p:ext uri="{19B8F6BF-5375-455C-9EA6-DF929625EA0E}">
        <p15:presenceInfo xmlns:p15="http://schemas.microsoft.com/office/powerpoint/2012/main" userId="8c0c20b64357c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B4"/>
    <a:srgbClr val="23A638"/>
    <a:srgbClr val="F59405"/>
    <a:srgbClr val="6161FF"/>
    <a:srgbClr val="69B469"/>
    <a:srgbClr val="0168B3"/>
    <a:srgbClr val="0069B3"/>
    <a:srgbClr val="D9D9D9"/>
    <a:srgbClr val="53B153"/>
    <a:srgbClr val="A07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22" autoAdjust="0"/>
    <p:restoredTop sz="95165" autoAdjust="0"/>
  </p:normalViewPr>
  <p:slideViewPr>
    <p:cSldViewPr snapToObjects="1" showGuides="1">
      <p:cViewPr varScale="1">
        <p:scale>
          <a:sx n="129" d="100"/>
          <a:sy n="129" d="100"/>
        </p:scale>
        <p:origin x="108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C89B3B40-F5AD-4449-8595-A00AFBF420EE}" type="datetime1">
              <a:rPr lang="de-DE" smtClean="0">
                <a:latin typeface="Lucida Sans Unicode"/>
              </a:rPr>
              <a:t>23.06.2025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‹#›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9972364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2F59AAE5-71D4-4D2D-AA93-2AED312A4F4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5129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Multi-Task Learning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partly true,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do not share structure unless ensemble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different training data but same task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0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Recommenders rely user-user or item-item similarities. -&gt; ignored</a:t>
            </a:r>
            <a:endParaRPr lang="de-DE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Recommenders often aggregate data across entities. -&gt;not yet.</a:t>
            </a:r>
            <a:endParaRPr lang="de-DE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Recommenders seek cross-entity generalization (e.g., new users/items).</a:t>
            </a:r>
            <a:endParaRPr lang="de-DE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Entity-centric learning focuses on intra-entity generalization, avoiding global patterns.</a:t>
            </a:r>
            <a:endParaRPr lang="de-DE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A2D5B61-4E9A-4C3A-AB78-43035C56D473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4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ragstitelvorschla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D478D9B-B69C-440B-AC17-F6BDA4A08E22}"/>
              </a:ext>
            </a:extLst>
          </p:cNvPr>
          <p:cNvSpPr/>
          <p:nvPr userDrawn="1"/>
        </p:nvSpPr>
        <p:spPr bwMode="auto">
          <a:xfrm>
            <a:off x="0" y="4156075"/>
            <a:ext cx="9144000" cy="995196"/>
          </a:xfrm>
          <a:prstGeom prst="rect">
            <a:avLst/>
          </a:prstGeom>
          <a:solidFill>
            <a:srgbClr val="0069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69B4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EDC995C-A2A5-4B3D-8836-B33B6B3B3B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8572" y="339725"/>
            <a:ext cx="6086856" cy="2490216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76818D53-5979-184D-A1B0-15B5220879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84219" y="4238175"/>
            <a:ext cx="4775561" cy="830996"/>
          </a:xfrm>
          <a:prstGeom prst="rect">
            <a:avLst/>
          </a:prstGeom>
        </p:spPr>
        <p:txBody>
          <a:bodyPr anchor="b"/>
          <a:lstStyle>
            <a:lvl1pPr algn="ctr">
              <a:defRPr sz="24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ragstitelvorschla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72E3124-A01B-4DB9-8DF1-CFAE99957207}"/>
              </a:ext>
            </a:extLst>
          </p:cNvPr>
          <p:cNvSpPr/>
          <p:nvPr userDrawn="1"/>
        </p:nvSpPr>
        <p:spPr bwMode="auto">
          <a:xfrm>
            <a:off x="0" y="4156075"/>
            <a:ext cx="9144000" cy="995196"/>
          </a:xfrm>
          <a:prstGeom prst="rect">
            <a:avLst/>
          </a:prstGeom>
          <a:solidFill>
            <a:srgbClr val="0069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96FF181-47AF-4599-938E-7ACA466B16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552" y="267494"/>
            <a:ext cx="4556991" cy="1224804"/>
          </a:xfrm>
          <a:prstGeom prst="rect">
            <a:avLst/>
          </a:prstGeom>
        </p:spPr>
      </p:pic>
      <p:sp>
        <p:nvSpPr>
          <p:cNvPr id="9" name="Titel 4">
            <a:extLst>
              <a:ext uri="{FF2B5EF4-FFF2-40B4-BE49-F238E27FC236}">
                <a16:creationId xmlns:a16="http://schemas.microsoft.com/office/drawing/2014/main" id="{B63726E3-A5E8-8143-BCDB-FF61F9913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552" y="2914975"/>
            <a:ext cx="5598566" cy="12411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 b="1">
                <a:solidFill>
                  <a:srgbClr val="0069B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C154660-DA9F-4C43-BF0D-C33A4F51E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4300538"/>
            <a:ext cx="5599113" cy="647700"/>
          </a:xfrm>
          <a:prstGeom prst="rect">
            <a:avLst/>
          </a:prstGeom>
        </p:spPr>
        <p:txBody>
          <a:bodyPr lIns="0" tIns="46800" anchor="t"/>
          <a:lstStyle>
            <a:lvl1pPr marL="217884" indent="0" algn="l">
              <a:buNone/>
              <a:defRPr sz="160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ografi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3821107-62A8-9348-898E-8DB391EA5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6E1BCEE5-8A3B-6249-A068-DF1AB73F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F2C65C3-B61D-D943-86C3-C9382715B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7908925" cy="3096344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863204" indent="-339329"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1169194" indent="-339329"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473994" indent="-339329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779985" indent="-339329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334C1BF4-CCB3-F84A-B609-15DDAC10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DEDB8-195E-A52B-A094-82016BE5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682EE-C699-057F-21D7-620451E3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pografi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3821107-62A8-9348-898E-8DB391EA5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6E1BCEE5-8A3B-6249-A068-DF1AB73F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F2C65C3-B61D-D943-86C3-C9382715B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5" y="915566"/>
            <a:ext cx="3913200" cy="3096344"/>
          </a:xfrm>
          <a:prstGeom prst="rect">
            <a:avLst/>
          </a:prstGeom>
        </p:spPr>
        <p:txBody>
          <a:bodyPr lIns="0"/>
          <a:lstStyle>
            <a:lvl1pPr marL="503634" indent="-28575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334C1BF4-CCB3-F84A-B609-15DDAC10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83768" y="4366070"/>
            <a:ext cx="6031581" cy="3658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DEDB8-195E-A52B-A094-82016BE5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682EE-C699-057F-21D7-620451E3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0382592B-F215-C546-CCC1-8B0660602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6260" y="915566"/>
            <a:ext cx="3911315" cy="3096344"/>
          </a:xfrm>
          <a:prstGeom prst="rect">
            <a:avLst/>
          </a:prstGeom>
        </p:spPr>
        <p:txBody>
          <a:bodyPr lIns="0"/>
          <a:lstStyle>
            <a:lvl1pPr marL="503634" indent="-28575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3pPr>
            <a:lvl4pPr marL="14739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4pPr>
            <a:lvl5pPr marL="17799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GB" sz="1600" noProof="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642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ellenplatzhalter 4"/>
          <p:cNvSpPr>
            <a:spLocks noGrp="1"/>
          </p:cNvSpPr>
          <p:nvPr>
            <p:ph type="tbl" sz="quarter" idx="10"/>
          </p:nvPr>
        </p:nvSpPr>
        <p:spPr>
          <a:xfrm>
            <a:off x="604840" y="857251"/>
            <a:ext cx="7932737" cy="31546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900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en-US"/>
              <a:t>Click icon to add table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01A10A2-F770-7B42-9389-8640FCD471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5B737B89-927A-E04E-9B96-391C194B4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el 4">
            <a:extLst>
              <a:ext uri="{FF2B5EF4-FFF2-40B4-BE49-F238E27FC236}">
                <a16:creationId xmlns:a16="http://schemas.microsoft.com/office/drawing/2014/main" id="{23923F25-F5F9-714E-BE21-4D3272A9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E4DC87-2115-C92B-6CB4-04184EF4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4664C-2240-92F9-517E-F744C1DC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Einspaltig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120B8290-CF85-4E59-AE09-D198709485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5404" y="987574"/>
            <a:ext cx="2516734" cy="2952328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 sz="16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E54D5B-31AA-524C-8903-AE3DE68A94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FCF01B6C-0F7F-554C-90E2-5E4E2F8BA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18AEF59B-652F-BC44-910C-799F005380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9872" y="1004046"/>
            <a:ext cx="5108724" cy="2935855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buSzPct val="150000"/>
              <a:defRPr sz="12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8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1" name="Titel 4">
            <a:extLst>
              <a:ext uri="{FF2B5EF4-FFF2-40B4-BE49-F238E27FC236}">
                <a16:creationId xmlns:a16="http://schemas.microsoft.com/office/drawing/2014/main" id="{B7B210FD-2C19-7947-974D-21537A75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02A265-CB50-8D26-833D-848097FB9B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DCF2FF-B248-A067-A040-39CFD57826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7" y="1004046"/>
            <a:ext cx="5191125" cy="2935854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AFC46D-E1C8-7247-8C9F-F31A8D58E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957DCEC8-A068-1149-96C3-34DF5B753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61D2680-428A-E54E-B2BA-68A8090DE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2160" y="1004046"/>
            <a:ext cx="2516436" cy="2935855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3pPr>
              <a:buSzPct val="150000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itel 4">
            <a:extLst>
              <a:ext uri="{FF2B5EF4-FFF2-40B4-BE49-F238E27FC236}">
                <a16:creationId xmlns:a16="http://schemas.microsoft.com/office/drawing/2014/main" id="{FE453C78-7C9C-CF40-B170-7C9B134E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 Verbindung 28"/>
          <p:cNvCxnSpPr/>
          <p:nvPr/>
        </p:nvCxnSpPr>
        <p:spPr bwMode="auto">
          <a:xfrm>
            <a:off x="-990600" y="3258741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201341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00608" y="3363838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3599259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1884759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1404664" y="470132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25">
            <a:extLst>
              <a:ext uri="{FF2B5EF4-FFF2-40B4-BE49-F238E27FC236}">
                <a16:creationId xmlns:a16="http://schemas.microsoft.com/office/drawing/2014/main" id="{11651679-CC99-4664-A597-ACB41165A7DD}"/>
              </a:ext>
            </a:extLst>
          </p:cNvPr>
          <p:cNvCxnSpPr/>
          <p:nvPr userDrawn="1"/>
        </p:nvCxnSpPr>
        <p:spPr bwMode="auto">
          <a:xfrm>
            <a:off x="3635896" y="1364278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27">
            <a:extLst>
              <a:ext uri="{FF2B5EF4-FFF2-40B4-BE49-F238E27FC236}">
                <a16:creationId xmlns:a16="http://schemas.microsoft.com/office/drawing/2014/main" id="{E9775215-4E3B-4000-AC84-9B6070847206}"/>
              </a:ext>
            </a:extLst>
          </p:cNvPr>
          <p:cNvCxnSpPr/>
          <p:nvPr userDrawn="1"/>
        </p:nvCxnSpPr>
        <p:spPr bwMode="auto">
          <a:xfrm>
            <a:off x="3725888" y="3526775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43EB8-202F-112D-502B-752B1F15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A6A46-8A4B-9006-8B60-F707199D3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Tutorial @ IE2025 | christian.beyer@ovgu.de 24.06.2025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D8477-A788-E730-4D7E-271E828D9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8" r:id="rId2"/>
    <p:sldLayoutId id="2147483667" r:id="rId3"/>
    <p:sldLayoutId id="2147483672" r:id="rId4"/>
    <p:sldLayoutId id="2147483670" r:id="rId5"/>
    <p:sldLayoutId id="2147483666" r:id="rId6"/>
    <p:sldLayoutId id="2147483671" r:id="rId7"/>
  </p:sldLayoutIdLst>
  <p:hf hdr="0" dt="0"/>
  <p:txStyles>
    <p:titleStyle>
      <a:lvl1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3429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6858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0287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3716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557213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86320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16919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47399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17799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1228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24657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28086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31515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5" userDrawn="1">
          <p15:clr>
            <a:srgbClr val="F26B43"/>
          </p15:clr>
        </p15:guide>
        <p15:guide id="2" orient="horz" pos="2754" userDrawn="1">
          <p15:clr>
            <a:srgbClr val="F26B43"/>
          </p15:clr>
        </p15:guide>
        <p15:guide id="3" pos="5375" userDrawn="1">
          <p15:clr>
            <a:srgbClr val="F26B43"/>
          </p15:clr>
        </p15:guide>
        <p15:guide id="4" pos="3651" userDrawn="1">
          <p15:clr>
            <a:srgbClr val="F26B43"/>
          </p15:clr>
        </p15:guide>
        <p15:guide id="5" pos="2109" userDrawn="1">
          <p15:clr>
            <a:srgbClr val="F26B43"/>
          </p15:clr>
        </p15:guide>
        <p15:guide id="6" pos="1973" userDrawn="1">
          <p15:clr>
            <a:srgbClr val="F26B43"/>
          </p15:clr>
        </p15:guide>
        <p15:guide id="7" pos="3787" userDrawn="1">
          <p15:clr>
            <a:srgbClr val="F26B43"/>
          </p15:clr>
        </p15:guide>
        <p15:guide id="8" orient="horz" pos="214" userDrawn="1">
          <p15:clr>
            <a:srgbClr val="F26B43"/>
          </p15:clr>
        </p15:guide>
        <p15:guide id="9" orient="horz" pos="26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pdf/10.1145/3167132.3167188?casa_token=VWC1t85My58AAAAA:IUBfQ0nM7QkhKK-out5o1hJx32b4pf7t1v05FdhmXlvO9SuyE8q8qI9DPs28H3ZYoSCpRfKAw3J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CAB1B-43A4-774C-BF1F-EE949BB8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779662"/>
            <a:ext cx="5760640" cy="1241100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</a:rPr>
              <a:t>Exercises 2 – Customize the Framework</a:t>
            </a:r>
            <a:br>
              <a:rPr lang="en-US" i="0" dirty="0">
                <a:effectLst/>
              </a:rPr>
            </a:br>
            <a:r>
              <a:rPr lang="en-US" i="0" dirty="0">
                <a:effectLst/>
              </a:rPr>
              <a:t>Tutorial @ IE2025</a:t>
            </a:r>
            <a:br>
              <a:rPr lang="en-US" dirty="0"/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E1DA5-2F31-11A3-18DC-223854B8D635}"/>
              </a:ext>
            </a:extLst>
          </p:cNvPr>
          <p:cNvSpPr txBox="1"/>
          <p:nvPr/>
        </p:nvSpPr>
        <p:spPr>
          <a:xfrm>
            <a:off x="755576" y="416945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Dr.-Ing. Christian Beyer | 24.06.2025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christian.beyer@ovgu.de</a:t>
            </a:r>
          </a:p>
        </p:txBody>
      </p:sp>
    </p:spTree>
    <p:extLst>
      <p:ext uri="{BB962C8B-B14F-4D97-AF65-F5344CB8AC3E}">
        <p14:creationId xmlns:p14="http://schemas.microsoft.com/office/powerpoint/2010/main" val="300112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2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3AAC9F-1D63-2081-B449-56398BC95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4540" y="915566"/>
            <a:ext cx="6775772" cy="3096344"/>
          </a:xfrm>
        </p:spPr>
        <p:txBody>
          <a:bodyPr/>
          <a:lstStyle/>
          <a:p>
            <a:pPr marL="693420" indent="-342900">
              <a:buFont typeface="+mj-lt"/>
              <a:buAutoNum type="arabicPeriod"/>
            </a:pPr>
            <a:r>
              <a:rPr lang="de-DE" dirty="0" err="1"/>
              <a:t>Continue</a:t>
            </a:r>
            <a:r>
              <a:rPr lang="de-DE" dirty="0"/>
              <a:t> </a:t>
            </a:r>
            <a:r>
              <a:rPr lang="de-DE" dirty="0" err="1"/>
              <a:t>experimenting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…</a:t>
            </a:r>
            <a:br>
              <a:rPr lang="de-DE" dirty="0"/>
            </a:br>
            <a:endParaRPr lang="de-DE" dirty="0"/>
          </a:p>
          <a:p>
            <a:pPr marL="693420" indent="-342900">
              <a:buFont typeface="+mj-lt"/>
              <a:buAutoNum type="arabicPeriod"/>
            </a:pPr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custom</a:t>
            </a:r>
            <a:r>
              <a:rPr lang="de-DE" dirty="0"/>
              <a:t> feature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like, e.g.:</a:t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Analysis which features where acquired the most</a:t>
            </a:r>
            <a:br>
              <a:rPr lang="en-US" dirty="0"/>
            </a:br>
            <a:r>
              <a:rPr lang="en-US" dirty="0"/>
              <a:t>- Storing history data to compare different scoring mechanisms visually</a:t>
            </a:r>
            <a:br>
              <a:rPr lang="en-US" dirty="0"/>
            </a:br>
            <a:r>
              <a:rPr lang="en-US" dirty="0"/>
              <a:t>- Add window-based evaluation (right now only cumulative)</a:t>
            </a:r>
            <a:br>
              <a:rPr lang="en-US" dirty="0"/>
            </a:br>
            <a:r>
              <a:rPr lang="en-US" dirty="0"/>
              <a:t>- Add new feature scoring functions e.g. entropy-based from </a:t>
            </a:r>
            <a:r>
              <a:rPr lang="en-US" dirty="0">
                <a:hlinkClick r:id="rId2"/>
              </a:rPr>
              <a:t>Yuan et al., 2018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231570"/>
      </p:ext>
    </p:extLst>
  </p:cSld>
  <p:clrMapOvr>
    <a:masterClrMapping/>
  </p:clrMapOvr>
</p:sld>
</file>

<file path=ppt/theme/theme1.xml><?xml version="1.0" encoding="utf-8"?>
<a:theme xmlns:a="http://schemas.openxmlformats.org/drawingml/2006/main" name="Ovgu_Allgemein">
  <a:themeElements>
    <a:clrScheme name="Benutzerdefiniert 26">
      <a:dk1>
        <a:srgbClr val="000000"/>
      </a:dk1>
      <a:lt1>
        <a:srgbClr val="FFFFFF"/>
      </a:lt1>
      <a:dk2>
        <a:srgbClr val="7A003F"/>
      </a:dk2>
      <a:lt2>
        <a:srgbClr val="5D8EA6"/>
      </a:lt2>
      <a:accent1>
        <a:srgbClr val="7A003F"/>
      </a:accent1>
      <a:accent2>
        <a:srgbClr val="002D5C"/>
      </a:accent2>
      <a:accent3>
        <a:srgbClr val="FFFFFF"/>
      </a:accent3>
      <a:accent4>
        <a:srgbClr val="000000"/>
      </a:accent4>
      <a:accent5>
        <a:srgbClr val="D0ABAB"/>
      </a:accent5>
      <a:accent6>
        <a:srgbClr val="5A2724"/>
      </a:accent6>
      <a:hlink>
        <a:srgbClr val="E6003A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NF_16-9" id="{F29A1F8B-C7D4-774C-88C5-0D975F42959F}" vid="{A7C8DD4B-5BB2-1545-B239-4A3BF367FC6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Neu_FIN_potx</Template>
  <TotalTime>0</TotalTime>
  <Words>182</Words>
  <Application>Microsoft Office PowerPoint</Application>
  <PresentationFormat>On-screen Show (16:9)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Lucida Grande</vt:lpstr>
      <vt:lpstr>Lucida Grande CY</vt:lpstr>
      <vt:lpstr>Lucida Sans Unicode</vt:lpstr>
      <vt:lpstr>Ovgu_Allgemein</vt:lpstr>
      <vt:lpstr>Exercises 2 – Customize the Framework Tutorial @ IE2025 </vt:lpstr>
      <vt:lpstr>Exercises 2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Vortragstitelvorschlag 1 Zweite Zeile</dc:title>
  <dc:creator>Vishnu Unnikrishnan</dc:creator>
  <cp:lastModifiedBy>Chris Veyer</cp:lastModifiedBy>
  <cp:revision>292</cp:revision>
  <cp:lastPrinted>2009-04-03T10:08:54Z</cp:lastPrinted>
  <dcterms:created xsi:type="dcterms:W3CDTF">2024-05-21T16:36:11Z</dcterms:created>
  <dcterms:modified xsi:type="dcterms:W3CDTF">2025-06-23T11:48:24Z</dcterms:modified>
</cp:coreProperties>
</file>