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60" r:id="rId6"/>
    <p:sldId id="258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C1D2-E5F3-495C-A075-D3DEC349869A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D225-C6DE-4045-88C0-1A6F1D2DAF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3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C1D2-E5F3-495C-A075-D3DEC349869A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D225-C6DE-4045-88C0-1A6F1D2DAF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C1D2-E5F3-495C-A075-D3DEC349869A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D225-C6DE-4045-88C0-1A6F1D2DAF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24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C1D2-E5F3-495C-A075-D3DEC349869A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D225-C6DE-4045-88C0-1A6F1D2DAF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18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C1D2-E5F3-495C-A075-D3DEC349869A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D225-C6DE-4045-88C0-1A6F1D2DAF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C1D2-E5F3-495C-A075-D3DEC349869A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D225-C6DE-4045-88C0-1A6F1D2DAF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6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C1D2-E5F3-495C-A075-D3DEC349869A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D225-C6DE-4045-88C0-1A6F1D2DAF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3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C1D2-E5F3-495C-A075-D3DEC349869A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D225-C6DE-4045-88C0-1A6F1D2DAF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3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C1D2-E5F3-495C-A075-D3DEC349869A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D225-C6DE-4045-88C0-1A6F1D2DAF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C1D2-E5F3-495C-A075-D3DEC349869A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D225-C6DE-4045-88C0-1A6F1D2DAF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56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C1D2-E5F3-495C-A075-D3DEC349869A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D225-C6DE-4045-88C0-1A6F1D2DAF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9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C1D2-E5F3-495C-A075-D3DEC349869A}" type="datetimeFigureOut">
              <a:rPr lang="zh-CN" altLang="en-US" smtClean="0"/>
              <a:pPr/>
              <a:t>2015/12/13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D225-C6DE-4045-88C0-1A6F1D2DAF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87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761" y="1267447"/>
            <a:ext cx="2881312" cy="360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68329" y="2260718"/>
            <a:ext cx="158417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57925" y="2883006"/>
            <a:ext cx="158417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35727" y="228174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学生登录后加载班级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3166" y="2883006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老师登录可能存在多个班级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必须先选定一个班级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9672" y="3666290"/>
            <a:ext cx="127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密码找回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619672" y="764704"/>
            <a:ext cx="180020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35727" y="476672"/>
            <a:ext cx="263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放学校</a:t>
            </a:r>
            <a:r>
              <a:rPr lang="en-US" altLang="zh-CN" dirty="0" smtClean="0"/>
              <a:t>logo / </a:t>
            </a:r>
            <a:r>
              <a:rPr lang="zh-CN" altLang="en-US" dirty="0" smtClean="0"/>
              <a:t>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59113" y="1350963"/>
            <a:ext cx="2881312" cy="360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148062" y="1938339"/>
            <a:ext cx="2432050" cy="29368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348038" y="2349575"/>
            <a:ext cx="2160587" cy="287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/>
              <a:t>学校新闻（所有）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348038" y="2781300"/>
            <a:ext cx="2160587" cy="287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/>
              <a:t>德育记录（老师）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348038" y="3212976"/>
            <a:ext cx="2160587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/>
              <a:t>班级相册</a:t>
            </a:r>
            <a:endParaRPr lang="en-US" altLang="zh-CN" dirty="0" smtClean="0"/>
          </a:p>
        </p:txBody>
      </p:sp>
      <p:sp>
        <p:nvSpPr>
          <p:cNvPr id="9" name="线形标注 1 8"/>
          <p:cNvSpPr/>
          <p:nvPr/>
        </p:nvSpPr>
        <p:spPr>
          <a:xfrm>
            <a:off x="6516216" y="3068639"/>
            <a:ext cx="1800200" cy="338138"/>
          </a:xfrm>
          <a:prstGeom prst="borderCallout1">
            <a:avLst>
              <a:gd name="adj1" fmla="val 18750"/>
              <a:gd name="adj2" fmla="val -8333"/>
              <a:gd name="adj3" fmla="val 84122"/>
              <a:gd name="adj4" fmla="val -59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 smtClean="0"/>
          </a:p>
          <a:p>
            <a:pPr algn="ctr"/>
            <a:r>
              <a:rPr lang="zh-CN" altLang="en-US" sz="1100" dirty="0" smtClean="0"/>
              <a:t>（学生看、老师编辑）</a:t>
            </a:r>
          </a:p>
          <a:p>
            <a:pPr algn="ctr"/>
            <a:endParaRPr lang="zh-CN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385888"/>
            <a:ext cx="6000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3365137" y="3644131"/>
            <a:ext cx="2160587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/>
              <a:t>班级通知（作业）</a:t>
            </a:r>
            <a:endParaRPr lang="en-US" altLang="zh-CN" dirty="0" smtClean="0"/>
          </a:p>
        </p:txBody>
      </p:sp>
      <p:sp>
        <p:nvSpPr>
          <p:cNvPr id="10" name="左大括号 9"/>
          <p:cNvSpPr/>
          <p:nvPr/>
        </p:nvSpPr>
        <p:spPr>
          <a:xfrm>
            <a:off x="5940152" y="103500"/>
            <a:ext cx="648072" cy="1013986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8830" y="307070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动态配置菜单</a:t>
            </a:r>
            <a:endParaRPr lang="en-US" altLang="zh-CN" dirty="0" smtClean="0"/>
          </a:p>
          <a:p>
            <a:r>
              <a:rPr lang="zh-CN" altLang="en-US" dirty="0" smtClean="0"/>
              <a:t>（根据用户权限加载）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3801517" y="688920"/>
            <a:ext cx="576411" cy="802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65435" y="425827"/>
            <a:ext cx="226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点击打开设置面板</a:t>
            </a:r>
            <a:endParaRPr lang="zh-CN" altLang="en-US" dirty="0"/>
          </a:p>
        </p:txBody>
      </p:sp>
      <p:sp>
        <p:nvSpPr>
          <p:cNvPr id="21" name="左大括号 20"/>
          <p:cNvSpPr/>
          <p:nvPr/>
        </p:nvSpPr>
        <p:spPr>
          <a:xfrm>
            <a:off x="2627784" y="2420888"/>
            <a:ext cx="648072" cy="1439813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588224" y="181089"/>
            <a:ext cx="18774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更改头像</a:t>
            </a:r>
            <a:endParaRPr lang="en-US" altLang="zh-CN" sz="1200" dirty="0" smtClean="0"/>
          </a:p>
          <a:p>
            <a:r>
              <a:rPr lang="zh-CN" altLang="en-US" sz="1200" dirty="0" smtClean="0"/>
              <a:t>更改密码</a:t>
            </a:r>
            <a:endParaRPr lang="en-US" altLang="zh-CN" sz="1200" dirty="0" smtClean="0"/>
          </a:p>
          <a:p>
            <a:r>
              <a:rPr lang="zh-CN" altLang="en-US" sz="1200" dirty="0" smtClean="0"/>
              <a:t>显示二维码</a:t>
            </a:r>
            <a:endParaRPr lang="en-US" altLang="zh-CN" sz="1200" dirty="0" smtClean="0"/>
          </a:p>
          <a:p>
            <a:r>
              <a:rPr lang="zh-CN" altLang="en-US" sz="1200" dirty="0" smtClean="0"/>
              <a:t>显示年级</a:t>
            </a:r>
            <a:r>
              <a:rPr lang="zh-CN" altLang="en-US" sz="1200" dirty="0"/>
              <a:t>、</a:t>
            </a:r>
            <a:r>
              <a:rPr lang="zh-CN" altLang="en-US" sz="1200" dirty="0" smtClean="0"/>
              <a:t>班级、班主任</a:t>
            </a:r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477597" y="3501901"/>
            <a:ext cx="1912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默认最新倒序（缩略图） </a:t>
            </a:r>
            <a:endParaRPr lang="zh-CN" altLang="en-US" sz="1200" dirty="0"/>
          </a:p>
        </p:txBody>
      </p:sp>
      <p:sp>
        <p:nvSpPr>
          <p:cNvPr id="33" name="椭圆 32"/>
          <p:cNvSpPr/>
          <p:nvPr/>
        </p:nvSpPr>
        <p:spPr>
          <a:xfrm>
            <a:off x="5328096" y="3752688"/>
            <a:ext cx="108000" cy="1083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肘形连接符 37"/>
          <p:cNvCxnSpPr/>
          <p:nvPr/>
        </p:nvCxnSpPr>
        <p:spPr>
          <a:xfrm rot="5400000" flipH="1" flipV="1">
            <a:off x="4438361" y="4591505"/>
            <a:ext cx="1656184" cy="33928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53640" y="560558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显示有未查看信息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328096" y="3320640"/>
            <a:ext cx="108000" cy="1083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328096" y="2420888"/>
            <a:ext cx="108000" cy="1083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肘形连接符 45"/>
          <p:cNvCxnSpPr/>
          <p:nvPr/>
        </p:nvCxnSpPr>
        <p:spPr>
          <a:xfrm rot="5400000">
            <a:off x="5342315" y="1853083"/>
            <a:ext cx="1129506" cy="9689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39162" y="124738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老师做记录</a:t>
            </a:r>
            <a:endParaRPr lang="zh-CN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012160" y="149581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00B050"/>
                </a:solidFill>
              </a:rPr>
              <a:t>学生查看每天惩奖情况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060360"/>
            <a:ext cx="760373" cy="163124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56" name="TextBox 55"/>
          <p:cNvSpPr txBox="1"/>
          <p:nvPr/>
        </p:nvSpPr>
        <p:spPr>
          <a:xfrm>
            <a:off x="7452320" y="3861048"/>
            <a:ext cx="1415772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编辑功能放后台</a:t>
            </a:r>
            <a:endParaRPr lang="en-US" altLang="zh-CN" sz="1200" b="1" dirty="0" smtClean="0"/>
          </a:p>
          <a:p>
            <a:endParaRPr lang="en-US" altLang="zh-CN" sz="1200" b="1" dirty="0" smtClean="0"/>
          </a:p>
          <a:p>
            <a:r>
              <a:rPr lang="zh-CN" altLang="en-US" sz="1200" b="1" dirty="0" smtClean="0">
                <a:solidFill>
                  <a:srgbClr val="00B050"/>
                </a:solidFill>
              </a:rPr>
              <a:t>按照文件夹排列</a:t>
            </a:r>
            <a:endParaRPr lang="en-US" altLang="zh-CN" sz="1200" b="1" dirty="0" smtClean="0">
              <a:solidFill>
                <a:srgbClr val="00B050"/>
              </a:solidFill>
            </a:endParaRPr>
          </a:p>
          <a:p>
            <a:r>
              <a:rPr lang="zh-CN" altLang="en-US" sz="1200" b="1" dirty="0" smtClean="0">
                <a:solidFill>
                  <a:srgbClr val="00B050"/>
                </a:solidFill>
              </a:rPr>
              <a:t>按照年级点击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r>
              <a:rPr lang="zh-CN" altLang="en-US" sz="1200" b="1" dirty="0" smtClean="0">
                <a:solidFill>
                  <a:srgbClr val="00B050"/>
                </a:solidFill>
              </a:rPr>
              <a:t>按照学生名字查看</a:t>
            </a:r>
            <a:endParaRPr lang="en-US" altLang="zh-CN" sz="1200" b="1" dirty="0" smtClean="0">
              <a:solidFill>
                <a:srgbClr val="00B050"/>
              </a:solidFill>
            </a:endParaRPr>
          </a:p>
        </p:txBody>
      </p:sp>
      <p:sp>
        <p:nvSpPr>
          <p:cNvPr id="54" name="线形标注 1 53"/>
          <p:cNvSpPr/>
          <p:nvPr/>
        </p:nvSpPr>
        <p:spPr>
          <a:xfrm>
            <a:off x="6516216" y="2448397"/>
            <a:ext cx="1224136" cy="377029"/>
          </a:xfrm>
          <a:prstGeom prst="borderCallout1">
            <a:avLst>
              <a:gd name="adj1" fmla="val 96598"/>
              <a:gd name="adj2" fmla="val 32726"/>
              <a:gd name="adj3" fmla="val 172384"/>
              <a:gd name="adj4" fmla="val 881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老师上传必须选定文件夹</a:t>
            </a:r>
            <a:endParaRPr lang="zh-CN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411760" y="4461266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22648" y="4761148"/>
            <a:ext cx="57775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老师可以发通知</a:t>
            </a:r>
            <a:endParaRPr lang="en-US" altLang="zh-CN" dirty="0" smtClean="0"/>
          </a:p>
          <a:p>
            <a:r>
              <a:rPr lang="zh-CN" altLang="en-US" dirty="0" smtClean="0"/>
              <a:t>（选班级， 选择类别，写内容，确认后发布，可删除）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后台要记录哪些学生已查看</a:t>
            </a:r>
            <a:endParaRPr lang="en-US" altLang="zh-CN" dirty="0" smtClean="0"/>
          </a:p>
          <a:p>
            <a:r>
              <a:rPr lang="zh-CN" altLang="en-US" dirty="0" smtClean="0"/>
              <a:t>（老师有权限查看人员阅读状态</a:t>
            </a:r>
            <a:r>
              <a:rPr lang="en-US" altLang="zh-CN" dirty="0" smtClean="0"/>
              <a:t>[</a:t>
            </a:r>
            <a:r>
              <a:rPr lang="zh-CN" altLang="en-US" dirty="0" smtClean="0"/>
              <a:t>是否</a:t>
            </a:r>
            <a:r>
              <a:rPr lang="zh-CN" altLang="en-US" dirty="0"/>
              <a:t>已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cxnSp>
        <p:nvCxnSpPr>
          <p:cNvPr id="1028" name="直接箭头连接符 1027"/>
          <p:cNvCxnSpPr/>
          <p:nvPr/>
        </p:nvCxnSpPr>
        <p:spPr>
          <a:xfrm flipV="1">
            <a:off x="2411760" y="4077072"/>
            <a:ext cx="1368152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/>
          <p:cNvSpPr txBox="1"/>
          <p:nvPr/>
        </p:nvSpPr>
        <p:spPr>
          <a:xfrm>
            <a:off x="3419872" y="3933056"/>
            <a:ext cx="1908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00B050"/>
                </a:solidFill>
              </a:rPr>
              <a:t>办公</a:t>
            </a:r>
            <a:r>
              <a:rPr lang="en-US" altLang="zh-CN" sz="1000" b="1" dirty="0" smtClean="0">
                <a:solidFill>
                  <a:srgbClr val="00B050"/>
                </a:solidFill>
              </a:rPr>
              <a:t>OA</a:t>
            </a:r>
            <a:r>
              <a:rPr lang="zh-CN" altLang="en-US" sz="1000" b="1" dirty="0" smtClean="0">
                <a:solidFill>
                  <a:srgbClr val="00B050"/>
                </a:solidFill>
              </a:rPr>
              <a:t>（待办事项）</a:t>
            </a:r>
            <a:endParaRPr lang="en-US" altLang="zh-CN" sz="1000" b="1" dirty="0" smtClean="0">
              <a:solidFill>
                <a:srgbClr val="00B050"/>
              </a:solidFill>
            </a:endParaRPr>
          </a:p>
          <a:p>
            <a:r>
              <a:rPr lang="zh-CN" altLang="en-US" sz="1000" b="1" dirty="0" smtClean="0">
                <a:solidFill>
                  <a:srgbClr val="00B050"/>
                </a:solidFill>
              </a:rPr>
              <a:t>报事报修</a:t>
            </a:r>
            <a:endParaRPr lang="en-US" altLang="zh-CN" sz="1000" b="1" dirty="0" smtClean="0">
              <a:solidFill>
                <a:srgbClr val="00B050"/>
              </a:solidFill>
            </a:endParaRPr>
          </a:p>
          <a:p>
            <a:r>
              <a:rPr lang="zh-CN" altLang="en-US" sz="1000" b="1" dirty="0" smtClean="0">
                <a:solidFill>
                  <a:srgbClr val="00B050"/>
                </a:solidFill>
              </a:rPr>
              <a:t>通讯录</a:t>
            </a:r>
            <a:endParaRPr lang="en-US" altLang="zh-CN" sz="1000" b="1" dirty="0" smtClean="0">
              <a:solidFill>
                <a:srgbClr val="00B050"/>
              </a:solidFill>
            </a:endParaRPr>
          </a:p>
          <a:p>
            <a:r>
              <a:rPr lang="zh-CN" altLang="en-US" sz="1000" b="1" dirty="0" smtClean="0">
                <a:solidFill>
                  <a:srgbClr val="00B050"/>
                </a:solidFill>
              </a:rPr>
              <a:t>课表</a:t>
            </a:r>
            <a:endParaRPr lang="en-US" altLang="zh-CN" sz="1000" b="1" dirty="0" smtClean="0">
              <a:solidFill>
                <a:srgbClr val="00B050"/>
              </a:solidFill>
            </a:endParaRPr>
          </a:p>
          <a:p>
            <a:r>
              <a:rPr lang="zh-CN" altLang="en-US" sz="1000" b="1" dirty="0" smtClean="0">
                <a:solidFill>
                  <a:srgbClr val="00B050"/>
                </a:solidFill>
              </a:rPr>
              <a:t>在线选课</a:t>
            </a:r>
            <a:endParaRPr lang="en-US" altLang="zh-CN" sz="1000" b="1" dirty="0" smtClean="0">
              <a:solidFill>
                <a:srgbClr val="00B050"/>
              </a:solidFill>
            </a:endParaRPr>
          </a:p>
          <a:p>
            <a:r>
              <a:rPr lang="en-US" altLang="zh-CN" sz="1000" b="1" dirty="0" smtClean="0">
                <a:solidFill>
                  <a:srgbClr val="00B050"/>
                </a:solidFill>
              </a:rPr>
              <a:t>…</a:t>
            </a:r>
          </a:p>
        </p:txBody>
      </p:sp>
      <p:sp>
        <p:nvSpPr>
          <p:cNvPr id="1031" name="TextBox 1030"/>
          <p:cNvSpPr txBox="1"/>
          <p:nvPr/>
        </p:nvSpPr>
        <p:spPr>
          <a:xfrm>
            <a:off x="112581" y="50425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登录后的默认首页从后台读取</a:t>
            </a:r>
            <a:endParaRPr lang="zh-CN" altLang="en-US" dirty="0"/>
          </a:p>
        </p:txBody>
      </p:sp>
      <p:cxnSp>
        <p:nvCxnSpPr>
          <p:cNvPr id="1033" name="直接箭头连接符 1032"/>
          <p:cNvCxnSpPr/>
          <p:nvPr/>
        </p:nvCxnSpPr>
        <p:spPr>
          <a:xfrm>
            <a:off x="3095836" y="844061"/>
            <a:ext cx="1303111" cy="760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5" name="直接箭头连接符 1034"/>
          <p:cNvCxnSpPr/>
          <p:nvPr/>
        </p:nvCxnSpPr>
        <p:spPr>
          <a:xfrm flipH="1" flipV="1">
            <a:off x="5472680" y="3819172"/>
            <a:ext cx="603066" cy="253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7" name="TextBox 1036"/>
          <p:cNvSpPr txBox="1"/>
          <p:nvPr/>
        </p:nvSpPr>
        <p:spPr>
          <a:xfrm>
            <a:off x="5967459" y="4073086"/>
            <a:ext cx="152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实现语音发布</a:t>
            </a:r>
            <a:endParaRPr lang="zh-CN" altLang="en-US" sz="1200" dirty="0"/>
          </a:p>
        </p:txBody>
      </p:sp>
      <p:pic>
        <p:nvPicPr>
          <p:cNvPr id="103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50" y="5096337"/>
            <a:ext cx="1546004" cy="150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40" name="直接箭头连接符 1039"/>
          <p:cNvCxnSpPr/>
          <p:nvPr/>
        </p:nvCxnSpPr>
        <p:spPr>
          <a:xfrm>
            <a:off x="6588224" y="4419110"/>
            <a:ext cx="285710" cy="738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1" name="TextBox 1040"/>
          <p:cNvSpPr txBox="1"/>
          <p:nvPr/>
        </p:nvSpPr>
        <p:spPr>
          <a:xfrm>
            <a:off x="6831538" y="622802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（类别：作业、通知）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266453" y="1385888"/>
            <a:ext cx="504911" cy="304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44008" y="7647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切换班级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2" idx="0"/>
          </p:cNvCxnSpPr>
          <p:nvPr/>
        </p:nvCxnSpPr>
        <p:spPr>
          <a:xfrm>
            <a:off x="5328096" y="1090061"/>
            <a:ext cx="190813" cy="295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3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学校新闻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3116550" cy="490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>
            <a:stCxn id="1026" idx="3"/>
          </p:cNvCxnSpPr>
          <p:nvPr/>
        </p:nvCxnSpPr>
        <p:spPr>
          <a:xfrm flipV="1">
            <a:off x="3728110" y="3861048"/>
            <a:ext cx="1275938" cy="3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371703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点击后打开的都是网页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班级相册（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700808"/>
            <a:ext cx="2664296" cy="41044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2060848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9552" y="285293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黄龙溪</a:t>
            </a:r>
            <a:endParaRPr lang="zh-CN" altLang="en-US" sz="1000" dirty="0"/>
          </a:p>
        </p:txBody>
      </p:sp>
      <p:sp>
        <p:nvSpPr>
          <p:cNvPr id="9" name="矩形 8"/>
          <p:cNvSpPr/>
          <p:nvPr/>
        </p:nvSpPr>
        <p:spPr>
          <a:xfrm>
            <a:off x="1763688" y="2060848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35696" y="285293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九寨沟</a:t>
            </a:r>
            <a:endParaRPr lang="zh-CN" altLang="en-US" sz="1000" dirty="0"/>
          </a:p>
        </p:txBody>
      </p:sp>
      <p:sp>
        <p:nvSpPr>
          <p:cNvPr id="11" name="矩形 10"/>
          <p:cNvSpPr/>
          <p:nvPr/>
        </p:nvSpPr>
        <p:spPr>
          <a:xfrm>
            <a:off x="467544" y="335699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552" y="414908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运动会</a:t>
            </a:r>
            <a:endParaRPr lang="en-US" altLang="zh-CN" sz="1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39552" y="227687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文件夹</a:t>
            </a:r>
            <a:endParaRPr lang="zh-CN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835696" y="227687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文件夹</a:t>
            </a:r>
            <a:endParaRPr lang="zh-CN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357301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文件夹</a:t>
            </a:r>
            <a:endParaRPr lang="zh-CN" altLang="en-US" sz="10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411760" y="242088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</p:cNvCxnSpPr>
          <p:nvPr/>
        </p:nvCxnSpPr>
        <p:spPr>
          <a:xfrm flipV="1">
            <a:off x="1108939" y="2420888"/>
            <a:ext cx="2094909" cy="1275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556792"/>
            <a:ext cx="280831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628800"/>
            <a:ext cx="2448272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直接箭头连接符 22"/>
          <p:cNvCxnSpPr/>
          <p:nvPr/>
        </p:nvCxnSpPr>
        <p:spPr>
          <a:xfrm>
            <a:off x="6012160" y="198884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220072" y="1082353"/>
            <a:ext cx="746373" cy="364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拍摄</a:t>
            </a:r>
            <a:endParaRPr lang="zh-CN" altLang="en-US" dirty="0"/>
          </a:p>
        </p:txBody>
      </p:sp>
      <p:sp>
        <p:nvSpPr>
          <p:cNvPr id="25" name="线形标注 1 24"/>
          <p:cNvSpPr/>
          <p:nvPr/>
        </p:nvSpPr>
        <p:spPr>
          <a:xfrm>
            <a:off x="4716016" y="6093296"/>
            <a:ext cx="2592288" cy="338138"/>
          </a:xfrm>
          <a:prstGeom prst="borderCallout1">
            <a:avLst>
              <a:gd name="adj1" fmla="val 18750"/>
              <a:gd name="adj2" fmla="val -8333"/>
              <a:gd name="adj3" fmla="val -53906"/>
              <a:gd name="adj4" fmla="val -33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 smtClean="0"/>
          </a:p>
          <a:p>
            <a:pPr algn="ctr"/>
            <a:r>
              <a:rPr lang="zh-CN" altLang="en-US" sz="1100" dirty="0" smtClean="0"/>
              <a:t>（学生只能看、老师可以上传和删除）</a:t>
            </a:r>
          </a:p>
          <a:p>
            <a:pPr algn="ctr"/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588224" y="620688"/>
            <a:ext cx="249299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/>
              <a:t>多选班级、查看只能查看当前班级</a:t>
            </a:r>
            <a:endParaRPr lang="en-US" altLang="zh-CN" sz="1200" dirty="0" smtClean="0"/>
          </a:p>
          <a:p>
            <a:r>
              <a:rPr lang="zh-CN" altLang="en-US" sz="1200" dirty="0" smtClean="0"/>
              <a:t>需要查看其它班级手动切换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6588224" y="5369024"/>
            <a:ext cx="864096" cy="364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分享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7466797" y="5551140"/>
            <a:ext cx="504056" cy="25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51062" y="5805264"/>
            <a:ext cx="108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选择班级，选择文件夹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1264855" y="106870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老师上传必须选定上传到哪个文件夹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1047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班级相册（</a:t>
            </a:r>
            <a:r>
              <a:rPr lang="en-US" altLang="zh-CN" dirty="0" smtClean="0"/>
              <a:t>2/2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097435" y="1196752"/>
            <a:ext cx="746373" cy="364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拍摄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987824" y="1560984"/>
            <a:ext cx="864096" cy="1003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204864"/>
            <a:ext cx="15621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132856"/>
            <a:ext cx="15144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接箭头连接符 25"/>
          <p:cNvCxnSpPr>
            <a:stCxn id="4098" idx="3"/>
            <a:endCxn id="4099" idx="1"/>
          </p:cNvCxnSpPr>
          <p:nvPr/>
        </p:nvCxnSpPr>
        <p:spPr>
          <a:xfrm>
            <a:off x="5486028" y="3181177"/>
            <a:ext cx="1174204" cy="94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563888" y="156098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老师上</a:t>
            </a:r>
            <a:r>
              <a:rPr lang="zh-CN" altLang="en-US" dirty="0" smtClean="0"/>
              <a:t>传到对应文件夹内</a:t>
            </a:r>
            <a:endParaRPr lang="zh-CN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560984"/>
            <a:ext cx="280831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班级通知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2896"/>
            <a:ext cx="307929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>
            <a:stCxn id="2050" idx="3"/>
          </p:cNvCxnSpPr>
          <p:nvPr/>
        </p:nvCxnSpPr>
        <p:spPr>
          <a:xfrm>
            <a:off x="3834866" y="4365104"/>
            <a:ext cx="10251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41490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点击后打开的都是网页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31840" y="2204864"/>
            <a:ext cx="64807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新增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55576" y="2204864"/>
            <a:ext cx="64807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8" idx="3"/>
          </p:cNvCxnSpPr>
          <p:nvPr/>
        </p:nvCxnSpPr>
        <p:spPr>
          <a:xfrm>
            <a:off x="3779912" y="2312876"/>
            <a:ext cx="108012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12776"/>
            <a:ext cx="2520280" cy="244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707904" y="1052736"/>
            <a:ext cx="531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</a:t>
            </a:r>
            <a:r>
              <a:rPr lang="zh-CN" altLang="en-US" dirty="0" smtClean="0"/>
              <a:t>班级， </a:t>
            </a:r>
            <a:r>
              <a:rPr lang="zh-CN" altLang="en-US" dirty="0" smtClean="0"/>
              <a:t>选择类别，写内容，确认后发布，可删除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6216" y="191683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（类别：作业、通知）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7596336" y="2312876"/>
            <a:ext cx="0" cy="972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24328" y="3429000"/>
            <a:ext cx="1224136" cy="135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dirty="0" smtClean="0"/>
          </a:p>
          <a:p>
            <a:r>
              <a:rPr lang="zh-CN" altLang="en-US" sz="1200" dirty="0" smtClean="0"/>
              <a:t>通知</a:t>
            </a:r>
            <a:endParaRPr lang="en-US" altLang="zh-CN" sz="1200" dirty="0" smtClean="0"/>
          </a:p>
          <a:p>
            <a:r>
              <a:rPr lang="zh-CN" altLang="en-US" sz="1200" dirty="0" smtClean="0"/>
              <a:t>语文作业</a:t>
            </a:r>
            <a:endParaRPr lang="en-US" altLang="zh-CN" sz="1200" dirty="0" smtClean="0"/>
          </a:p>
          <a:p>
            <a:r>
              <a:rPr lang="zh-CN" altLang="en-US" sz="1200" dirty="0" smtClean="0"/>
              <a:t>数学作业</a:t>
            </a:r>
            <a:endParaRPr lang="en-US" altLang="zh-CN" sz="1200" dirty="0" smtClean="0"/>
          </a:p>
          <a:p>
            <a:r>
              <a:rPr lang="en-US" altLang="zh-CN" sz="1200" dirty="0" smtClean="0"/>
              <a:t>…</a:t>
            </a:r>
          </a:p>
          <a:p>
            <a:endParaRPr lang="zh-CN" altLang="en-US" sz="1200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091502" y="1305968"/>
            <a:ext cx="468052" cy="213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4834" y="1486307"/>
            <a:ext cx="249299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/>
              <a:t>多选班级、查看只能查看当前班级</a:t>
            </a:r>
            <a:endParaRPr lang="en-US" altLang="zh-CN" sz="1200" dirty="0" smtClean="0"/>
          </a:p>
          <a:p>
            <a:r>
              <a:rPr lang="zh-CN" altLang="en-US" sz="1200" dirty="0" smtClean="0"/>
              <a:t>需要查看其它班级手动切换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900" y="1484784"/>
            <a:ext cx="307929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4860032" y="1469138"/>
            <a:ext cx="2432050" cy="29368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 smtClean="0"/>
              <a:t>WebView</a:t>
            </a:r>
            <a:r>
              <a:rPr lang="en-US" altLang="zh-CN" dirty="0" smtClean="0"/>
              <a:t> </a:t>
            </a:r>
            <a:r>
              <a:rPr lang="zh-CN" altLang="en-US" dirty="0" smtClean="0"/>
              <a:t>具体内容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635896" y="1988840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6745141" y="1038522"/>
            <a:ext cx="515932" cy="402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查看</a:t>
            </a:r>
            <a:endParaRPr lang="zh-CN" altLang="en-US" sz="11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6907746" y="498623"/>
            <a:ext cx="93478" cy="489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5021" y="147271"/>
            <a:ext cx="382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查看未看到此</a:t>
            </a:r>
            <a:r>
              <a:rPr lang="zh-CN" altLang="en-US" dirty="0"/>
              <a:t>通知</a:t>
            </a:r>
            <a:r>
              <a:rPr lang="en-US" altLang="zh-CN" dirty="0"/>
              <a:t>/</a:t>
            </a:r>
            <a:r>
              <a:rPr lang="zh-CN" altLang="en-US" dirty="0"/>
              <a:t>作业的人员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85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338</Words>
  <Application>Microsoft Office PowerPoint</Application>
  <PresentationFormat>全屏显示(4:3)</PresentationFormat>
  <Paragraphs>78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学校新闻</vt:lpstr>
      <vt:lpstr>班级相册（1/2）</vt:lpstr>
      <vt:lpstr>班级相册（2/2）</vt:lpstr>
      <vt:lpstr>班级通知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30</cp:revision>
  <dcterms:created xsi:type="dcterms:W3CDTF">2015-11-22T11:54:34Z</dcterms:created>
  <dcterms:modified xsi:type="dcterms:W3CDTF">2015-12-13T14:00:39Z</dcterms:modified>
</cp:coreProperties>
</file>