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808" autoAdjust="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2215-FC2B-4D69-857F-E47BC2C5C4DE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E71F-F9D8-4E87-A031-50E4226D8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72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2215-FC2B-4D69-857F-E47BC2C5C4DE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E71F-F9D8-4E87-A031-50E4226D8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40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2215-FC2B-4D69-857F-E47BC2C5C4DE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E71F-F9D8-4E87-A031-50E4226D8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43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2215-FC2B-4D69-857F-E47BC2C5C4DE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E71F-F9D8-4E87-A031-50E4226D8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23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2215-FC2B-4D69-857F-E47BC2C5C4DE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E71F-F9D8-4E87-A031-50E4226D8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42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2215-FC2B-4D69-857F-E47BC2C5C4DE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E71F-F9D8-4E87-A031-50E4226D8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2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2215-FC2B-4D69-857F-E47BC2C5C4DE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E71F-F9D8-4E87-A031-50E4226D8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9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2215-FC2B-4D69-857F-E47BC2C5C4DE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E71F-F9D8-4E87-A031-50E4226D8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7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2215-FC2B-4D69-857F-E47BC2C5C4DE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E71F-F9D8-4E87-A031-50E4226D8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93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2215-FC2B-4D69-857F-E47BC2C5C4DE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E71F-F9D8-4E87-A031-50E4226D8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6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2215-FC2B-4D69-857F-E47BC2C5C4DE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E71F-F9D8-4E87-A031-50E4226D8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18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42215-FC2B-4D69-857F-E47BC2C5C4DE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BE71F-F9D8-4E87-A031-50E4226D8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31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0649" y="565809"/>
            <a:ext cx="263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放学校</a:t>
            </a:r>
            <a:r>
              <a:rPr lang="en-US" altLang="zh-CN" dirty="0" smtClean="0"/>
              <a:t>logo / </a:t>
            </a:r>
            <a:r>
              <a:rPr lang="zh-CN" altLang="en-US" dirty="0" smtClean="0"/>
              <a:t>名称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66026" y="29792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学生登录后加载班级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77053" y="750475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老师登录可能存在多个班级</a:t>
            </a:r>
            <a:r>
              <a:rPr lang="en-US" altLang="zh-CN" dirty="0" smtClean="0"/>
              <a:t>,</a:t>
            </a:r>
            <a:r>
              <a:rPr lang="zh-CN" altLang="en-US" dirty="0" smtClean="0"/>
              <a:t>必须先选定一个班级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51920" y="177281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916238" y="1268413"/>
            <a:ext cx="2881312" cy="36004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780209" y="2276475"/>
            <a:ext cx="1439863" cy="215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779912" y="2708275"/>
            <a:ext cx="1439863" cy="215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3214688" y="2246313"/>
            <a:ext cx="4937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200">
                <a:solidFill>
                  <a:schemeClr val="bg1"/>
                </a:solidFill>
              </a:rPr>
              <a:t>帐号</a:t>
            </a: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3214688" y="2719388"/>
            <a:ext cx="4937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200">
                <a:solidFill>
                  <a:schemeClr val="bg1"/>
                </a:solidFill>
              </a:rPr>
              <a:t>密码</a:t>
            </a: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6521980" y="2354616"/>
            <a:ext cx="209551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latin typeface="Arial" charset="0"/>
                <a:ea typeface="宋体" charset="-122"/>
              </a:rPr>
              <a:t>登录接口</a:t>
            </a:r>
            <a:endParaRPr lang="en-US" altLang="zh-CN" sz="1800" dirty="0" smtClean="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latin typeface="Arial" charset="0"/>
                <a:ea typeface="宋体" charset="-122"/>
              </a:rPr>
              <a:t>LoginHandler.ashx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宋体" charset="-122"/>
              </a:rPr>
              <a:t>[</a:t>
            </a:r>
            <a:r>
              <a:rPr lang="en-US" altLang="zh-CN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宋体" charset="-122"/>
              </a:rPr>
              <a:t>SchoolService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宋体" charset="-122"/>
              </a:rPr>
              <a:t>]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宋体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5946335" y="2239962"/>
            <a:ext cx="503237" cy="5048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3995936" y="3572693"/>
            <a:ext cx="828675" cy="3603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登录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4656386" y="2524125"/>
            <a:ext cx="1283766" cy="10179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17"/>
          <p:cNvSpPr txBox="1">
            <a:spLocks noChangeArrowheads="1"/>
          </p:cNvSpPr>
          <p:nvPr/>
        </p:nvSpPr>
        <p:spPr bwMode="auto">
          <a:xfrm>
            <a:off x="4977060" y="3608388"/>
            <a:ext cx="8001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200" b="1" dirty="0">
                <a:solidFill>
                  <a:schemeClr val="bg1"/>
                </a:solidFill>
              </a:rPr>
              <a:t>密码找回</a:t>
            </a:r>
          </a:p>
        </p:txBody>
      </p:sp>
      <p:sp>
        <p:nvSpPr>
          <p:cNvPr id="26" name="TextBox 12"/>
          <p:cNvSpPr txBox="1">
            <a:spLocks noChangeArrowheads="1"/>
          </p:cNvSpPr>
          <p:nvPr/>
        </p:nvSpPr>
        <p:spPr bwMode="auto">
          <a:xfrm>
            <a:off x="5377110" y="5223032"/>
            <a:ext cx="291624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latin typeface="Arial" charset="0"/>
                <a:ea typeface="宋体" charset="-122"/>
              </a:rPr>
              <a:t>找回密码接口</a:t>
            </a:r>
            <a:endParaRPr lang="en-US" altLang="zh-CN" sz="1800" dirty="0" smtClean="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latin typeface="Arial" charset="0"/>
                <a:ea typeface="宋体" charset="-122"/>
              </a:rPr>
              <a:t>GetPasswordHandler.ashx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宋体" charset="-122"/>
              </a:rPr>
              <a:t>[</a:t>
            </a:r>
            <a:r>
              <a:rPr lang="en-US" altLang="zh-CN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宋体" charset="-122"/>
              </a:rPr>
              <a:t>SchoolService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宋体" charset="-122"/>
              </a:rPr>
              <a:t>]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宋体" charset="-122"/>
            </a:endParaRPr>
          </a:p>
        </p:txBody>
      </p:sp>
      <p:cxnSp>
        <p:nvCxnSpPr>
          <p:cNvPr id="29" name="直接箭头连接符 28"/>
          <p:cNvCxnSpPr>
            <a:stCxn id="39" idx="0"/>
          </p:cNvCxnSpPr>
          <p:nvPr/>
        </p:nvCxnSpPr>
        <p:spPr>
          <a:xfrm flipV="1">
            <a:off x="5003611" y="3959869"/>
            <a:ext cx="462593" cy="108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387749" y="1106511"/>
            <a:ext cx="766614" cy="594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477541"/>
            <a:ext cx="6191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3886434" y="1691516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棕北小学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4751992" y="5041373"/>
            <a:ext cx="503237" cy="5048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38" name="肘形连接符 37"/>
          <p:cNvCxnSpPr/>
          <p:nvPr/>
        </p:nvCxnSpPr>
        <p:spPr>
          <a:xfrm rot="5400000" flipH="1" flipV="1">
            <a:off x="2810369" y="5078462"/>
            <a:ext cx="1197476" cy="598586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35343" y="4409685"/>
            <a:ext cx="148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C000"/>
                </a:solidFill>
              </a:rPr>
              <a:t>MemberRefId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37408" y="6052646"/>
            <a:ext cx="375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APP</a:t>
            </a:r>
            <a:r>
              <a:rPr lang="zh-CN" altLang="en-US" b="1" dirty="0" smtClean="0">
                <a:solidFill>
                  <a:srgbClr val="C00000"/>
                </a:solidFill>
              </a:rPr>
              <a:t>内置</a:t>
            </a:r>
            <a:r>
              <a:rPr lang="en-US" altLang="zh-CN" b="1" dirty="0" err="1" smtClean="0">
                <a:solidFill>
                  <a:srgbClr val="C00000"/>
                </a:solidFill>
              </a:rPr>
              <a:t>MemberRefId</a:t>
            </a:r>
            <a:r>
              <a:rPr lang="zh-CN" altLang="en-US" b="1" dirty="0" smtClean="0">
                <a:solidFill>
                  <a:srgbClr val="C00000"/>
                </a:solidFill>
              </a:rPr>
              <a:t>（标识学校）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46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31121" y="1613361"/>
            <a:ext cx="2881312" cy="3600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220070" y="2200737"/>
            <a:ext cx="2432050" cy="29368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420046" y="2611973"/>
            <a:ext cx="2160587" cy="287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/>
              <a:t>学校新闻（所有）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420046" y="3043698"/>
            <a:ext cx="2160587" cy="287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/>
              <a:t>德育记录（老师）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420046" y="3475374"/>
            <a:ext cx="2160587" cy="288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/>
              <a:t>班级相册</a:t>
            </a:r>
            <a:endParaRPr lang="en-US" altLang="zh-CN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046" y="1648286"/>
            <a:ext cx="6000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/>
        </p:nvSpPr>
        <p:spPr>
          <a:xfrm>
            <a:off x="3437145" y="3906529"/>
            <a:ext cx="2160587" cy="288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/>
              <a:t>班级通知（作业）</a:t>
            </a:r>
            <a:endParaRPr lang="en-US" altLang="zh-CN" dirty="0" smtClean="0"/>
          </a:p>
        </p:txBody>
      </p:sp>
      <p:sp>
        <p:nvSpPr>
          <p:cNvPr id="12" name="左大括号 11"/>
          <p:cNvSpPr/>
          <p:nvPr/>
        </p:nvSpPr>
        <p:spPr>
          <a:xfrm>
            <a:off x="6012160" y="365898"/>
            <a:ext cx="648072" cy="1013986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0838" y="333309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动态配置菜单</a:t>
            </a:r>
            <a:endParaRPr lang="en-US" altLang="zh-CN" dirty="0" smtClean="0"/>
          </a:p>
          <a:p>
            <a:r>
              <a:rPr lang="zh-CN" altLang="en-US" dirty="0" smtClean="0"/>
              <a:t>（根据用户权限加载）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3873525" y="951318"/>
            <a:ext cx="576411" cy="802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37443" y="688225"/>
            <a:ext cx="226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点击打开设置面板</a:t>
            </a:r>
            <a:endParaRPr lang="zh-CN" altLang="en-US" dirty="0"/>
          </a:p>
        </p:txBody>
      </p:sp>
      <p:sp>
        <p:nvSpPr>
          <p:cNvPr id="16" name="左大括号 15"/>
          <p:cNvSpPr/>
          <p:nvPr/>
        </p:nvSpPr>
        <p:spPr>
          <a:xfrm>
            <a:off x="2699792" y="2683286"/>
            <a:ext cx="648072" cy="1439813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660232" y="443487"/>
            <a:ext cx="18774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更改头像</a:t>
            </a:r>
            <a:endParaRPr lang="en-US" altLang="zh-CN" sz="1200" dirty="0" smtClean="0"/>
          </a:p>
          <a:p>
            <a:r>
              <a:rPr lang="zh-CN" altLang="en-US" sz="1200" dirty="0" smtClean="0"/>
              <a:t>更改密码</a:t>
            </a:r>
            <a:endParaRPr lang="en-US" altLang="zh-CN" sz="1200" dirty="0" smtClean="0"/>
          </a:p>
          <a:p>
            <a:r>
              <a:rPr lang="zh-CN" altLang="en-US" sz="1200" dirty="0" smtClean="0"/>
              <a:t>显示二维码</a:t>
            </a:r>
            <a:endParaRPr lang="en-US" altLang="zh-CN" sz="1200" dirty="0" smtClean="0"/>
          </a:p>
          <a:p>
            <a:r>
              <a:rPr lang="zh-CN" altLang="en-US" sz="1200" dirty="0" smtClean="0"/>
              <a:t>显示年级</a:t>
            </a:r>
            <a:r>
              <a:rPr lang="zh-CN" altLang="en-US" sz="1200" dirty="0"/>
              <a:t>、</a:t>
            </a:r>
            <a:r>
              <a:rPr lang="zh-CN" altLang="en-US" sz="1200" dirty="0" smtClean="0"/>
              <a:t>班级、班主任</a:t>
            </a:r>
            <a:endParaRPr lang="en-US" altLang="zh-CN" sz="1200" dirty="0" smtClean="0"/>
          </a:p>
          <a:p>
            <a:endParaRPr lang="zh-CN" altLang="en-US" sz="1200" dirty="0"/>
          </a:p>
        </p:txBody>
      </p:sp>
      <p:sp>
        <p:nvSpPr>
          <p:cNvPr id="19" name="椭圆 18"/>
          <p:cNvSpPr/>
          <p:nvPr/>
        </p:nvSpPr>
        <p:spPr>
          <a:xfrm>
            <a:off x="5400104" y="4015086"/>
            <a:ext cx="108000" cy="1083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肘形连接符 19"/>
          <p:cNvCxnSpPr/>
          <p:nvPr/>
        </p:nvCxnSpPr>
        <p:spPr>
          <a:xfrm rot="5400000" flipH="1" flipV="1">
            <a:off x="4510369" y="4853903"/>
            <a:ext cx="1656184" cy="33928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25648" y="586798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显示有未查看信息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400104" y="3583038"/>
            <a:ext cx="108000" cy="1083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400104" y="2683286"/>
            <a:ext cx="108000" cy="1083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483768" y="4723664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2483768" y="4339470"/>
            <a:ext cx="1368152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91880" y="4195454"/>
            <a:ext cx="1908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rgbClr val="00B050"/>
                </a:solidFill>
              </a:rPr>
              <a:t>办公</a:t>
            </a:r>
            <a:r>
              <a:rPr lang="en-US" altLang="zh-CN" sz="1000" b="1" dirty="0" smtClean="0">
                <a:solidFill>
                  <a:srgbClr val="00B050"/>
                </a:solidFill>
              </a:rPr>
              <a:t>OA</a:t>
            </a:r>
            <a:r>
              <a:rPr lang="zh-CN" altLang="en-US" sz="1000" b="1" dirty="0" smtClean="0">
                <a:solidFill>
                  <a:srgbClr val="00B050"/>
                </a:solidFill>
              </a:rPr>
              <a:t>（待办事项）</a:t>
            </a:r>
            <a:endParaRPr lang="en-US" altLang="zh-CN" sz="1000" b="1" dirty="0" smtClean="0">
              <a:solidFill>
                <a:srgbClr val="00B050"/>
              </a:solidFill>
            </a:endParaRPr>
          </a:p>
          <a:p>
            <a:r>
              <a:rPr lang="zh-CN" altLang="en-US" sz="1000" b="1" dirty="0" smtClean="0">
                <a:solidFill>
                  <a:srgbClr val="00B050"/>
                </a:solidFill>
              </a:rPr>
              <a:t>报事报修</a:t>
            </a:r>
            <a:endParaRPr lang="en-US" altLang="zh-CN" sz="1000" b="1" dirty="0" smtClean="0">
              <a:solidFill>
                <a:srgbClr val="00B050"/>
              </a:solidFill>
            </a:endParaRPr>
          </a:p>
          <a:p>
            <a:r>
              <a:rPr lang="zh-CN" altLang="en-US" sz="1000" b="1" dirty="0" smtClean="0">
                <a:solidFill>
                  <a:srgbClr val="00B050"/>
                </a:solidFill>
              </a:rPr>
              <a:t>通讯录</a:t>
            </a:r>
            <a:endParaRPr lang="en-US" altLang="zh-CN" sz="1000" b="1" dirty="0" smtClean="0">
              <a:solidFill>
                <a:srgbClr val="00B050"/>
              </a:solidFill>
            </a:endParaRPr>
          </a:p>
          <a:p>
            <a:r>
              <a:rPr lang="zh-CN" altLang="en-US" sz="1000" b="1" dirty="0" smtClean="0">
                <a:solidFill>
                  <a:srgbClr val="00B050"/>
                </a:solidFill>
              </a:rPr>
              <a:t>课表</a:t>
            </a:r>
            <a:endParaRPr lang="en-US" altLang="zh-CN" sz="1000" b="1" dirty="0" smtClean="0">
              <a:solidFill>
                <a:srgbClr val="00B050"/>
              </a:solidFill>
            </a:endParaRPr>
          </a:p>
          <a:p>
            <a:r>
              <a:rPr lang="zh-CN" altLang="en-US" sz="1000" b="1" dirty="0" smtClean="0">
                <a:solidFill>
                  <a:srgbClr val="00B050"/>
                </a:solidFill>
              </a:rPr>
              <a:t>在线选课</a:t>
            </a:r>
            <a:endParaRPr lang="en-US" altLang="zh-CN" sz="1000" b="1" dirty="0" smtClean="0">
              <a:solidFill>
                <a:srgbClr val="00B050"/>
              </a:solidFill>
            </a:endParaRPr>
          </a:p>
          <a:p>
            <a:r>
              <a:rPr lang="en-US" altLang="zh-CN" sz="1000" b="1" dirty="0" smtClean="0">
                <a:solidFill>
                  <a:srgbClr val="00B050"/>
                </a:solidFill>
              </a:rPr>
              <a:t>…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4589" y="76665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登录后的默认首页从后台读取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3167844" y="1106459"/>
            <a:ext cx="1303111" cy="760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338461" y="1648286"/>
            <a:ext cx="504911" cy="3042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156176" y="14498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切换班级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stCxn id="42" idx="1"/>
          </p:cNvCxnSpPr>
          <p:nvPr/>
        </p:nvCxnSpPr>
        <p:spPr>
          <a:xfrm flipH="1">
            <a:off x="5652120" y="1634524"/>
            <a:ext cx="504056" cy="182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4" name="TextBox 12"/>
          <p:cNvSpPr txBox="1">
            <a:spLocks noChangeArrowheads="1"/>
          </p:cNvSpPr>
          <p:nvPr/>
        </p:nvSpPr>
        <p:spPr bwMode="auto">
          <a:xfrm>
            <a:off x="196905" y="5137612"/>
            <a:ext cx="296754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latin typeface="Arial" charset="0"/>
                <a:ea typeface="宋体" charset="-122"/>
              </a:rPr>
              <a:t>获得菜单接口</a:t>
            </a:r>
            <a:endParaRPr lang="en-US" altLang="zh-CN" sz="1800" dirty="0" smtClean="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latin typeface="Arial" charset="0"/>
                <a:ea typeface="宋体" charset="-122"/>
              </a:rPr>
              <a:t>GetUserMenuHandler.ashx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宋体" charset="-122"/>
              </a:rPr>
              <a:t>[</a:t>
            </a:r>
            <a:r>
              <a:rPr lang="en-US" altLang="zh-CN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宋体" charset="-122"/>
              </a:rPr>
              <a:t>SchoolService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宋体" charset="-122"/>
              </a:rPr>
              <a:t>]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宋体" charset="-122"/>
            </a:endParaRPr>
          </a:p>
        </p:txBody>
      </p:sp>
      <p:sp>
        <p:nvSpPr>
          <p:cNvPr id="45" name="TextBox 12"/>
          <p:cNvSpPr txBox="1">
            <a:spLocks noChangeArrowheads="1"/>
          </p:cNvSpPr>
          <p:nvPr/>
        </p:nvSpPr>
        <p:spPr bwMode="auto">
          <a:xfrm>
            <a:off x="177185" y="1171118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 smtClean="0">
                <a:latin typeface="Arial" charset="0"/>
                <a:ea typeface="宋体" charset="-122"/>
              </a:rPr>
              <a:t>获得用户学校属性接口</a:t>
            </a:r>
            <a:endParaRPr lang="en-US" altLang="zh-CN" sz="1800" dirty="0" smtClean="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latin typeface="Arial" charset="0"/>
                <a:ea typeface="宋体" charset="-122"/>
              </a:rPr>
              <a:t>GetUserSchoolProfile.ashx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宋体" charset="-122"/>
              </a:rPr>
              <a:t>[</a:t>
            </a:r>
            <a:r>
              <a:rPr lang="en-US" altLang="zh-CN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宋体" charset="-122"/>
              </a:rPr>
              <a:t>SchoolService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宋体" charset="-122"/>
              </a:rPr>
              <a:t>]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宋体" charset="-122"/>
            </a:endParaRPr>
          </a:p>
        </p:txBody>
      </p:sp>
      <p:sp>
        <p:nvSpPr>
          <p:cNvPr id="46" name="TextBox 12"/>
          <p:cNvSpPr txBox="1">
            <a:spLocks noChangeArrowheads="1"/>
          </p:cNvSpPr>
          <p:nvPr/>
        </p:nvSpPr>
        <p:spPr bwMode="auto">
          <a:xfrm>
            <a:off x="6156176" y="2395320"/>
            <a:ext cx="295465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1800" dirty="0" smtClean="0">
                <a:latin typeface="Arial" charset="0"/>
                <a:ea typeface="宋体" charset="-122"/>
              </a:rPr>
              <a:t>获得用户权限下的班级接口</a:t>
            </a:r>
            <a:endParaRPr lang="en-US" altLang="zh-CN" sz="1800" dirty="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800" dirty="0" smtClean="0">
                <a:latin typeface="Arial" charset="0"/>
                <a:ea typeface="宋体" charset="-122"/>
              </a:rPr>
              <a:t>GetUserClasses.ashx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宋体" charset="-122"/>
              </a:rPr>
              <a:t>[</a:t>
            </a:r>
            <a:r>
              <a:rPr lang="en-US" altLang="zh-CN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宋体" charset="-122"/>
              </a:rPr>
              <a:t>SchoolService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宋体" charset="-122"/>
              </a:rPr>
              <a:t>]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宋体" charset="-122"/>
            </a:endParaRPr>
          </a:p>
        </p:txBody>
      </p:sp>
      <p:sp>
        <p:nvSpPr>
          <p:cNvPr id="54" name="椭圆 53"/>
          <p:cNvSpPr/>
          <p:nvPr/>
        </p:nvSpPr>
        <p:spPr bwMode="auto">
          <a:xfrm>
            <a:off x="72008" y="261827"/>
            <a:ext cx="503237" cy="5048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 bwMode="auto">
          <a:xfrm>
            <a:off x="6156176" y="1819190"/>
            <a:ext cx="503237" cy="5048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7" name="椭圆 56"/>
          <p:cNvSpPr/>
          <p:nvPr/>
        </p:nvSpPr>
        <p:spPr bwMode="auto">
          <a:xfrm>
            <a:off x="108323" y="4662970"/>
            <a:ext cx="503237" cy="5048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622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340768"/>
            <a:ext cx="3116550" cy="490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4797554" y="1115452"/>
            <a:ext cx="2582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Arial" charset="0"/>
                <a:ea typeface="宋体" charset="-122"/>
              </a:rPr>
              <a:t>GetSchool_NewsCover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3491880" y="1340768"/>
            <a:ext cx="1224136" cy="684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860032" y="3573016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Arial" charset="0"/>
                <a:ea typeface="宋体" charset="-122"/>
              </a:rPr>
              <a:t>GetSchool_News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cxnSp>
        <p:nvCxnSpPr>
          <p:cNvPr id="12" name="直接箭头连接符 11"/>
          <p:cNvCxnSpPr>
            <a:endCxn id="22" idx="1"/>
          </p:cNvCxnSpPr>
          <p:nvPr/>
        </p:nvCxnSpPr>
        <p:spPr>
          <a:xfrm flipH="1">
            <a:off x="4391980" y="3776169"/>
            <a:ext cx="468052" cy="1962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 bwMode="auto">
          <a:xfrm>
            <a:off x="4788843" y="537037"/>
            <a:ext cx="503237" cy="5048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4786634" y="2924944"/>
            <a:ext cx="503237" cy="5048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flipH="1" flipV="1">
            <a:off x="3715477" y="4725144"/>
            <a:ext cx="1000539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 bwMode="auto">
          <a:xfrm>
            <a:off x="4788024" y="5084415"/>
            <a:ext cx="503237" cy="5048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2" name="左大括号 21"/>
          <p:cNvSpPr/>
          <p:nvPr/>
        </p:nvSpPr>
        <p:spPr>
          <a:xfrm flipH="1">
            <a:off x="4031940" y="3429769"/>
            <a:ext cx="360040" cy="2735535"/>
          </a:xfrm>
          <a:prstGeom prst="leftBrace">
            <a:avLst>
              <a:gd name="adj1" fmla="val 8333"/>
              <a:gd name="adj2" fmla="val 19836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837043" y="5651956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Arial" charset="0"/>
                <a:ea typeface="宋体" charset="-122"/>
              </a:rPr>
              <a:t>点击后弹出网页页面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0" y="10277"/>
            <a:ext cx="1187624" cy="288031"/>
          </a:xfrm>
        </p:spPr>
        <p:txBody>
          <a:bodyPr>
            <a:normAutofit fontScale="90000"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学校新闻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667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492896"/>
            <a:ext cx="3079290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箭头连接符 5"/>
          <p:cNvCxnSpPr/>
          <p:nvPr/>
        </p:nvCxnSpPr>
        <p:spPr>
          <a:xfrm flipH="1" flipV="1">
            <a:off x="3707904" y="5183717"/>
            <a:ext cx="540060" cy="549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73622" y="5733256"/>
            <a:ext cx="2794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点击后打开</a:t>
            </a:r>
            <a:r>
              <a:rPr lang="zh-CN" altLang="en-US" dirty="0" smtClean="0"/>
              <a:t>的是网页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请在这里给出加载地址）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31840" y="2204864"/>
            <a:ext cx="64807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新增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55576" y="2204864"/>
            <a:ext cx="64807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8" idx="3"/>
          </p:cNvCxnSpPr>
          <p:nvPr/>
        </p:nvCxnSpPr>
        <p:spPr>
          <a:xfrm>
            <a:off x="3779912" y="2312876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627" y="1400267"/>
            <a:ext cx="2520280" cy="2446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0" y="683404"/>
            <a:ext cx="531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选班级， 选择类别，写内容，确认后发布，可删除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16216" y="191683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（类别：作业、通知）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7596336" y="2312876"/>
            <a:ext cx="0" cy="972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524328" y="3429000"/>
            <a:ext cx="1224136" cy="135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200" dirty="0" smtClean="0"/>
          </a:p>
          <a:p>
            <a:r>
              <a:rPr lang="zh-CN" altLang="en-US" sz="1200" dirty="0" smtClean="0"/>
              <a:t>通知</a:t>
            </a:r>
            <a:endParaRPr lang="en-US" altLang="zh-CN" sz="1200" dirty="0" smtClean="0"/>
          </a:p>
          <a:p>
            <a:r>
              <a:rPr lang="zh-CN" altLang="en-US" sz="1200" dirty="0" smtClean="0"/>
              <a:t>语文作业</a:t>
            </a:r>
            <a:endParaRPr lang="en-US" altLang="zh-CN" sz="1200" dirty="0" smtClean="0"/>
          </a:p>
          <a:p>
            <a:r>
              <a:rPr lang="zh-CN" altLang="en-US" sz="1200" dirty="0" smtClean="0"/>
              <a:t>数学作业</a:t>
            </a:r>
            <a:endParaRPr lang="en-US" altLang="zh-CN" sz="1200" dirty="0" smtClean="0"/>
          </a:p>
          <a:p>
            <a:r>
              <a:rPr lang="en-US" altLang="zh-CN" sz="1200" dirty="0" smtClean="0"/>
              <a:t>…</a:t>
            </a:r>
          </a:p>
          <a:p>
            <a:endParaRPr lang="zh-CN" altLang="en-US" sz="1200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3091502" y="1052736"/>
            <a:ext cx="0" cy="466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4834" y="1486307"/>
            <a:ext cx="249299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200" dirty="0" smtClean="0"/>
              <a:t>多选班级、查看只能查看当前班级</a:t>
            </a:r>
            <a:endParaRPr lang="en-US" altLang="zh-CN" sz="1200" dirty="0" smtClean="0"/>
          </a:p>
          <a:p>
            <a:r>
              <a:rPr lang="zh-CN" altLang="en-US" sz="1200" dirty="0" smtClean="0"/>
              <a:t>需要查看其它班级手动切换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7524328" y="301298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Arial" charset="0"/>
                <a:ea typeface="宋体" charset="-122"/>
              </a:rPr>
              <a:t>SendNotice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0" y="10277"/>
            <a:ext cx="1187624" cy="288031"/>
          </a:xfrm>
        </p:spPr>
        <p:txBody>
          <a:bodyPr>
            <a:normAutofit fontScale="90000"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班级通知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7042884" y="216878"/>
            <a:ext cx="503237" cy="5048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7236296" y="721703"/>
            <a:ext cx="526415" cy="7978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 bwMode="auto">
          <a:xfrm>
            <a:off x="4350777" y="5597763"/>
            <a:ext cx="503237" cy="5048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315879" y="4263319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Arial" charset="0"/>
                <a:ea typeface="宋体" charset="-122"/>
              </a:rPr>
              <a:t>GetClassNotice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cxnSp>
        <p:nvCxnSpPr>
          <p:cNvPr id="35" name="直接箭头连接符 34"/>
          <p:cNvCxnSpPr>
            <a:endCxn id="37" idx="1"/>
          </p:cNvCxnSpPr>
          <p:nvPr/>
        </p:nvCxnSpPr>
        <p:spPr>
          <a:xfrm flipH="1" flipV="1">
            <a:off x="4211960" y="4447985"/>
            <a:ext cx="504056" cy="1331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 bwMode="auto">
          <a:xfrm>
            <a:off x="4750017" y="4148311"/>
            <a:ext cx="503237" cy="5048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7" name="左大括号 36"/>
          <p:cNvSpPr/>
          <p:nvPr/>
        </p:nvSpPr>
        <p:spPr>
          <a:xfrm flipH="1">
            <a:off x="3851920" y="3012732"/>
            <a:ext cx="360040" cy="2735535"/>
          </a:xfrm>
          <a:prstGeom prst="leftBrace">
            <a:avLst>
              <a:gd name="adj1" fmla="val 8333"/>
              <a:gd name="adj2" fmla="val 52467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676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241</Words>
  <Application>Microsoft Office PowerPoint</Application>
  <PresentationFormat>全屏显示(4:3)</PresentationFormat>
  <Paragraphs>77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PowerPoint 演示文稿</vt:lpstr>
      <vt:lpstr>PowerPoint 演示文稿</vt:lpstr>
      <vt:lpstr>学校新闻</vt:lpstr>
      <vt:lpstr>班级通知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10</cp:revision>
  <dcterms:created xsi:type="dcterms:W3CDTF">2015-12-27T10:39:19Z</dcterms:created>
  <dcterms:modified xsi:type="dcterms:W3CDTF">2015-12-27T13:50:01Z</dcterms:modified>
</cp:coreProperties>
</file>