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Serving small WORM files w/NAS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909440" y="1873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generator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84160" y="209232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75" name="CustomShape 4"/>
          <p:cNvSpPr/>
          <p:nvPr/>
        </p:nvSpPr>
        <p:spPr>
          <a:xfrm>
            <a:off x="5276160" y="198432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6" name="CustomShape 5"/>
          <p:cNvSpPr/>
          <p:nvPr/>
        </p:nvSpPr>
        <p:spPr>
          <a:xfrm>
            <a:off x="5185440" y="187344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processor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3349440" y="3961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NAS</a:t>
            </a:r>
            <a:endParaRPr/>
          </a:p>
        </p:txBody>
      </p:sp>
      <p:sp>
        <p:nvSpPr>
          <p:cNvPr id="78" name="Line 7"/>
          <p:cNvSpPr/>
          <p:nvPr/>
        </p:nvSpPr>
        <p:spPr>
          <a:xfrm>
            <a:off x="2732400" y="2604960"/>
            <a:ext cx="1049040" cy="1356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9" name="Line 8"/>
          <p:cNvSpPr/>
          <p:nvPr/>
        </p:nvSpPr>
        <p:spPr>
          <a:xfrm flipV="1">
            <a:off x="4389120" y="2823840"/>
            <a:ext cx="1645920" cy="1137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CustomShape 9"/>
          <p:cNvSpPr/>
          <p:nvPr/>
        </p:nvSpPr>
        <p:spPr>
          <a:xfrm>
            <a:off x="3200400" y="294336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81" name="CustomShape 10"/>
          <p:cNvSpPr/>
          <p:nvPr/>
        </p:nvSpPr>
        <p:spPr>
          <a:xfrm>
            <a:off x="4856760" y="294372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82" name="CustomShape 11"/>
          <p:cNvSpPr/>
          <p:nvPr/>
        </p:nvSpPr>
        <p:spPr>
          <a:xfrm>
            <a:off x="5616720" y="3356280"/>
            <a:ext cx="374796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Many operations on small files means many messages.  Per-message network latency becomes the primary throughput bottleneck.</a:t>
            </a:r>
            <a:endParaRPr/>
          </a:p>
        </p:txBody>
      </p:sp>
      <p:sp>
        <p:nvSpPr>
          <p:cNvPr id="83" name="CustomShape 12"/>
          <p:cNvSpPr/>
          <p:nvPr/>
        </p:nvSpPr>
        <p:spPr>
          <a:xfrm>
            <a:off x="720720" y="4867920"/>
            <a:ext cx="522828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Small files do not play to NAS strengths: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NAS is optimized for large files and transfers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file creation is an expensive operation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small transfers make poor use of the 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small files may be inefficiently stored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Put a cache in front of the NAS?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873440" y="1765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generator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348160" y="198432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87" name="CustomShape 4"/>
          <p:cNvSpPr/>
          <p:nvPr/>
        </p:nvSpPr>
        <p:spPr>
          <a:xfrm>
            <a:off x="5240160" y="187632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8" name="CustomShape 5"/>
          <p:cNvSpPr/>
          <p:nvPr/>
        </p:nvSpPr>
        <p:spPr>
          <a:xfrm>
            <a:off x="5149440" y="176544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processor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3385440" y="3529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cache</a:t>
            </a:r>
            <a:endParaRPr/>
          </a:p>
        </p:txBody>
      </p:sp>
      <p:sp>
        <p:nvSpPr>
          <p:cNvPr id="90" name="Line 7"/>
          <p:cNvSpPr/>
          <p:nvPr/>
        </p:nvSpPr>
        <p:spPr>
          <a:xfrm>
            <a:off x="2696400" y="2496960"/>
            <a:ext cx="833760" cy="1019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Line 8"/>
          <p:cNvSpPr/>
          <p:nvPr/>
        </p:nvSpPr>
        <p:spPr>
          <a:xfrm flipV="1">
            <a:off x="4810320" y="2715840"/>
            <a:ext cx="1188720" cy="800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CustomShape 9"/>
          <p:cNvSpPr/>
          <p:nvPr/>
        </p:nvSpPr>
        <p:spPr>
          <a:xfrm>
            <a:off x="3164400" y="283536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4830840" y="278496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385440" y="4681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NAS</a:t>
            </a:r>
            <a:endParaRPr/>
          </a:p>
        </p:txBody>
      </p:sp>
      <p:sp>
        <p:nvSpPr>
          <p:cNvPr id="95" name="Line 12"/>
          <p:cNvSpPr/>
          <p:nvPr/>
        </p:nvSpPr>
        <p:spPr>
          <a:xfrm flipV="1">
            <a:off x="4170240" y="4260960"/>
            <a:ext cx="0" cy="44424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96" name="CustomShape 13"/>
          <p:cNvSpPr/>
          <p:nvPr/>
        </p:nvSpPr>
        <p:spPr>
          <a:xfrm>
            <a:off x="5588280" y="3171240"/>
            <a:ext cx="374796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Cache has no effect on the number of messages that must be sent and responded to. Per-message network latency remains the primary throughput bottleneck.</a:t>
            </a:r>
            <a:endParaRPr/>
          </a:p>
        </p:txBody>
      </p:sp>
      <p:sp>
        <p:nvSpPr>
          <p:cNvPr id="97" name="CustomShape 14"/>
          <p:cNvSpPr/>
          <p:nvPr/>
        </p:nvSpPr>
        <p:spPr>
          <a:xfrm>
            <a:off x="692640" y="5675040"/>
            <a:ext cx="658260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Cache can absorb some reads and even out the writes: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but the benefits are marginal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we are still processing the same number of creates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we are still storing same number of small files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1280" y="2269800"/>
            <a:ext cx="1553400" cy="994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9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Making better use of the protocols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801440" y="1945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generator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4427280" y="2161440"/>
            <a:ext cx="1553400" cy="994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2" name="CustomShape 5"/>
          <p:cNvSpPr/>
          <p:nvPr/>
        </p:nvSpPr>
        <p:spPr>
          <a:xfrm>
            <a:off x="4285440" y="194544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processor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3097440" y="4357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NAS/cloud</a:t>
            </a:r>
            <a:endParaRPr/>
          </a:p>
        </p:txBody>
      </p:sp>
      <p:sp>
        <p:nvSpPr>
          <p:cNvPr id="104" name="Line 7"/>
          <p:cNvSpPr/>
          <p:nvPr/>
        </p:nvSpPr>
        <p:spPr>
          <a:xfrm>
            <a:off x="2517120" y="3042720"/>
            <a:ext cx="1049040" cy="1356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5" name="Line 8"/>
          <p:cNvSpPr/>
          <p:nvPr/>
        </p:nvSpPr>
        <p:spPr>
          <a:xfrm flipV="1">
            <a:off x="4114800" y="3042720"/>
            <a:ext cx="1020240" cy="1314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CustomShape 9"/>
          <p:cNvSpPr/>
          <p:nvPr/>
        </p:nvSpPr>
        <p:spPr>
          <a:xfrm>
            <a:off x="2984400" y="3303360"/>
            <a:ext cx="52704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S3</a:t>
            </a:r>
            <a:endParaRPr/>
          </a:p>
        </p:txBody>
      </p:sp>
      <p:sp>
        <p:nvSpPr>
          <p:cNvPr id="107" name="CustomShape 10"/>
          <p:cNvSpPr/>
          <p:nvPr/>
        </p:nvSpPr>
        <p:spPr>
          <a:xfrm>
            <a:off x="6492240" y="1923120"/>
            <a:ext cx="292500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Applications still operate on many small files.  Adapter implements a directory full of small files in a single large object.</a:t>
            </a:r>
            <a:endParaRPr/>
          </a:p>
        </p:txBody>
      </p:sp>
      <p:sp>
        <p:nvSpPr>
          <p:cNvPr id="108" name="CustomShape 11"/>
          <p:cNvSpPr/>
          <p:nvPr/>
        </p:nvSpPr>
        <p:spPr>
          <a:xfrm>
            <a:off x="2160720" y="5407920"/>
            <a:ext cx="622764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Efficient NAS/cloud utilization and greatly reduced load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thousands of small files stored in a single object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1000x fewer creates and transfers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large transfers make good use of the 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large files are very efficiently stored</a:t>
            </a:r>
            <a:endParaRPr/>
          </a:p>
        </p:txBody>
      </p:sp>
      <p:sp>
        <p:nvSpPr>
          <p:cNvPr id="109" name="CustomShape 12"/>
          <p:cNvSpPr/>
          <p:nvPr/>
        </p:nvSpPr>
        <p:spPr>
          <a:xfrm>
            <a:off x="4676760" y="3519720"/>
            <a:ext cx="52704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S3</a:t>
            </a:r>
            <a:endParaRPr/>
          </a:p>
        </p:txBody>
      </p:sp>
      <p:sp>
        <p:nvSpPr>
          <p:cNvPr id="110" name="CustomShape 13"/>
          <p:cNvSpPr/>
          <p:nvPr/>
        </p:nvSpPr>
        <p:spPr>
          <a:xfrm>
            <a:off x="1812240" y="2676960"/>
            <a:ext cx="155340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Arial"/>
              </a:rPr>
              <a:t>Posix to object adapter</a:t>
            </a:r>
            <a:endParaRPr/>
          </a:p>
        </p:txBody>
      </p:sp>
      <p:sp>
        <p:nvSpPr>
          <p:cNvPr id="111" name="CustomShape 14"/>
          <p:cNvSpPr/>
          <p:nvPr/>
        </p:nvSpPr>
        <p:spPr>
          <a:xfrm>
            <a:off x="4296240" y="2676960"/>
            <a:ext cx="155340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Arial"/>
              </a:rPr>
              <a:t>Posix to object adapter</a:t>
            </a:r>
            <a:endParaRPr/>
          </a:p>
        </p:txBody>
      </p:sp>
      <p:sp>
        <p:nvSpPr>
          <p:cNvPr id="112" name="CustomShape 15"/>
          <p:cNvSpPr/>
          <p:nvPr/>
        </p:nvSpPr>
        <p:spPr>
          <a:xfrm>
            <a:off x="5857920" y="3821040"/>
            <a:ext cx="319932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Objects are read from NAS on first open.  All subsequent operations are local.  No further network messages.</a:t>
            </a:r>
            <a:endParaRPr/>
          </a:p>
        </p:txBody>
      </p:sp>
      <p:sp>
        <p:nvSpPr>
          <p:cNvPr id="113" name="CustomShape 16"/>
          <p:cNvSpPr/>
          <p:nvPr/>
        </p:nvSpPr>
        <p:spPr>
          <a:xfrm>
            <a:off x="601920" y="3569400"/>
            <a:ext cx="2284200" cy="17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Objects are written to NAS in a single operation (after timeout or snapshot).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Posix to Object Adapter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2768400" y="2048400"/>
            <a:ext cx="17280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object pack/unpack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743760" y="4177440"/>
            <a:ext cx="3748320" cy="1031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local file system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(low latency)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176240" y="2859120"/>
            <a:ext cx="1720800" cy="100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large object gets and puts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743760" y="3381120"/>
            <a:ext cx="3748680" cy="748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FUSE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(adapter, cache manager)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756720" y="2048760"/>
            <a:ext cx="1728000" cy="730440"/>
          </a:xfrm>
          <a:prstGeom prst="rect">
            <a:avLst/>
          </a:prstGeom>
          <a:noFill/>
          <a:ln cap="rnd">
            <a:solidFill>
              <a:srgbClr val="000000"/>
            </a:solidFill>
            <a:custDash>
              <a:ds d="35000" sp="35000"/>
              <a:ds d="35000" sp="35000"/>
              <a:ds d="35000" sp="35000"/>
              <a:ds d="35000" sp="35000"/>
              <a:ds d="35000" sp="35000"/>
            </a:custDash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Posix clients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5109840" y="1909440"/>
            <a:ext cx="1528560" cy="99720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local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tempfs</a:t>
            </a:r>
            <a:endParaRPr/>
          </a:p>
        </p:txBody>
      </p:sp>
      <p:sp>
        <p:nvSpPr>
          <p:cNvPr id="121" name="CustomShape 8"/>
          <p:cNvSpPr/>
          <p:nvPr/>
        </p:nvSpPr>
        <p:spPr>
          <a:xfrm>
            <a:off x="5004720" y="3420000"/>
            <a:ext cx="17280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remote storage adapter</a:t>
            </a:r>
            <a:endParaRPr/>
          </a:p>
        </p:txBody>
      </p:sp>
      <p:sp>
        <p:nvSpPr>
          <p:cNvPr id="122" name="CustomShape 9"/>
          <p:cNvSpPr/>
          <p:nvPr/>
        </p:nvSpPr>
        <p:spPr>
          <a:xfrm>
            <a:off x="6365520" y="4353120"/>
            <a:ext cx="2285280" cy="1188000"/>
          </a:xfrm>
          <a:prstGeom prst="rect">
            <a:avLst/>
          </a:prstGeom>
          <a:solidFill>
            <a:srgbClr val="ffffff"/>
          </a:solidFill>
          <a:ln cap="rnd">
            <a:solidFill>
              <a:srgbClr val="000000"/>
            </a:solidFill>
            <a:custDash>
              <a:ds d="35000" sp="35000"/>
              <a:ds d="35000" sp="35000"/>
              <a:ds d="35000" sp="35000"/>
              <a:ds d="35000" sp="35000"/>
              <a:ds d="35000" sp="35000"/>
            </a:custDash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NAS/cloud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(shared, reliable)</a:t>
            </a:r>
            <a:endParaRPr/>
          </a:p>
        </p:txBody>
      </p:sp>
      <p:sp>
        <p:nvSpPr>
          <p:cNvPr id="123" name="CustomShape 10"/>
          <p:cNvSpPr/>
          <p:nvPr/>
        </p:nvSpPr>
        <p:spPr>
          <a:xfrm flipV="1">
            <a:off x="4497120" y="2406960"/>
            <a:ext cx="612360" cy="504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24" name="CustomShape 11"/>
          <p:cNvSpPr/>
          <p:nvPr/>
        </p:nvSpPr>
        <p:spPr>
          <a:xfrm flipH="1">
            <a:off x="5868360" y="2907360"/>
            <a:ext cx="5040" cy="51228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25" name="CustomShape 12"/>
          <p:cNvSpPr/>
          <p:nvPr/>
        </p:nvSpPr>
        <p:spPr>
          <a:xfrm flipH="1" rot="10683600">
            <a:off x="6869880" y="3526560"/>
            <a:ext cx="913680" cy="749520"/>
          </a:xfrm>
          <a:prstGeom prst="leftUpArrow">
            <a:avLst>
              <a:gd name="adj1" fmla="val 10062"/>
              <a:gd name="adj2" fmla="val 18378"/>
              <a:gd name="adj3" fmla="val 6098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126" name="CustomShape 13"/>
          <p:cNvSpPr/>
          <p:nvPr/>
        </p:nvSpPr>
        <p:spPr>
          <a:xfrm>
            <a:off x="4493160" y="3755520"/>
            <a:ext cx="511200" cy="29520"/>
          </a:xfrm>
          <a:prstGeom prst="curvedConnector3">
            <a:avLst>
              <a:gd name="adj1" fmla="val 50000"/>
            </a:avLst>
          </a:prstGeom>
          <a:noFill/>
          <a:ln cap="rnd">
            <a:solidFill>
              <a:srgbClr val="000000"/>
            </a:solidFill>
            <a:custDash>
              <a:ds d="35000" sp="35000"/>
            </a:custDash>
          </a:ln>
        </p:spPr>
      </p:sp>
      <p:sp>
        <p:nvSpPr>
          <p:cNvPr id="127" name="CustomShape 14"/>
          <p:cNvSpPr/>
          <p:nvPr/>
        </p:nvSpPr>
        <p:spPr>
          <a:xfrm flipV="1">
            <a:off x="2618280" y="2412360"/>
            <a:ext cx="149760" cy="966960"/>
          </a:xfrm>
          <a:prstGeom prst="curvedConnector3">
            <a:avLst>
              <a:gd name="adj1" fmla="val 50000"/>
            </a:avLst>
          </a:prstGeom>
          <a:noFill/>
          <a:ln cap="rnd">
            <a:solidFill>
              <a:srgbClr val="000000"/>
            </a:solidFill>
            <a:custDash>
              <a:ds d="35000" sp="35000"/>
            </a:custDash>
          </a:ln>
        </p:spPr>
      </p:sp>
      <p:sp>
        <p:nvSpPr>
          <p:cNvPr id="128" name="CustomShape 15"/>
          <p:cNvSpPr/>
          <p:nvPr/>
        </p:nvSpPr>
        <p:spPr>
          <a:xfrm>
            <a:off x="1204560" y="5532480"/>
            <a:ext cx="3732480" cy="13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cache manager orchestrates transfers/conversions between external storage and low latency local file system.</a:t>
            </a:r>
            <a:endParaRPr/>
          </a:p>
        </p:txBody>
      </p:sp>
      <p:sp>
        <p:nvSpPr>
          <p:cNvPr id="129" name="CustomShape 16"/>
          <p:cNvSpPr/>
          <p:nvPr/>
        </p:nvSpPr>
        <p:spPr>
          <a:xfrm>
            <a:off x="1621080" y="2779920"/>
            <a:ext cx="5040" cy="54468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30" name="CustomShape 17"/>
          <p:cNvSpPr/>
          <p:nvPr/>
        </p:nvSpPr>
        <p:spPr>
          <a:xfrm>
            <a:off x="3673440" y="2779920"/>
            <a:ext cx="5040" cy="54468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Local Low Latency File System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Implemented on top of a local Key/Value store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small file contents stored as values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metadata can also be stored as values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Performance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in-memory index provides very fast operations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very efficient WORM directory structures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journal data to flash to manage memory footprint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latency/persistence trade-off in journal policy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implemented entirely in one FUSE process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direct NVMe flash I/O … no interrupts/context switches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A Hybrid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(for closed generator systems)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2197440" y="1945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generator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493440" y="4609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NAS/cloud</a:t>
            </a:r>
            <a:endParaRPr/>
          </a:p>
        </p:txBody>
      </p:sp>
      <p:sp>
        <p:nvSpPr>
          <p:cNvPr id="136" name="Line 4"/>
          <p:cNvSpPr/>
          <p:nvPr/>
        </p:nvSpPr>
        <p:spPr>
          <a:xfrm>
            <a:off x="2956320" y="2676960"/>
            <a:ext cx="0" cy="88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7" name="CustomShape 5"/>
          <p:cNvSpPr/>
          <p:nvPr/>
        </p:nvSpPr>
        <p:spPr>
          <a:xfrm>
            <a:off x="2478960" y="279036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138" name="CustomShape 6"/>
          <p:cNvSpPr/>
          <p:nvPr/>
        </p:nvSpPr>
        <p:spPr>
          <a:xfrm>
            <a:off x="617040" y="2257920"/>
            <a:ext cx="1839240" cy="123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Generator  systems are unchanged.</a:t>
            </a:r>
            <a:endParaRPr/>
          </a:p>
        </p:txBody>
      </p:sp>
      <p:sp>
        <p:nvSpPr>
          <p:cNvPr id="139" name="CustomShape 7"/>
          <p:cNvSpPr/>
          <p:nvPr/>
        </p:nvSpPr>
        <p:spPr>
          <a:xfrm>
            <a:off x="2171520" y="3566160"/>
            <a:ext cx="155340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Arial"/>
              </a:rPr>
              <a:t>Posix to object adapter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809280" y="5431320"/>
            <a:ext cx="778500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NAS receives all the benefits of small file to large object aggregation.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This may be a good compromise for WORM data.</a:t>
            </a:r>
            <a:endParaRPr/>
          </a:p>
        </p:txBody>
      </p:sp>
      <p:sp>
        <p:nvSpPr>
          <p:cNvPr id="141" name="Line 9"/>
          <p:cNvSpPr/>
          <p:nvPr/>
        </p:nvSpPr>
        <p:spPr>
          <a:xfrm>
            <a:off x="3047760" y="3931920"/>
            <a:ext cx="1188720" cy="706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2" name="CustomShape 10"/>
          <p:cNvSpPr/>
          <p:nvPr/>
        </p:nvSpPr>
        <p:spPr>
          <a:xfrm>
            <a:off x="4050720" y="3971160"/>
            <a:ext cx="52704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S3</a:t>
            </a:r>
            <a:endParaRPr/>
          </a:p>
        </p:txBody>
      </p:sp>
      <p:sp>
        <p:nvSpPr>
          <p:cNvPr id="143" name="CustomShape 11"/>
          <p:cNvSpPr/>
          <p:nvPr/>
        </p:nvSpPr>
        <p:spPr>
          <a:xfrm>
            <a:off x="4967280" y="2269800"/>
            <a:ext cx="1553400" cy="994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44" name="CustomShape 12"/>
          <p:cNvSpPr/>
          <p:nvPr/>
        </p:nvSpPr>
        <p:spPr>
          <a:xfrm>
            <a:off x="4823280" y="2161440"/>
            <a:ext cx="1553400" cy="994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45" name="CustomShape 13"/>
          <p:cNvSpPr/>
          <p:nvPr/>
        </p:nvSpPr>
        <p:spPr>
          <a:xfrm>
            <a:off x="4681440" y="194544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processor</a:t>
            </a:r>
            <a:endParaRPr/>
          </a:p>
        </p:txBody>
      </p:sp>
      <p:sp>
        <p:nvSpPr>
          <p:cNvPr id="146" name="CustomShape 14"/>
          <p:cNvSpPr/>
          <p:nvPr/>
        </p:nvSpPr>
        <p:spPr>
          <a:xfrm>
            <a:off x="4692240" y="2676960"/>
            <a:ext cx="155340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Arial"/>
              </a:rPr>
              <a:t>Posix to object adapter</a:t>
            </a:r>
            <a:endParaRPr/>
          </a:p>
        </p:txBody>
      </p:sp>
      <p:sp>
        <p:nvSpPr>
          <p:cNvPr id="147" name="Line 15"/>
          <p:cNvSpPr/>
          <p:nvPr/>
        </p:nvSpPr>
        <p:spPr>
          <a:xfrm flipV="1">
            <a:off x="4510800" y="3108960"/>
            <a:ext cx="109728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8" name="CustomShape 16"/>
          <p:cNvSpPr/>
          <p:nvPr/>
        </p:nvSpPr>
        <p:spPr>
          <a:xfrm>
            <a:off x="6793920" y="2705400"/>
            <a:ext cx="2565000" cy="106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All file transfers are aggregated.  All access after first open is  local.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1280" y="2269800"/>
            <a:ext cx="1553400" cy="746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50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A Hybrid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(for closed generator/processor systems)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1801440" y="1945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generator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4427280" y="2161440"/>
            <a:ext cx="1553400" cy="672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53" name="CustomShape 5"/>
          <p:cNvSpPr/>
          <p:nvPr/>
        </p:nvSpPr>
        <p:spPr>
          <a:xfrm>
            <a:off x="4285440" y="1945440"/>
            <a:ext cx="1553400" cy="730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 processor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3097440" y="4609440"/>
            <a:ext cx="1553400" cy="730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NAS/cloud</a:t>
            </a:r>
            <a:endParaRPr/>
          </a:p>
        </p:txBody>
      </p:sp>
      <p:sp>
        <p:nvSpPr>
          <p:cNvPr id="155" name="Line 7"/>
          <p:cNvSpPr/>
          <p:nvPr/>
        </p:nvSpPr>
        <p:spPr>
          <a:xfrm>
            <a:off x="2560320" y="2676960"/>
            <a:ext cx="0" cy="88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6" name="Line 8"/>
          <p:cNvSpPr/>
          <p:nvPr/>
        </p:nvSpPr>
        <p:spPr>
          <a:xfrm flipV="1">
            <a:off x="5212080" y="2676960"/>
            <a:ext cx="0" cy="88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7" name="CustomShape 9"/>
          <p:cNvSpPr/>
          <p:nvPr/>
        </p:nvSpPr>
        <p:spPr>
          <a:xfrm>
            <a:off x="2082960" y="279036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158" name="CustomShape 10"/>
          <p:cNvSpPr/>
          <p:nvPr/>
        </p:nvSpPr>
        <p:spPr>
          <a:xfrm>
            <a:off x="6492240" y="1923120"/>
            <a:ext cx="29250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Generator and processor systems are unchanged.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1775520" y="3566160"/>
            <a:ext cx="155340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Arial"/>
              </a:rPr>
              <a:t>Posix to object adapter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>
            <a:off x="809280" y="5431320"/>
            <a:ext cx="778500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NAS still receives all the benefits of small file to large object aggregation.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WORM files eliminate cache coherency issues, so the number of Posix-to-object adapter servers can be scaled to support as many clients as necessary.</a:t>
            </a:r>
            <a:endParaRPr/>
          </a:p>
        </p:txBody>
      </p:sp>
      <p:sp>
        <p:nvSpPr>
          <p:cNvPr id="161" name="CustomShape 13"/>
          <p:cNvSpPr/>
          <p:nvPr/>
        </p:nvSpPr>
        <p:spPr>
          <a:xfrm>
            <a:off x="4295520" y="3566160"/>
            <a:ext cx="155340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Arial"/>
              </a:rPr>
              <a:t>Posix to object adapter</a:t>
            </a:r>
            <a:endParaRPr/>
          </a:p>
        </p:txBody>
      </p:sp>
      <p:sp>
        <p:nvSpPr>
          <p:cNvPr id="162" name="CustomShape 14"/>
          <p:cNvSpPr/>
          <p:nvPr/>
        </p:nvSpPr>
        <p:spPr>
          <a:xfrm>
            <a:off x="4711320" y="3006720"/>
            <a:ext cx="527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</p:txBody>
      </p:sp>
      <p:sp>
        <p:nvSpPr>
          <p:cNvPr id="163" name="CustomShape 15"/>
          <p:cNvSpPr/>
          <p:nvPr/>
        </p:nvSpPr>
        <p:spPr>
          <a:xfrm>
            <a:off x="3546720" y="3273120"/>
            <a:ext cx="63900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000">
                <a:latin typeface="Arial"/>
              </a:rPr>
              <a:t>...</a:t>
            </a:r>
            <a:endParaRPr/>
          </a:p>
        </p:txBody>
      </p:sp>
      <p:sp>
        <p:nvSpPr>
          <p:cNvPr id="164" name="Line 16"/>
          <p:cNvSpPr/>
          <p:nvPr/>
        </p:nvSpPr>
        <p:spPr>
          <a:xfrm>
            <a:off x="2651760" y="3931920"/>
            <a:ext cx="1188720" cy="706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5" name="Line 17"/>
          <p:cNvSpPr/>
          <p:nvPr/>
        </p:nvSpPr>
        <p:spPr>
          <a:xfrm flipV="1">
            <a:off x="4114800" y="3931920"/>
            <a:ext cx="10972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6" name="CustomShape 18"/>
          <p:cNvSpPr/>
          <p:nvPr/>
        </p:nvSpPr>
        <p:spPr>
          <a:xfrm>
            <a:off x="6603120" y="3068640"/>
            <a:ext cx="2742120" cy="113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Per-operation network latencies continue to limit application throughput.</a:t>
            </a:r>
            <a:endParaRPr/>
          </a:p>
        </p:txBody>
      </p:sp>
      <p:sp>
        <p:nvSpPr>
          <p:cNvPr id="167" name="CustomShape 19"/>
          <p:cNvSpPr/>
          <p:nvPr/>
        </p:nvSpPr>
        <p:spPr>
          <a:xfrm>
            <a:off x="3654720" y="3971160"/>
            <a:ext cx="52704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CIFS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NFS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S3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