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58" r:id="rId6"/>
    <p:sldId id="268" r:id="rId7"/>
    <p:sldId id="269" r:id="rId8"/>
    <p:sldId id="265" r:id="rId9"/>
    <p:sldId id="261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9B176-860C-4310-873C-038DDBD66D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67571-8981-46CA-98B3-8C8A416A320A}">
      <dgm:prSet/>
      <dgm:spPr/>
      <dgm:t>
        <a:bodyPr/>
        <a:lstStyle/>
        <a:p>
          <a:r>
            <a:rPr lang="en-US" dirty="0"/>
            <a:t>Before adjustments (and not including tips), I did NOT make 70% of the passenger payments.  I received only 63% of what the customer was paid</a:t>
          </a:r>
        </a:p>
      </dgm:t>
    </dgm:pt>
    <dgm:pt modelId="{AF09246B-EDF3-45B2-A1B6-818CD86FAFFA}" type="parTrans" cxnId="{E6F3669F-ECAF-4B6E-953C-3A36AA91BF73}">
      <dgm:prSet/>
      <dgm:spPr/>
      <dgm:t>
        <a:bodyPr/>
        <a:lstStyle/>
        <a:p>
          <a:endParaRPr lang="en-US"/>
        </a:p>
      </dgm:t>
    </dgm:pt>
    <dgm:pt modelId="{80F01B0B-7E04-4775-8A55-67DCFCCD563B}" type="sibTrans" cxnId="{E6F3669F-ECAF-4B6E-953C-3A36AA91BF73}">
      <dgm:prSet/>
      <dgm:spPr/>
      <dgm:t>
        <a:bodyPr/>
        <a:lstStyle/>
        <a:p>
          <a:endParaRPr lang="en-US"/>
        </a:p>
      </dgm:t>
    </dgm:pt>
    <dgm:pt modelId="{DB46D50F-406E-4CA6-9C2F-DFDAB601D431}">
      <dgm:prSet/>
      <dgm:spPr/>
      <dgm:t>
        <a:bodyPr/>
        <a:lstStyle/>
        <a:p>
          <a:r>
            <a:rPr lang="en-US" dirty="0"/>
            <a:t>After I received my adjustment from Lyft (still not including tips), I earned a total of 70.4% of the customers payment.</a:t>
          </a:r>
        </a:p>
      </dgm:t>
    </dgm:pt>
    <dgm:pt modelId="{72A82F24-50C0-4F65-9BC5-1982CFEBA091}" type="parTrans" cxnId="{82BA1D56-3720-48BC-A9AD-322E1E69A505}">
      <dgm:prSet/>
      <dgm:spPr/>
      <dgm:t>
        <a:bodyPr/>
        <a:lstStyle/>
        <a:p>
          <a:endParaRPr lang="en-US"/>
        </a:p>
      </dgm:t>
    </dgm:pt>
    <dgm:pt modelId="{674ABA9F-CE39-4D63-AD59-F62C4BF7B0B4}" type="sibTrans" cxnId="{82BA1D56-3720-48BC-A9AD-322E1E69A505}">
      <dgm:prSet/>
      <dgm:spPr/>
      <dgm:t>
        <a:bodyPr/>
        <a:lstStyle/>
        <a:p>
          <a:endParaRPr lang="en-US"/>
        </a:p>
      </dgm:t>
    </dgm:pt>
    <dgm:pt modelId="{98145597-6F46-40EB-A953-8A90783C03C5}">
      <dgm:prSet/>
      <dgm:spPr/>
      <dgm:t>
        <a:bodyPr/>
        <a:lstStyle/>
        <a:p>
          <a:r>
            <a:rPr lang="en-US"/>
            <a:t>This confirms that Lyft paid me an acceptable amount in accordance with the “Earning Commitment Guarantee”</a:t>
          </a:r>
        </a:p>
      </dgm:t>
    </dgm:pt>
    <dgm:pt modelId="{DA4D698C-F53B-46FB-A37D-E1BBCB7E716D}" type="parTrans" cxnId="{05B44DC9-2A14-4941-8EED-43178A05CB97}">
      <dgm:prSet/>
      <dgm:spPr/>
      <dgm:t>
        <a:bodyPr/>
        <a:lstStyle/>
        <a:p>
          <a:endParaRPr lang="en-US"/>
        </a:p>
      </dgm:t>
    </dgm:pt>
    <dgm:pt modelId="{F7E805C2-D600-485E-9366-CEEEFA9A0617}" type="sibTrans" cxnId="{05B44DC9-2A14-4941-8EED-43178A05CB97}">
      <dgm:prSet/>
      <dgm:spPr/>
      <dgm:t>
        <a:bodyPr/>
        <a:lstStyle/>
        <a:p>
          <a:endParaRPr lang="en-US"/>
        </a:p>
      </dgm:t>
    </dgm:pt>
    <dgm:pt modelId="{DB2131FE-C75E-4199-83F5-2FEEBF9A482E}" type="pres">
      <dgm:prSet presAssocID="{0C09B176-860C-4310-873C-038DDBD66D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4812D-7EB3-448D-93EC-8871AA99128D}" type="pres">
      <dgm:prSet presAssocID="{E7467571-8981-46CA-98B3-8C8A416A320A}" presName="hierRoot1" presStyleCnt="0"/>
      <dgm:spPr/>
    </dgm:pt>
    <dgm:pt modelId="{DEDDBD52-1A16-45D4-9AB9-20E35B335622}" type="pres">
      <dgm:prSet presAssocID="{E7467571-8981-46CA-98B3-8C8A416A320A}" presName="composite" presStyleCnt="0"/>
      <dgm:spPr/>
    </dgm:pt>
    <dgm:pt modelId="{B27F1861-F0A9-4432-9883-6C8173B97249}" type="pres">
      <dgm:prSet presAssocID="{E7467571-8981-46CA-98B3-8C8A416A320A}" presName="background" presStyleLbl="node0" presStyleIdx="0" presStyleCnt="3"/>
      <dgm:spPr/>
    </dgm:pt>
    <dgm:pt modelId="{96A373EE-E1E1-4309-BBCC-1AEEC610841A}" type="pres">
      <dgm:prSet presAssocID="{E7467571-8981-46CA-98B3-8C8A416A320A}" presName="text" presStyleLbl="fgAcc0" presStyleIdx="0" presStyleCnt="3">
        <dgm:presLayoutVars>
          <dgm:chPref val="3"/>
        </dgm:presLayoutVars>
      </dgm:prSet>
      <dgm:spPr/>
    </dgm:pt>
    <dgm:pt modelId="{265A1B9B-D4FC-45EF-80F3-1C200C6C7317}" type="pres">
      <dgm:prSet presAssocID="{E7467571-8981-46CA-98B3-8C8A416A320A}" presName="hierChild2" presStyleCnt="0"/>
      <dgm:spPr/>
    </dgm:pt>
    <dgm:pt modelId="{27E12D17-98A5-4EE4-B3B3-D029D57D12AB}" type="pres">
      <dgm:prSet presAssocID="{DB46D50F-406E-4CA6-9C2F-DFDAB601D431}" presName="hierRoot1" presStyleCnt="0"/>
      <dgm:spPr/>
    </dgm:pt>
    <dgm:pt modelId="{63990F25-35EB-49DB-9975-1F393ABD60F7}" type="pres">
      <dgm:prSet presAssocID="{DB46D50F-406E-4CA6-9C2F-DFDAB601D431}" presName="composite" presStyleCnt="0"/>
      <dgm:spPr/>
    </dgm:pt>
    <dgm:pt modelId="{EB45D2E8-07C8-4AFA-A5B6-9ECA2CB6E209}" type="pres">
      <dgm:prSet presAssocID="{DB46D50F-406E-4CA6-9C2F-DFDAB601D431}" presName="background" presStyleLbl="node0" presStyleIdx="1" presStyleCnt="3"/>
      <dgm:spPr/>
    </dgm:pt>
    <dgm:pt modelId="{7039C523-7D20-4C57-9327-08F2476E5B7C}" type="pres">
      <dgm:prSet presAssocID="{DB46D50F-406E-4CA6-9C2F-DFDAB601D431}" presName="text" presStyleLbl="fgAcc0" presStyleIdx="1" presStyleCnt="3">
        <dgm:presLayoutVars>
          <dgm:chPref val="3"/>
        </dgm:presLayoutVars>
      </dgm:prSet>
      <dgm:spPr/>
    </dgm:pt>
    <dgm:pt modelId="{606E13D0-D582-40EA-A53A-AB1B73D77A13}" type="pres">
      <dgm:prSet presAssocID="{DB46D50F-406E-4CA6-9C2F-DFDAB601D431}" presName="hierChild2" presStyleCnt="0"/>
      <dgm:spPr/>
    </dgm:pt>
    <dgm:pt modelId="{B3B4EA5A-7B75-47D0-A33C-33352D5EB93F}" type="pres">
      <dgm:prSet presAssocID="{98145597-6F46-40EB-A953-8A90783C03C5}" presName="hierRoot1" presStyleCnt="0"/>
      <dgm:spPr/>
    </dgm:pt>
    <dgm:pt modelId="{AD3D0D38-1118-4AF1-8641-8D930A7DE14E}" type="pres">
      <dgm:prSet presAssocID="{98145597-6F46-40EB-A953-8A90783C03C5}" presName="composite" presStyleCnt="0"/>
      <dgm:spPr/>
    </dgm:pt>
    <dgm:pt modelId="{A4216734-4995-44FB-B2EC-C9B17832147A}" type="pres">
      <dgm:prSet presAssocID="{98145597-6F46-40EB-A953-8A90783C03C5}" presName="background" presStyleLbl="node0" presStyleIdx="2" presStyleCnt="3"/>
      <dgm:spPr/>
    </dgm:pt>
    <dgm:pt modelId="{EA19A00F-7CB3-44F8-943B-D32D404C6F4A}" type="pres">
      <dgm:prSet presAssocID="{98145597-6F46-40EB-A953-8A90783C03C5}" presName="text" presStyleLbl="fgAcc0" presStyleIdx="2" presStyleCnt="3">
        <dgm:presLayoutVars>
          <dgm:chPref val="3"/>
        </dgm:presLayoutVars>
      </dgm:prSet>
      <dgm:spPr/>
    </dgm:pt>
    <dgm:pt modelId="{4114E0CC-3F42-4517-AEFB-0BA2944263CB}" type="pres">
      <dgm:prSet presAssocID="{98145597-6F46-40EB-A953-8A90783C03C5}" presName="hierChild2" presStyleCnt="0"/>
      <dgm:spPr/>
    </dgm:pt>
  </dgm:ptLst>
  <dgm:cxnLst>
    <dgm:cxn modelId="{187AEE39-D0F0-4FB2-BD8E-CFB291CBF838}" type="presOf" srcId="{0C09B176-860C-4310-873C-038DDBD66D92}" destId="{DB2131FE-C75E-4199-83F5-2FEEBF9A482E}" srcOrd="0" destOrd="0" presId="urn:microsoft.com/office/officeart/2005/8/layout/hierarchy1"/>
    <dgm:cxn modelId="{82BA1D56-3720-48BC-A9AD-322E1E69A505}" srcId="{0C09B176-860C-4310-873C-038DDBD66D92}" destId="{DB46D50F-406E-4CA6-9C2F-DFDAB601D431}" srcOrd="1" destOrd="0" parTransId="{72A82F24-50C0-4F65-9BC5-1982CFEBA091}" sibTransId="{674ABA9F-CE39-4D63-AD59-F62C4BF7B0B4}"/>
    <dgm:cxn modelId="{10DD278B-D146-4FFD-B7CC-83914C89D070}" type="presOf" srcId="{E7467571-8981-46CA-98B3-8C8A416A320A}" destId="{96A373EE-E1E1-4309-BBCC-1AEEC610841A}" srcOrd="0" destOrd="0" presId="urn:microsoft.com/office/officeart/2005/8/layout/hierarchy1"/>
    <dgm:cxn modelId="{8A65648F-16DF-4A64-A270-831F5DE2C80D}" type="presOf" srcId="{98145597-6F46-40EB-A953-8A90783C03C5}" destId="{EA19A00F-7CB3-44F8-943B-D32D404C6F4A}" srcOrd="0" destOrd="0" presId="urn:microsoft.com/office/officeart/2005/8/layout/hierarchy1"/>
    <dgm:cxn modelId="{E6F3669F-ECAF-4B6E-953C-3A36AA91BF73}" srcId="{0C09B176-860C-4310-873C-038DDBD66D92}" destId="{E7467571-8981-46CA-98B3-8C8A416A320A}" srcOrd="0" destOrd="0" parTransId="{AF09246B-EDF3-45B2-A1B6-818CD86FAFFA}" sibTransId="{80F01B0B-7E04-4775-8A55-67DCFCCD563B}"/>
    <dgm:cxn modelId="{0CBCCEBC-EA53-429E-B8FB-5E0255262689}" type="presOf" srcId="{DB46D50F-406E-4CA6-9C2F-DFDAB601D431}" destId="{7039C523-7D20-4C57-9327-08F2476E5B7C}" srcOrd="0" destOrd="0" presId="urn:microsoft.com/office/officeart/2005/8/layout/hierarchy1"/>
    <dgm:cxn modelId="{05B44DC9-2A14-4941-8EED-43178A05CB97}" srcId="{0C09B176-860C-4310-873C-038DDBD66D92}" destId="{98145597-6F46-40EB-A953-8A90783C03C5}" srcOrd="2" destOrd="0" parTransId="{DA4D698C-F53B-46FB-A37D-E1BBCB7E716D}" sibTransId="{F7E805C2-D600-485E-9366-CEEEFA9A0617}"/>
    <dgm:cxn modelId="{360764D5-9722-4940-8B4D-F7D4D8445E52}" type="presParOf" srcId="{DB2131FE-C75E-4199-83F5-2FEEBF9A482E}" destId="{D564812D-7EB3-448D-93EC-8871AA99128D}" srcOrd="0" destOrd="0" presId="urn:microsoft.com/office/officeart/2005/8/layout/hierarchy1"/>
    <dgm:cxn modelId="{55A4CD39-D2AA-4CDC-90A9-3E6A4E4053B9}" type="presParOf" srcId="{D564812D-7EB3-448D-93EC-8871AA99128D}" destId="{DEDDBD52-1A16-45D4-9AB9-20E35B335622}" srcOrd="0" destOrd="0" presId="urn:microsoft.com/office/officeart/2005/8/layout/hierarchy1"/>
    <dgm:cxn modelId="{87CC9062-F1DD-4F8B-BA26-131EE3D71BBA}" type="presParOf" srcId="{DEDDBD52-1A16-45D4-9AB9-20E35B335622}" destId="{B27F1861-F0A9-4432-9883-6C8173B97249}" srcOrd="0" destOrd="0" presId="urn:microsoft.com/office/officeart/2005/8/layout/hierarchy1"/>
    <dgm:cxn modelId="{F85EE41E-1686-43B0-BA35-849D2EF0E03C}" type="presParOf" srcId="{DEDDBD52-1A16-45D4-9AB9-20E35B335622}" destId="{96A373EE-E1E1-4309-BBCC-1AEEC610841A}" srcOrd="1" destOrd="0" presId="urn:microsoft.com/office/officeart/2005/8/layout/hierarchy1"/>
    <dgm:cxn modelId="{CF67E68A-3126-499A-AC57-C2C457F49A90}" type="presParOf" srcId="{D564812D-7EB3-448D-93EC-8871AA99128D}" destId="{265A1B9B-D4FC-45EF-80F3-1C200C6C7317}" srcOrd="1" destOrd="0" presId="urn:microsoft.com/office/officeart/2005/8/layout/hierarchy1"/>
    <dgm:cxn modelId="{53EE35CB-75DF-48E9-8EA6-0485261ED6D0}" type="presParOf" srcId="{DB2131FE-C75E-4199-83F5-2FEEBF9A482E}" destId="{27E12D17-98A5-4EE4-B3B3-D029D57D12AB}" srcOrd="1" destOrd="0" presId="urn:microsoft.com/office/officeart/2005/8/layout/hierarchy1"/>
    <dgm:cxn modelId="{7F3A2D97-7067-4F6E-9204-D871359D9FE8}" type="presParOf" srcId="{27E12D17-98A5-4EE4-B3B3-D029D57D12AB}" destId="{63990F25-35EB-49DB-9975-1F393ABD60F7}" srcOrd="0" destOrd="0" presId="urn:microsoft.com/office/officeart/2005/8/layout/hierarchy1"/>
    <dgm:cxn modelId="{7F4AB9AD-7CD4-4E1C-B3A3-BD5ED1FCCCB1}" type="presParOf" srcId="{63990F25-35EB-49DB-9975-1F393ABD60F7}" destId="{EB45D2E8-07C8-4AFA-A5B6-9ECA2CB6E209}" srcOrd="0" destOrd="0" presId="urn:microsoft.com/office/officeart/2005/8/layout/hierarchy1"/>
    <dgm:cxn modelId="{0BAD557E-839C-493B-947B-87EA98F9AAFE}" type="presParOf" srcId="{63990F25-35EB-49DB-9975-1F393ABD60F7}" destId="{7039C523-7D20-4C57-9327-08F2476E5B7C}" srcOrd="1" destOrd="0" presId="urn:microsoft.com/office/officeart/2005/8/layout/hierarchy1"/>
    <dgm:cxn modelId="{79A92429-B33B-4F11-BF8D-BBE66231BB47}" type="presParOf" srcId="{27E12D17-98A5-4EE4-B3B3-D029D57D12AB}" destId="{606E13D0-D582-40EA-A53A-AB1B73D77A13}" srcOrd="1" destOrd="0" presId="urn:microsoft.com/office/officeart/2005/8/layout/hierarchy1"/>
    <dgm:cxn modelId="{9050820E-22BA-4ADC-94B5-088089F955A0}" type="presParOf" srcId="{DB2131FE-C75E-4199-83F5-2FEEBF9A482E}" destId="{B3B4EA5A-7B75-47D0-A33C-33352D5EB93F}" srcOrd="2" destOrd="0" presId="urn:microsoft.com/office/officeart/2005/8/layout/hierarchy1"/>
    <dgm:cxn modelId="{BC36DDA7-F562-4C7F-B81C-59E13738BC53}" type="presParOf" srcId="{B3B4EA5A-7B75-47D0-A33C-33352D5EB93F}" destId="{AD3D0D38-1118-4AF1-8641-8D930A7DE14E}" srcOrd="0" destOrd="0" presId="urn:microsoft.com/office/officeart/2005/8/layout/hierarchy1"/>
    <dgm:cxn modelId="{1B005089-61FE-4A41-A2CE-EEB54A249A84}" type="presParOf" srcId="{AD3D0D38-1118-4AF1-8641-8D930A7DE14E}" destId="{A4216734-4995-44FB-B2EC-C9B17832147A}" srcOrd="0" destOrd="0" presId="urn:microsoft.com/office/officeart/2005/8/layout/hierarchy1"/>
    <dgm:cxn modelId="{7A77CEED-33DC-45C1-A072-4ABD47928F32}" type="presParOf" srcId="{AD3D0D38-1118-4AF1-8641-8D930A7DE14E}" destId="{EA19A00F-7CB3-44F8-943B-D32D404C6F4A}" srcOrd="1" destOrd="0" presId="urn:microsoft.com/office/officeart/2005/8/layout/hierarchy1"/>
    <dgm:cxn modelId="{E8108167-7B70-40FF-BF02-ACDD5E5E699F}" type="presParOf" srcId="{B3B4EA5A-7B75-47D0-A33C-33352D5EB93F}" destId="{4114E0CC-3F42-4517-AEFB-0BA2944263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1861-F0A9-4432-9883-6C8173B9724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373EE-E1E1-4309-BBCC-1AEEC610841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Before adjustments (and not including tips), I did NOT make 70% of the passenger payments.  I received only 63% of what the customer was paid</a:t>
          </a:r>
        </a:p>
      </dsp:txBody>
      <dsp:txXfrm>
        <a:off x="378614" y="886531"/>
        <a:ext cx="2810360" cy="1744948"/>
      </dsp:txXfrm>
    </dsp:sp>
    <dsp:sp modelId="{EB45D2E8-07C8-4AFA-A5B6-9ECA2CB6E20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C523-7D20-4C57-9327-08F2476E5B7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I received my adjustment from Lyft (still not including tips), I earned a total of 70.4% of the customers payment.</a:t>
          </a:r>
        </a:p>
      </dsp:txBody>
      <dsp:txXfrm>
        <a:off x="3946203" y="886531"/>
        <a:ext cx="2810360" cy="1744948"/>
      </dsp:txXfrm>
    </dsp:sp>
    <dsp:sp modelId="{A4216734-4995-44FB-B2EC-C9B178321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9A00F-7CB3-44F8-943B-D32D404C6F4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confirms that Lyft paid me an acceptable amount in accordance with the “Earning Commitment Guarantee”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957E-4AC3-46E0-8274-511F97D7F41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889D0-528D-4F92-8948-1A1EEE9F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3D83-7ABA-F8E5-A4DE-8CB761DB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D3515-A69D-99A7-72A3-77668ACB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1B9-EA7A-A063-173B-F7CEE00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B2C8-C1A6-C557-B0D1-9E935218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5203-85DB-DA7A-FDD0-A726EA3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EF1-5E74-7B27-3249-89442A73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7A51-B25E-F7F0-4CED-82BD6698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008E-7BE7-239A-8B08-EF44D848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2503-C116-29A9-80F6-D86C99D4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C506-3E27-60A9-D35A-EED57F9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C0185-DE7D-67D2-4EDF-D7200FA1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8A09-5255-AC4A-1B35-54F721AE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96BD-31BA-BA73-911D-F4E443CB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4916-620F-4802-511B-9EEBE94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9580-9103-24B2-EC07-253D7252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114D-D055-4EB4-8CD3-3859EF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5261-8169-4725-1647-D5AC3E47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7582-F066-E512-4653-C704D4C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D25D-21E6-C277-86FD-A44AEB1B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A969-E5E8-9A41-4358-203647C3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12C7-53E0-5854-DCE8-3219CF8F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61C5-F983-CF6D-B536-8941BBCF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127D-B72D-8FF2-90F0-FE2BDE2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359B-DF15-BCEF-5C86-EDF31A1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700C-4949-5B1C-6C7B-D45D73A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2355-CB0D-95EA-BB2A-4F88695B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AA17-D8A9-38A4-D891-31268893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2083-27B1-011B-CD60-6925D72D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CCFC-E1A9-1536-97F3-14E156FF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1B3-598B-D02F-8B5D-4BB9408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744C-1091-C4AB-BD6B-64DAB28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27AE-0776-CBFB-B1E3-8AB4A08E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B0DD-73EE-89F9-3124-B2CE9FFD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7BEED-8DA0-67C9-F357-7D2ED7D9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E9DB-C714-055F-C8F3-5EA793C7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A3971-51CA-F685-86D0-E8F2694A7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A2EA7-C42A-36C2-AAAB-88D578D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C9BE5-D835-6F06-C6AE-6169EC4C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429B-BDD8-DB6A-994E-7DA473A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1E0E-FD02-2885-AEF5-18DA6C44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B3B5E-C096-3562-609C-D45EB5D1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C066F-3658-4E34-7796-41608FCD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829F-19ED-6B26-9120-85C65056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5A4E-29C3-CB66-4278-79F7F318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6344-ED5B-DB9C-E342-4504397B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6757-8200-024E-8246-7022236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3AD7-2FD3-62EE-85F4-C02618D3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27CC-A11A-9F2A-BBDD-73F69DCC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8A66-0B88-4353-6201-9B73ECB1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87285-7157-5F9C-CB1D-F4C2A1DA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B425-0837-FA83-56DD-9A21EC85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CC69-C961-56EB-4FCE-72936917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6FBC-D661-9EB3-2E4A-2A4F7F43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961C0-B5C7-99C9-57E8-1C948271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0B9C-8265-0BAF-CC87-9F3654ED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F570-62F2-FD88-A33F-CFBC0D6C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207E-C410-AF35-D74C-A578A6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AA84-CFC4-8E52-C8EE-8438603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0891A-D7FA-9C46-640A-58E4619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B321-5FA4-C98C-2826-AEAEB5CF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8688-BC80-9186-95E2-A908DEAF5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C4A6C-E8DD-4467-9B22-1911E0025A1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D0EC-9621-6E2E-16AF-AD3F34476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A6AF-FC0C-69B9-9B3B-7DC91EAB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lp.lyft.com/hc/en-us/all/articles/9785135090-earnings-commit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30373-A316-C7F5-16AA-3B839E8B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Lyft Earnings Commitment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85AA-3EE3-F3E2-DB12-C5C28EA0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Add a brief explanation of the presentation’s purpose</a:t>
            </a:r>
          </a:p>
        </p:txBody>
      </p:sp>
    </p:spTree>
    <p:extLst>
      <p:ext uri="{BB962C8B-B14F-4D97-AF65-F5344CB8AC3E}">
        <p14:creationId xmlns:p14="http://schemas.microsoft.com/office/powerpoint/2010/main" val="12949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E208C-246D-A89F-AAED-D3233ED0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FDA73-746A-E751-0CCB-9556082B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 -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387B-A4F3-7658-C416-4382687F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1" y="1966293"/>
            <a:ext cx="1066385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3FDDA-D51A-7635-4157-0BD25FDF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FD5CD-5C50-54CD-419F-A1EF1080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59" y="467208"/>
            <a:ext cx="70518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DC383-E193-C1D8-754E-00160BC6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Numbered list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929F483-6636-E56A-8030-E561A26E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6025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ContentTable"/>
                  </p202:designTagLst>
                </p202:designPr>
              </p:ext>
            </p:extLst>
          </p:nvPr>
        </p:nvGraphicFramePr>
        <p:xfrm>
          <a:off x="613619" y="1881051"/>
          <a:ext cx="10943096" cy="4414355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015227">
                  <a:extLst>
                    <a:ext uri="{9D8B030D-6E8A-4147-A177-3AD203B41FA5}">
                      <a16:colId xmlns:a16="http://schemas.microsoft.com/office/drawing/2014/main" val="3199150846"/>
                    </a:ext>
                  </a:extLst>
                </a:gridCol>
                <a:gridCol w="9927869">
                  <a:extLst>
                    <a:ext uri="{9D8B030D-6E8A-4147-A177-3AD203B41FA5}">
                      <a16:colId xmlns:a16="http://schemas.microsoft.com/office/drawing/2014/main" val="1587129600"/>
                    </a:ext>
                  </a:extLst>
                </a:gridCol>
              </a:tblGrid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insight on Lyft’s earning commitment and the data collection process.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92138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 err="1">
                          <a:solidFill>
                            <a:schemeClr val="tx1"/>
                          </a:solidFill>
                        </a:rPr>
                        <a:t>Cleaning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 and normalization for data analysis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524269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Commitment Verification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calculating the validity behind </a:t>
                      </a:r>
                      <a:r>
                        <a:rPr lang="en-US" sz="1900" b="0" cap="none" spc="0" dirty="0" err="1">
                          <a:solidFill>
                            <a:schemeClr val="tx1"/>
                          </a:solidFill>
                        </a:rPr>
                        <a:t>lyft’s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 Earning Commitment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0180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Visualizations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Python visualizations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351006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Conclusion 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Final interpretation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4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B7CC9-2F7C-0696-3F83-892CB564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0AC8-68DC-71EC-2FBF-A29A64EB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Lyft’s Earnings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192C-58F5-802D-3313-C578E395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“On a weekly basis, drivers will earn </a:t>
            </a:r>
            <a:r>
              <a:rPr lang="en-US" sz="2000" b="1" dirty="0"/>
              <a:t>70%</a:t>
            </a:r>
            <a:r>
              <a:rPr lang="en-US" sz="2000" dirty="0"/>
              <a:t> </a:t>
            </a:r>
            <a:r>
              <a:rPr lang="en-US" sz="2000" b="1" dirty="0"/>
              <a:t>or more</a:t>
            </a:r>
            <a:r>
              <a:rPr lang="en-US" sz="2000" dirty="0"/>
              <a:t> of passenger payments </a:t>
            </a:r>
            <a:r>
              <a:rPr lang="en-US" sz="2000" u="sng" dirty="0"/>
              <a:t>after external fees</a:t>
            </a:r>
            <a:r>
              <a:rPr lang="en-US" sz="2000" dirty="0"/>
              <a:t> are deducted.”</a:t>
            </a:r>
          </a:p>
          <a:p>
            <a:endParaRPr lang="en-US" sz="2000" dirty="0"/>
          </a:p>
          <a:p>
            <a:r>
              <a:rPr lang="en-US" sz="2000" b="1" dirty="0"/>
              <a:t>“Note</a:t>
            </a:r>
            <a:r>
              <a:rPr lang="en-US" sz="2000" dirty="0"/>
              <a:t>: Drivers will always receive 100% of tips, adjustments, benefits, and tolls, as they aren't subject to external fees or Lyft's fee.”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https://help.lyft.com/hc/en-us/all/articles/9785135090-earnings-commitment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E8A6-0D24-098E-9B71-D0B817CB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4" t="79048" r="2523" b="8254"/>
          <a:stretch>
            <a:fillRect/>
          </a:stretch>
        </p:blipFill>
        <p:spPr>
          <a:xfrm>
            <a:off x="3283039" y="3429000"/>
            <a:ext cx="5901150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3E663-1EE3-3BB5-9D4C-DA15E105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012FB-A824-1388-B832-64BF5A68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7ED0-F896-F099-3B46-052D2A7D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538" y="1805181"/>
            <a:ext cx="8294917" cy="8499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created a basic Excel CSV file containing the payment and fee information from the week (9/8/2025 – 9/15/2025)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4009B8-64E4-5263-3E25-AD1BA052F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9" y="2735978"/>
            <a:ext cx="9530857" cy="38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DCF2-895E-659B-30E0-1EF89F89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20E7E-584E-7C86-18D4-17B5A0D8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53" y="586855"/>
            <a:ext cx="6534282" cy="306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58C6E-365F-63B0-F5D5-AD74CC4F25BA}"/>
              </a:ext>
            </a:extLst>
          </p:cNvPr>
          <p:cNvSpPr txBox="1"/>
          <p:nvPr/>
        </p:nvSpPr>
        <p:spPr>
          <a:xfrm>
            <a:off x="5990745" y="4334160"/>
            <a:ext cx="5766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removed extra columns that were displaying empty values in my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separated the rides from the adjustments and saved them as separate </a:t>
            </a:r>
            <a:r>
              <a:rPr lang="en-US" dirty="0" err="1"/>
              <a:t>dataframe</a:t>
            </a:r>
            <a:r>
              <a:rPr lang="en-US" dirty="0"/>
              <a:t> called “</a:t>
            </a:r>
            <a:r>
              <a:rPr lang="en-US" dirty="0" err="1"/>
              <a:t>rdf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843FF-5058-CB91-7160-DFB22345E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ADCB-2F44-7794-6D94-A9838E2B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0BEB5131-B13D-E09D-01CC-B4151DE8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6" y="836209"/>
            <a:ext cx="8311487" cy="234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063EA6-F675-5EFE-58FB-28B2A8E51E2F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also saved the adjustments as their own </a:t>
            </a:r>
            <a:r>
              <a:rPr lang="en-US" sz="2000" dirty="0" err="1"/>
              <a:t>dataframe</a:t>
            </a:r>
            <a:r>
              <a:rPr lang="en-US" sz="2000" dirty="0"/>
              <a:t> called “</a:t>
            </a:r>
            <a:r>
              <a:rPr lang="en-US" sz="2000" dirty="0" err="1"/>
              <a:t>adf</a:t>
            </a:r>
            <a:r>
              <a:rPr lang="en-US" sz="2000" dirty="0"/>
              <a:t>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used this </a:t>
            </a:r>
            <a:r>
              <a:rPr lang="en-US" sz="2000" dirty="0" err="1"/>
              <a:t>dataframe</a:t>
            </a:r>
            <a:r>
              <a:rPr lang="en-US" sz="2000" dirty="0"/>
              <a:t> to find the total I was paid in adjustments</a:t>
            </a:r>
          </a:p>
        </p:txBody>
      </p:sp>
    </p:spTree>
    <p:extLst>
      <p:ext uri="{BB962C8B-B14F-4D97-AF65-F5344CB8AC3E}">
        <p14:creationId xmlns:p14="http://schemas.microsoft.com/office/powerpoint/2010/main" val="11444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264CF-1085-4977-584E-71949A3B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CF691-8DF4-E895-8496-64379635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47"/>
          <a:stretch>
            <a:fillRect/>
          </a:stretch>
        </p:blipFill>
        <p:spPr>
          <a:xfrm>
            <a:off x="7577937" y="2997315"/>
            <a:ext cx="4461663" cy="286660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E32B6-1DF0-DEB5-5585-E68B06A96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962"/>
          <a:stretch>
            <a:fillRect/>
          </a:stretch>
        </p:blipFill>
        <p:spPr>
          <a:xfrm>
            <a:off x="38515" y="1788274"/>
            <a:ext cx="6057485" cy="4857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897D8E1-4FFA-E594-F77E-B6BBB8B7CBD0}"/>
              </a:ext>
            </a:extLst>
          </p:cNvPr>
          <p:cNvSpPr/>
          <p:nvPr/>
        </p:nvSpPr>
        <p:spPr>
          <a:xfrm>
            <a:off x="6281057" y="4082143"/>
            <a:ext cx="1077686" cy="457200"/>
          </a:xfrm>
          <a:prstGeom prst="rightArrow">
            <a:avLst/>
          </a:prstGeom>
          <a:solidFill>
            <a:srgbClr val="092B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CAB4-179D-51F7-AAEC-5E6BC93B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Calculations cont.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CA4E2A2-6453-5169-DE20-9EF547CC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0" y="662325"/>
            <a:ext cx="10796330" cy="41295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7AC32-0934-FD86-647C-1EAFCADCF2A3}"/>
              </a:ext>
            </a:extLst>
          </p:cNvPr>
          <p:cNvSpPr/>
          <p:nvPr/>
        </p:nvSpPr>
        <p:spPr>
          <a:xfrm>
            <a:off x="1066800" y="3156857"/>
            <a:ext cx="5932714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125B-7CF2-0AC5-8EFD-687F530DB049}"/>
              </a:ext>
            </a:extLst>
          </p:cNvPr>
          <p:cNvSpPr/>
          <p:nvPr/>
        </p:nvSpPr>
        <p:spPr>
          <a:xfrm>
            <a:off x="1066799" y="4407215"/>
            <a:ext cx="7048499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5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BC752-952C-9A89-C275-6CA52BA27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8F7E0-70C2-22D3-0DD1-D373D43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0E7B576-E8F1-B525-9AAB-FD12E1920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35065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50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10360</TotalTime>
  <Words>299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Lyft Earnings Commitment Verification</vt:lpstr>
      <vt:lpstr>Numbered list</vt:lpstr>
      <vt:lpstr>Lyft’s Earnings Commitment</vt:lpstr>
      <vt:lpstr>Data Collection</vt:lpstr>
      <vt:lpstr>Data Cleaning</vt:lpstr>
      <vt:lpstr>Data Cleaning</vt:lpstr>
      <vt:lpstr>Calculations</vt:lpstr>
      <vt:lpstr>Calculations cont.</vt:lpstr>
      <vt:lpstr>Conclusion</vt:lpstr>
      <vt:lpstr>Visualizations</vt:lpstr>
      <vt:lpstr>Pie Chart - Code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Hutley</dc:creator>
  <cp:lastModifiedBy>Caleb Hutley</cp:lastModifiedBy>
  <cp:revision>1</cp:revision>
  <dcterms:created xsi:type="dcterms:W3CDTF">2025-09-25T19:26:39Z</dcterms:created>
  <dcterms:modified xsi:type="dcterms:W3CDTF">2025-10-03T00:06:43Z</dcterms:modified>
</cp:coreProperties>
</file>