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96" r:id="rId4"/>
  </p:sldMasterIdLst>
  <p:notesMasterIdLst>
    <p:notesMasterId r:id="rId24"/>
  </p:notesMasterIdLst>
  <p:handoutMasterIdLst>
    <p:handoutMasterId r:id="rId25"/>
  </p:handoutMasterIdLst>
  <p:sldIdLst>
    <p:sldId id="334" r:id="rId5"/>
    <p:sldId id="316" r:id="rId6"/>
    <p:sldId id="350" r:id="rId7"/>
    <p:sldId id="343" r:id="rId8"/>
    <p:sldId id="342" r:id="rId9"/>
    <p:sldId id="336" r:id="rId10"/>
    <p:sldId id="324" r:id="rId11"/>
    <p:sldId id="355" r:id="rId12"/>
    <p:sldId id="352" r:id="rId13"/>
    <p:sldId id="357" r:id="rId14"/>
    <p:sldId id="354" r:id="rId15"/>
    <p:sldId id="359" r:id="rId16"/>
    <p:sldId id="361" r:id="rId17"/>
    <p:sldId id="362" r:id="rId18"/>
    <p:sldId id="363" r:id="rId19"/>
    <p:sldId id="364" r:id="rId20"/>
    <p:sldId id="365" r:id="rId21"/>
    <p:sldId id="349" r:id="rId22"/>
    <p:sldId id="351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392" userDrawn="1">
          <p15:clr>
            <a:srgbClr val="A4A3A4"/>
          </p15:clr>
        </p15:guide>
        <p15:guide id="2" pos="7056" userDrawn="1">
          <p15:clr>
            <a:srgbClr val="A4A3A4"/>
          </p15:clr>
        </p15:guide>
        <p15:guide id="3" orient="horz" pos="3168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10EC229-19C0-4D6E-97E2-B31B7135264A}" v="5" dt="2025-08-25T20:37:34.680"/>
  </p1510:revLst>
</p1510:revInfo>
</file>

<file path=ppt/tableStyles.xml><?xml version="1.0" encoding="utf-8"?>
<a:tblStyleLst xmlns:a="http://schemas.openxmlformats.org/drawingml/2006/main" def="{9DCAF9ED-07DC-4A11-8D7F-57B35C25682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4" autoAdjust="0"/>
    <p:restoredTop sz="84967" autoAdjust="0"/>
  </p:normalViewPr>
  <p:slideViewPr>
    <p:cSldViewPr snapToGrid="0">
      <p:cViewPr varScale="1">
        <p:scale>
          <a:sx n="74" d="100"/>
          <a:sy n="74" d="100"/>
        </p:scale>
        <p:origin x="1042" y="283"/>
      </p:cViewPr>
      <p:guideLst>
        <p:guide orient="horz" pos="1392"/>
        <p:guide pos="7056"/>
        <p:guide orient="horz" pos="3168"/>
      </p:guideLst>
    </p:cSldViewPr>
  </p:slideViewPr>
  <p:outlineViewPr>
    <p:cViewPr>
      <p:scale>
        <a:sx n="33" d="100"/>
        <a:sy n="33" d="100"/>
      </p:scale>
      <p:origin x="0" y="-1103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32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aleb Hutley" userId="85bc856fac1e4fce" providerId="LiveId" clId="{E2D12039-FE37-45A1-A347-03DD6645AE1D}"/>
    <pc:docChg chg="custSel modSld">
      <pc:chgData name="Caleb Hutley" userId="85bc856fac1e4fce" providerId="LiveId" clId="{E2D12039-FE37-45A1-A347-03DD6645AE1D}" dt="2025-08-25T20:52:17.571" v="75" actId="1076"/>
      <pc:docMkLst>
        <pc:docMk/>
      </pc:docMkLst>
      <pc:sldChg chg="modSp mod">
        <pc:chgData name="Caleb Hutley" userId="85bc856fac1e4fce" providerId="LiveId" clId="{E2D12039-FE37-45A1-A347-03DD6645AE1D}" dt="2025-08-25T20:52:17.571" v="75" actId="1076"/>
        <pc:sldMkLst>
          <pc:docMk/>
          <pc:sldMk cId="3751511952" sldId="350"/>
        </pc:sldMkLst>
        <pc:spChg chg="mod">
          <ac:chgData name="Caleb Hutley" userId="85bc856fac1e4fce" providerId="LiveId" clId="{E2D12039-FE37-45A1-A347-03DD6645AE1D}" dt="2025-08-25T20:52:17.571" v="75" actId="1076"/>
          <ac:spMkLst>
            <pc:docMk/>
            <pc:sldMk cId="3751511952" sldId="350"/>
            <ac:spMk id="4" creationId="{C1D9700A-3169-F988-8BBD-21E15571D9EB}"/>
          </ac:spMkLst>
        </pc:spChg>
      </pc:sldChg>
      <pc:sldChg chg="modSp mod">
        <pc:chgData name="Caleb Hutley" userId="85bc856fac1e4fce" providerId="LiveId" clId="{E2D12039-FE37-45A1-A347-03DD6645AE1D}" dt="2025-08-25T20:48:55.633" v="0" actId="20577"/>
        <pc:sldMkLst>
          <pc:docMk/>
          <pc:sldMk cId="989226712" sldId="363"/>
        </pc:sldMkLst>
        <pc:spChg chg="mod">
          <ac:chgData name="Caleb Hutley" userId="85bc856fac1e4fce" providerId="LiveId" clId="{E2D12039-FE37-45A1-A347-03DD6645AE1D}" dt="2025-08-25T20:48:55.633" v="0" actId="20577"/>
          <ac:spMkLst>
            <pc:docMk/>
            <pc:sldMk cId="989226712" sldId="363"/>
            <ac:spMk id="7" creationId="{27851FEB-91E2-B80F-A265-32EB6D7D4883}"/>
          </ac:spMkLst>
        </pc:spChg>
      </pc:sldChg>
      <pc:sldChg chg="modSp mod">
        <pc:chgData name="Caleb Hutley" userId="85bc856fac1e4fce" providerId="LiveId" clId="{E2D12039-FE37-45A1-A347-03DD6645AE1D}" dt="2025-08-25T20:51:58.071" v="73" actId="1076"/>
        <pc:sldMkLst>
          <pc:docMk/>
          <pc:sldMk cId="2359637105" sldId="364"/>
        </pc:sldMkLst>
        <pc:spChg chg="mod">
          <ac:chgData name="Caleb Hutley" userId="85bc856fac1e4fce" providerId="LiveId" clId="{E2D12039-FE37-45A1-A347-03DD6645AE1D}" dt="2025-08-25T20:51:58.071" v="73" actId="1076"/>
          <ac:spMkLst>
            <pc:docMk/>
            <pc:sldMk cId="2359637105" sldId="364"/>
            <ac:spMk id="3" creationId="{12741ACC-CECD-3E0C-DD10-E99E1678DD42}"/>
          </ac:spMkLst>
        </pc:spChg>
      </pc:sldChg>
      <pc:sldChg chg="modSp mod">
        <pc:chgData name="Caleb Hutley" userId="85bc856fac1e4fce" providerId="LiveId" clId="{E2D12039-FE37-45A1-A347-03DD6645AE1D}" dt="2025-08-25T20:50:37.826" v="9" actId="115"/>
        <pc:sldMkLst>
          <pc:docMk/>
          <pc:sldMk cId="1209031630" sldId="365"/>
        </pc:sldMkLst>
        <pc:spChg chg="mod">
          <ac:chgData name="Caleb Hutley" userId="85bc856fac1e4fce" providerId="LiveId" clId="{E2D12039-FE37-45A1-A347-03DD6645AE1D}" dt="2025-08-25T20:50:37.826" v="9" actId="115"/>
          <ac:spMkLst>
            <pc:docMk/>
            <pc:sldMk cId="1209031630" sldId="365"/>
            <ac:spMk id="3" creationId="{ECDAAC03-F1D9-3838-29E1-7922E9D435AA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0E99E25-5B65-D93A-3010-8B947D67E65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DAEB28A-33CC-6CF5-1214-F2C3205F679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888634-FBA9-41D6-8B35-EE3A7D816B7C}" type="datetimeFigureOut">
              <a:rPr lang="en-US" smtClean="0"/>
              <a:t>8/25/2025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3D63414-6160-FF79-B3F6-CD615625C84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83E93F-BDEC-C5F7-2553-8324882C4193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7C78D2-97D1-4B37-BDD1-08A09BD4CA9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13595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A28068-AFBD-4979-B752-9EB6F90B1386}" type="datetimeFigureOut">
              <a:rPr lang="en-US" smtClean="0"/>
              <a:t>8/25/2025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5939589-3E79-4C82-AA4A-FE78234FAA59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49689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79619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2BDE31-8462-F583-181A-46EE3A1BA3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33522D-F2D1-74AF-05C5-0F1C07F53F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50B7D3-2033-87F2-CA23-343A4FC3CBA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9CA043-EFCA-A297-C4A6-9E863CA0862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144115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336413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7734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077603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90105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15475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97063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072380-C62F-2C42-6918-A3D312031E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00505C-6879-5818-2FF9-F105753A08C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4DA77E-C7FF-B5B6-AF8E-366CA04D854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96924A-8F79-D31D-4688-0D365AC970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679638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D6AB289-0482-597C-D290-9DA5D617D4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075FA3-5FA3-4763-7745-C80C678E33C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418950F-8991-9AC4-B430-52868C9F72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DBF65A-6565-2508-A4F3-192FF820CAD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989805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B2A0F8-7106-9B82-2014-45EFA3C1A7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9FF3C77-8876-13CF-F4A7-27B8264B41C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487C498-E753-803D-8842-05527A670E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49913E-28DF-5B34-0DEF-6142C07889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5939589-3E79-4C82-AA4A-FE78234FAA59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955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57809"/>
            <a:ext cx="7983110" cy="3080335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8161510" y="2744546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21379060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59" y="640080"/>
            <a:ext cx="4815836" cy="210312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6183E8BD-29F0-8F9F-FC7D-73F8067BCDDF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C983CA3-739C-6C20-AFE0-0997370354B4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531427" y="640080"/>
            <a:ext cx="5122889" cy="2103120"/>
          </a:xfrm>
        </p:spPr>
        <p:txBody>
          <a:bodyPr lIns="0" tIns="0" rIns="0" bIns="0" anchor="ctr" anchorCtr="0">
            <a:normAutofit/>
          </a:bodyPr>
          <a:lstStyle>
            <a:lvl1pPr marL="0" indent="0">
              <a:lnSpc>
                <a:spcPct val="110000"/>
              </a:lnSpc>
              <a:buNone/>
              <a:defRPr sz="1800">
                <a:solidFill>
                  <a:schemeClr val="tx1"/>
                </a:solidFill>
              </a:defRPr>
            </a:lvl1pPr>
            <a:lvl2pPr marL="228600">
              <a:lnSpc>
                <a:spcPct val="100000"/>
              </a:lnSpc>
              <a:defRPr sz="1600">
                <a:solidFill>
                  <a:schemeClr val="tx1"/>
                </a:solidFill>
              </a:defRPr>
            </a:lvl2pPr>
            <a:lvl3pPr marL="457200">
              <a:lnSpc>
                <a:spcPct val="100000"/>
              </a:lnSpc>
              <a:defRPr sz="1400">
                <a:solidFill>
                  <a:schemeClr val="tx1"/>
                </a:solidFill>
              </a:defRPr>
            </a:lvl3pPr>
            <a:lvl4pPr marL="685800">
              <a:lnSpc>
                <a:spcPct val="100000"/>
              </a:lnSpc>
              <a:defRPr sz="1200">
                <a:solidFill>
                  <a:schemeClr val="tx1"/>
                </a:solidFill>
              </a:defRPr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BC9F29C-BBE9-AFB4-AFC6-30BCA4EB2A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BC4D286-C480-B4CF-4406-CACC323F9FAD}"/>
              </a:ext>
            </a:extLst>
          </p:cNvPr>
          <p:cNvSpPr>
            <a:spLocks noGrp="1"/>
          </p:cNvSpPr>
          <p:nvPr>
            <p:ph idx="21" hasCustomPrompt="1"/>
          </p:nvPr>
        </p:nvSpPr>
        <p:spPr>
          <a:xfrm>
            <a:off x="1280160" y="3017520"/>
            <a:ext cx="10374152" cy="3208866"/>
          </a:xfrm>
        </p:spPr>
        <p:txBody>
          <a:bodyPr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4" name="Footer Placeholder 13">
            <a:extLst>
              <a:ext uri="{FF2B5EF4-FFF2-40B4-BE49-F238E27FC236}">
                <a16:creationId xmlns:a16="http://schemas.microsoft.com/office/drawing/2014/main" id="{0BEE2817-4518-D59A-BD13-29A3D4FE64F0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539516" y="6356350"/>
            <a:ext cx="4114800" cy="365125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9052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159" y="4970638"/>
            <a:ext cx="9144000" cy="1280160"/>
          </a:xfrm>
        </p:spPr>
        <p:txBody>
          <a:bodyPr lIns="0" tIns="0" rIns="0" bIns="0" anchor="b" anchorCtr="0"/>
          <a:lstStyle>
            <a:lvl1pPr algn="l">
              <a:defRPr sz="4000" b="1" cap="all" spc="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F0626849-9D2D-3C95-8C10-FA8F325FE9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685800"/>
            <a:ext cx="4937760" cy="4023360"/>
          </a:xfrm>
        </p:spPr>
        <p:txBody>
          <a:bodyPr lIns="0" tIns="0" rIns="0" bIns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>
              <a:spcBef>
                <a:spcPts val="1200"/>
              </a:spcBef>
              <a:defRPr sz="1800"/>
            </a:lvl2pPr>
            <a:lvl3pPr marL="914400">
              <a:spcBef>
                <a:spcPts val="1200"/>
              </a:spcBef>
              <a:defRPr sz="1800"/>
            </a:lvl3pPr>
            <a:lvl4pPr marL="1371600">
              <a:spcBef>
                <a:spcPts val="1200"/>
              </a:spcBef>
              <a:defRPr sz="1800"/>
            </a:lvl4pPr>
            <a:lvl5pPr marL="18288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04755" y="685800"/>
            <a:ext cx="4937760" cy="4023360"/>
          </a:xfrm>
        </p:spPr>
        <p:txBody>
          <a:bodyPr lIns="0" tIns="0" rIns="0" bIns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800"/>
            </a:lvl2pPr>
            <a:lvl3pPr>
              <a:spcBef>
                <a:spcPts val="1200"/>
              </a:spcBef>
              <a:defRPr sz="1800"/>
            </a:lvl3pPr>
            <a:lvl4pPr>
              <a:spcBef>
                <a:spcPts val="1200"/>
              </a:spcBef>
              <a:defRPr sz="1800"/>
            </a:lvl4pPr>
            <a:lvl5pPr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4717D91C-F78C-0E4C-FB27-7112AB840A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322570" y="5680647"/>
            <a:ext cx="465456" cy="581432"/>
            <a:chOff x="7843462" y="2744546"/>
            <a:chExt cx="465456" cy="581432"/>
          </a:xfrm>
        </p:grpSpPr>
        <p:sp>
          <p:nvSpPr>
            <p:cNvPr id="15" name="Graphic 12">
              <a:extLst>
                <a:ext uri="{FF2B5EF4-FFF2-40B4-BE49-F238E27FC236}">
                  <a16:creationId xmlns:a16="http://schemas.microsoft.com/office/drawing/2014/main" id="{CC935CF3-75DF-0DC7-1B2A-E0E0205DF64B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7" name="Graphic 13">
              <a:extLst>
                <a:ext uri="{FF2B5EF4-FFF2-40B4-BE49-F238E27FC236}">
                  <a16:creationId xmlns:a16="http://schemas.microsoft.com/office/drawing/2014/main" id="{D5782BEB-6319-DEC1-F9ED-BA9201C6B9B7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8" name="Graphic 15">
              <a:extLst>
                <a:ext uri="{FF2B5EF4-FFF2-40B4-BE49-F238E27FC236}">
                  <a16:creationId xmlns:a16="http://schemas.microsoft.com/office/drawing/2014/main" id="{6E59DFAF-9794-BD12-D89A-422FFFFCE023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6444A47-BCB3-5C86-F2B8-25092BE8D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C648C53D-49AB-C003-70E8-5117AF0797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A96BC1DE-6696-3408-564E-2D73B12663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5400000">
            <a:off x="10711518" y="5393214"/>
            <a:ext cx="1097341" cy="736658"/>
            <a:chOff x="10508317" y="446637"/>
            <a:chExt cx="1097341" cy="736658"/>
          </a:xfrm>
        </p:grpSpPr>
        <p:sp>
          <p:nvSpPr>
            <p:cNvPr id="25" name="Graphic 15">
              <a:extLst>
                <a:ext uri="{FF2B5EF4-FFF2-40B4-BE49-F238E27FC236}">
                  <a16:creationId xmlns:a16="http://schemas.microsoft.com/office/drawing/2014/main" id="{268EB1E4-29D6-C3F5-BCBB-FB7E7EE5C2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508317" y="492206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6" name="Graphic 16">
              <a:extLst>
                <a:ext uri="{FF2B5EF4-FFF2-40B4-BE49-F238E27FC236}">
                  <a16:creationId xmlns:a16="http://schemas.microsoft.com/office/drawing/2014/main" id="{09524D46-140F-2F4F-430B-F59815A07C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477944" y="1055581"/>
              <a:ext cx="127714" cy="127714"/>
            </a:xfrm>
            <a:custGeom>
              <a:avLst/>
              <a:gdLst>
                <a:gd name="connsiteX0" fmla="*/ 63857 w 127714"/>
                <a:gd name="connsiteY0" fmla="*/ 18874 h 127714"/>
                <a:gd name="connsiteX1" fmla="*/ 108840 w 127714"/>
                <a:gd name="connsiteY1" fmla="*/ 63857 h 127714"/>
                <a:gd name="connsiteX2" fmla="*/ 63857 w 127714"/>
                <a:gd name="connsiteY2" fmla="*/ 108840 h 127714"/>
                <a:gd name="connsiteX3" fmla="*/ 18874 w 127714"/>
                <a:gd name="connsiteY3" fmla="*/ 63857 h 127714"/>
                <a:gd name="connsiteX4" fmla="*/ 63857 w 127714"/>
                <a:gd name="connsiteY4" fmla="*/ 18874 h 127714"/>
                <a:gd name="connsiteX5" fmla="*/ 63857 w 127714"/>
                <a:gd name="connsiteY5" fmla="*/ 0 h 127714"/>
                <a:gd name="connsiteX6" fmla="*/ 0 w 127714"/>
                <a:gd name="connsiteY6" fmla="*/ 63857 h 127714"/>
                <a:gd name="connsiteX7" fmla="*/ 63857 w 127714"/>
                <a:gd name="connsiteY7" fmla="*/ 127714 h 127714"/>
                <a:gd name="connsiteX8" fmla="*/ 127714 w 127714"/>
                <a:gd name="connsiteY8" fmla="*/ 63857 h 127714"/>
                <a:gd name="connsiteX9" fmla="*/ 63857 w 127714"/>
                <a:gd name="connsiteY9" fmla="*/ 0 h 1277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4" h="127714">
                  <a:moveTo>
                    <a:pt x="63857" y="18874"/>
                  </a:moveTo>
                  <a:cubicBezTo>
                    <a:pt x="88700" y="18874"/>
                    <a:pt x="108840" y="39014"/>
                    <a:pt x="108840" y="63857"/>
                  </a:cubicBezTo>
                  <a:cubicBezTo>
                    <a:pt x="108840" y="88700"/>
                    <a:pt x="88700" y="108840"/>
                    <a:pt x="63857" y="108840"/>
                  </a:cubicBezTo>
                  <a:cubicBezTo>
                    <a:pt x="39014" y="108840"/>
                    <a:pt x="18874" y="88700"/>
                    <a:pt x="18874" y="63857"/>
                  </a:cubicBezTo>
                  <a:cubicBezTo>
                    <a:pt x="18898" y="39024"/>
                    <a:pt x="39024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4"/>
                    <a:pt x="63857" y="127714"/>
                  </a:cubicBezTo>
                  <a:cubicBezTo>
                    <a:pt x="99124" y="127714"/>
                    <a:pt x="127714" y="99124"/>
                    <a:pt x="127714" y="63857"/>
                  </a:cubicBezTo>
                  <a:cubicBezTo>
                    <a:pt x="127714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2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7" name="Graphic 14">
              <a:extLst>
                <a:ext uri="{FF2B5EF4-FFF2-40B4-BE49-F238E27FC236}">
                  <a16:creationId xmlns:a16="http://schemas.microsoft.com/office/drawing/2014/main" id="{AC75143B-C717-8D04-743C-B40FB5EFB2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41555" y="446637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4873764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40080"/>
            <a:ext cx="10087699" cy="1280160"/>
          </a:xfrm>
        </p:spPr>
        <p:txBody>
          <a:bodyPr lIns="0" tIns="0" rIns="0" bIns="0" anchor="b" anchorCtr="0"/>
          <a:lstStyle>
            <a:lvl1pPr>
              <a:defRPr sz="4000" b="1" cap="all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116B8DF0-B7E6-5032-C3C7-E457E793BE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280160" y="2103119"/>
            <a:ext cx="10087699" cy="4114800"/>
          </a:xfrm>
        </p:spPr>
        <p:txBody>
          <a:bodyPr lIns="0" tIns="0" rIns="0" bIns="0"/>
          <a:lstStyle/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C05CAAB-DBA2-4548-AD5F-01BB97FBB2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DC5F4D40-ADE4-5EEB-436C-8563A49C55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1745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Bubbles and Title 1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92897" y="585216"/>
            <a:ext cx="8965094" cy="2276856"/>
          </a:xfrm>
        </p:spPr>
        <p:txBody>
          <a:bodyPr lIns="0" tIns="0" rIns="0" anchor="b"/>
          <a:lstStyle>
            <a:lvl1pPr algn="r">
              <a:lnSpc>
                <a:spcPts val="4800"/>
              </a:lnSpc>
              <a:defRPr sz="48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Picture Placeholder 14">
            <a:extLst>
              <a:ext uri="{FF2B5EF4-FFF2-40B4-BE49-F238E27FC236}">
                <a16:creationId xmlns:a16="http://schemas.microsoft.com/office/drawing/2014/main" id="{FC9B12A4-113B-B3F6-5926-5C2A6F504ABA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371606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A928810C-E773-43AE-A2A1-4073955CC8DA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5640609" y="3127248"/>
            <a:ext cx="6117381" cy="3017520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8AF51D36-DB19-27CD-47E0-A4261648D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8614240">
            <a:off x="3975343" y="2819532"/>
            <a:ext cx="465456" cy="581432"/>
            <a:chOff x="7843462" y="2744546"/>
            <a:chExt cx="465456" cy="581432"/>
          </a:xfrm>
        </p:grpSpPr>
        <p:sp>
          <p:nvSpPr>
            <p:cNvPr id="4" name="Graphic 12">
              <a:extLst>
                <a:ext uri="{FF2B5EF4-FFF2-40B4-BE49-F238E27FC236}">
                  <a16:creationId xmlns:a16="http://schemas.microsoft.com/office/drawing/2014/main" id="{3EFED0E0-17D4-C5B0-09D0-B43338A856B3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5" name="Graphic 13">
              <a:extLst>
                <a:ext uri="{FF2B5EF4-FFF2-40B4-BE49-F238E27FC236}">
                  <a16:creationId xmlns:a16="http://schemas.microsoft.com/office/drawing/2014/main" id="{8F798BBE-9B6F-700D-08A1-09ABC5388CCE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6" name="Graphic 15">
              <a:extLst>
                <a:ext uri="{FF2B5EF4-FFF2-40B4-BE49-F238E27FC236}">
                  <a16:creationId xmlns:a16="http://schemas.microsoft.com/office/drawing/2014/main" id="{4AE2D1C5-9D85-9049-690C-3AFCE7E2DA56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D0FE75D-ACD3-655E-58A7-8F2C182760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3503032"/>
            <a:ext cx="0" cy="334609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362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136525"/>
            <a:ext cx="10515600" cy="1509713"/>
          </a:xfrm>
        </p:spPr>
        <p:txBody>
          <a:bodyPr/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BC03C0-6EB7-4633-967C-12C35768BB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72390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0FF4306-91CD-4B7B-8A53-34BE8F997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/>
          <a:p>
            <a:fld id="{D8DA9DAA-006C-4F4B-980E-E3DF019B24E2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5B2B208-F5B9-0151-C982-A389CB0B299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632910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0EEA6CA-DE1E-18ED-E69E-54A1372FE2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15890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973C81-5E94-41F6-CE15-3B4763B3A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835B5C-F994-9D57-3118-919EE90F5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867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imag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81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69F227-D21C-48B3-828A-6BFA9585E82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116544" y="614202"/>
            <a:ext cx="5918072" cy="2276856"/>
          </a:xfrm>
        </p:spPr>
        <p:txBody>
          <a:bodyPr lIns="0" tIns="0" rIns="0" bIns="0" anchor="b"/>
          <a:lstStyle>
            <a:lvl1pPr algn="r">
              <a:lnSpc>
                <a:spcPts val="4000"/>
              </a:lnSpc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1C738AB3-8054-6E21-C34C-36AF3A31AC4E}"/>
              </a:ext>
            </a:extLst>
          </p:cNvPr>
          <p:cNvSpPr>
            <a:spLocks noGrp="1"/>
          </p:cNvSpPr>
          <p:nvPr>
            <p:ph type="sldNum" sz="quarter" idx="2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9" name="Picture Placeholder 18">
            <a:extLst>
              <a:ext uri="{FF2B5EF4-FFF2-40B4-BE49-F238E27FC236}">
                <a16:creationId xmlns:a16="http://schemas.microsoft.com/office/drawing/2014/main" id="{34120D15-E48C-4FBE-BB95-24DB36D9F458}"/>
              </a:ext>
            </a:extLst>
          </p:cNvPr>
          <p:cNvSpPr>
            <a:spLocks noGrp="1"/>
          </p:cNvSpPr>
          <p:nvPr>
            <p:ph type="pic" sz="quarter" idx="14" hasCustomPrompt="1"/>
          </p:nvPr>
        </p:nvSpPr>
        <p:spPr>
          <a:xfrm>
            <a:off x="1280160" y="2530058"/>
            <a:ext cx="3707972" cy="3707971"/>
          </a:xfrm>
          <a:custGeom>
            <a:avLst/>
            <a:gdLst>
              <a:gd name="connsiteX0" fmla="*/ 1853986 w 3707972"/>
              <a:gd name="connsiteY0" fmla="*/ 0 h 3707971"/>
              <a:gd name="connsiteX1" fmla="*/ 3707972 w 3707972"/>
              <a:gd name="connsiteY1" fmla="*/ 1853986 h 3707971"/>
              <a:gd name="connsiteX2" fmla="*/ 2043545 w 3707972"/>
              <a:gd name="connsiteY2" fmla="*/ 3698400 h 3707971"/>
              <a:gd name="connsiteX3" fmla="*/ 1854006 w 3707972"/>
              <a:gd name="connsiteY3" fmla="*/ 3707971 h 3707971"/>
              <a:gd name="connsiteX4" fmla="*/ 1853966 w 3707972"/>
              <a:gd name="connsiteY4" fmla="*/ 3707971 h 3707971"/>
              <a:gd name="connsiteX5" fmla="*/ 1664427 w 3707972"/>
              <a:gd name="connsiteY5" fmla="*/ 3698400 h 3707971"/>
              <a:gd name="connsiteX6" fmla="*/ 0 w 3707972"/>
              <a:gd name="connsiteY6" fmla="*/ 1853986 h 3707971"/>
              <a:gd name="connsiteX7" fmla="*/ 1853986 w 3707972"/>
              <a:gd name="connsiteY7" fmla="*/ 0 h 3707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3707972" h="3707971">
                <a:moveTo>
                  <a:pt x="1853986" y="0"/>
                </a:moveTo>
                <a:cubicBezTo>
                  <a:pt x="2877914" y="0"/>
                  <a:pt x="3707972" y="830058"/>
                  <a:pt x="3707972" y="1853986"/>
                </a:cubicBezTo>
                <a:cubicBezTo>
                  <a:pt x="3707972" y="2813919"/>
                  <a:pt x="2978429" y="3603458"/>
                  <a:pt x="2043545" y="3698400"/>
                </a:cubicBezTo>
                <a:lnTo>
                  <a:pt x="1854006" y="3707971"/>
                </a:lnTo>
                <a:lnTo>
                  <a:pt x="1853966" y="3707971"/>
                </a:lnTo>
                <a:lnTo>
                  <a:pt x="1664427" y="3698400"/>
                </a:lnTo>
                <a:cubicBezTo>
                  <a:pt x="729543" y="3603458"/>
                  <a:pt x="0" y="2813919"/>
                  <a:pt x="0" y="1853986"/>
                </a:cubicBezTo>
                <a:cubicBezTo>
                  <a:pt x="0" y="830058"/>
                  <a:pt x="830058" y="0"/>
                  <a:pt x="1853986" y="0"/>
                </a:cubicBezTo>
                <a:close/>
              </a:path>
            </a:pathLst>
          </a:custGeom>
        </p:spPr>
        <p:txBody>
          <a:bodyPr wrap="square" tIns="914400" anchor="t">
            <a:noAutofit/>
          </a:bodyPr>
          <a:lstStyle>
            <a:lvl1pPr algn="ctr">
              <a:buNone/>
              <a:defRPr sz="1600" b="1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4FD1B85-4BEF-C1C1-5619-B82E9E44A9F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116548" y="3161752"/>
            <a:ext cx="5918068" cy="3144965"/>
          </a:xfrm>
        </p:spPr>
        <p:txBody>
          <a:bodyPr lIns="0" tIns="0" rIns="0" bIns="0">
            <a:normAutofit/>
          </a:bodyPr>
          <a:lstStyle>
            <a:lvl1pPr marL="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1pPr>
            <a:lvl2pPr marL="4572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2pPr>
            <a:lvl3pPr marL="9144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3pPr>
            <a:lvl4pPr marL="1371600" indent="0" algn="r">
              <a:spcBef>
                <a:spcPts val="1200"/>
              </a:spcBef>
              <a:buNone/>
              <a:defRPr sz="2400">
                <a:solidFill>
                  <a:schemeClr val="bg1"/>
                </a:solidFill>
              </a:defRPr>
            </a:lvl4pPr>
            <a:lvl5pPr marL="1828800" indent="0" algn="r">
              <a:buNone/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3AE7F8D-AE68-4A83-BAB5-3A97D473C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Graphic 12">
            <a:extLst>
              <a:ext uri="{FF2B5EF4-FFF2-40B4-BE49-F238E27FC236}">
                <a16:creationId xmlns:a16="http://schemas.microsoft.com/office/drawing/2014/main" id="{EA1B6985-3E5A-40F4-9268-D4AB3BBF8C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745394" y="276027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bg1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Graphic 13">
            <a:extLst>
              <a:ext uri="{FF2B5EF4-FFF2-40B4-BE49-F238E27FC236}">
                <a16:creationId xmlns:a16="http://schemas.microsoft.com/office/drawing/2014/main" id="{338BC906-9D03-4280-85E8-21A81BC21D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386614" y="2530982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bg1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7" name="Graphic 15">
            <a:extLst>
              <a:ext uri="{FF2B5EF4-FFF2-40B4-BE49-F238E27FC236}">
                <a16:creationId xmlns:a16="http://schemas.microsoft.com/office/drawing/2014/main" id="{C5C06D53-C9F6-47E8-BFE1-B8193A1AED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652402" y="6031572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bg1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E9872E9-2F0D-2FEB-0974-F0BBBC5E0331}"/>
              </a:ext>
            </a:extLst>
          </p:cNvPr>
          <p:cNvSpPr>
            <a:spLocks noGrp="1"/>
          </p:cNvSpPr>
          <p:nvPr>
            <p:ph type="ftr" sz="quarter" idx="19"/>
          </p:nvPr>
        </p:nvSpPr>
        <p:spPr>
          <a:xfrm>
            <a:off x="7238999" y="6356350"/>
            <a:ext cx="3795615" cy="3651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7687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9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3386775"/>
            <a:ext cx="8311102" cy="3080335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9670435">
            <a:off x="7632743" y="794953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3" name="Picture Placeholder 14">
            <a:extLst>
              <a:ext uri="{FF2B5EF4-FFF2-40B4-BE49-F238E27FC236}">
                <a16:creationId xmlns:a16="http://schemas.microsoft.com/office/drawing/2014/main" id="{01D87F51-D69B-9038-0566-4FDC355AB6F0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197587" y="411831"/>
            <a:ext cx="3521337" cy="3521344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19512396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+ Subtitle + Pictur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27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640080"/>
            <a:ext cx="10302240" cy="1852046"/>
          </a:xfrm>
        </p:spPr>
        <p:txBody>
          <a:bodyPr lIns="0" tIns="0" rIns="0" bIns="0" anchor="b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588447"/>
            <a:ext cx="7853678" cy="726645"/>
          </a:xfrm>
        </p:spPr>
        <p:txBody>
          <a:bodyPr lIns="0" tIns="0" rIns="0" bIns="0" anchor="t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825845-66DD-4B77-A729-CD97D156FE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3496322"/>
            <a:ext cx="0" cy="3352800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7659974" y="445645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5" name="Picture Placeholder 14">
            <a:extLst>
              <a:ext uri="{FF2B5EF4-FFF2-40B4-BE49-F238E27FC236}">
                <a16:creationId xmlns:a16="http://schemas.microsoft.com/office/drawing/2014/main" id="{5DDB7824-50BA-B12F-AD49-CA8953CA3A0E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8536252" y="3205313"/>
            <a:ext cx="3043077" cy="3043083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0" anchor="t" anchorCtr="0">
            <a:noAutofit/>
          </a:bodyPr>
          <a:lstStyle>
            <a:lvl1pPr algn="ctr">
              <a:buNone/>
              <a:defRPr sz="18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652645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, 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96CF8C-1EA0-4E47-AC60-CAC3B80A3C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114800" y="640080"/>
            <a:ext cx="7498080" cy="1280160"/>
          </a:xfrm>
        </p:spPr>
        <p:txBody>
          <a:bodyPr lIns="0" tIns="0" rIns="0" bIns="0" anchor="b" anchorCtr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66FD4D-815A-431C-ADEF-DE6F236F61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2376"/>
            <a:ext cx="520991" cy="517379"/>
          </a:xfrm>
        </p:spPr>
        <p:txBody>
          <a:bodyPr anchor="t" anchorCtr="0"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E62FC6D8-DD87-4B93-8491-43C84EE63FE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1317615" y="895646"/>
            <a:ext cx="1956925" cy="1956928"/>
          </a:xfrm>
          <a:custGeom>
            <a:avLst/>
            <a:gdLst>
              <a:gd name="connsiteX0" fmla="*/ 2133823 w 4266960"/>
              <a:gd name="connsiteY0" fmla="*/ 0 h 4266968"/>
              <a:gd name="connsiteX1" fmla="*/ 4256628 w 4266960"/>
              <a:gd name="connsiteY1" fmla="*/ 1915652 h 4266968"/>
              <a:gd name="connsiteX2" fmla="*/ 4266960 w 4266960"/>
              <a:gd name="connsiteY2" fmla="*/ 2120258 h 4266968"/>
              <a:gd name="connsiteX3" fmla="*/ 4266960 w 4266960"/>
              <a:gd name="connsiteY3" fmla="*/ 2147389 h 4266968"/>
              <a:gd name="connsiteX4" fmla="*/ 4256628 w 4266960"/>
              <a:gd name="connsiteY4" fmla="*/ 2351994 h 4266968"/>
              <a:gd name="connsiteX5" fmla="*/ 2351994 w 4266960"/>
              <a:gd name="connsiteY5" fmla="*/ 4256629 h 4266968"/>
              <a:gd name="connsiteX6" fmla="*/ 2147230 w 4266960"/>
              <a:gd name="connsiteY6" fmla="*/ 4266968 h 4266968"/>
              <a:gd name="connsiteX7" fmla="*/ 2120416 w 4266960"/>
              <a:gd name="connsiteY7" fmla="*/ 4266968 h 4266968"/>
              <a:gd name="connsiteX8" fmla="*/ 1915652 w 4266960"/>
              <a:gd name="connsiteY8" fmla="*/ 4256629 h 4266968"/>
              <a:gd name="connsiteX9" fmla="*/ 0 w 4266960"/>
              <a:gd name="connsiteY9" fmla="*/ 2133823 h 4266968"/>
              <a:gd name="connsiteX10" fmla="*/ 2133823 w 4266960"/>
              <a:gd name="connsiteY10" fmla="*/ 0 h 42669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4266960" h="4266968">
                <a:moveTo>
                  <a:pt x="2133823" y="0"/>
                </a:moveTo>
                <a:cubicBezTo>
                  <a:pt x="3238644" y="0"/>
                  <a:pt x="4147355" y="839660"/>
                  <a:pt x="4256628" y="1915652"/>
                </a:cubicBezTo>
                <a:lnTo>
                  <a:pt x="4266960" y="2120258"/>
                </a:lnTo>
                <a:lnTo>
                  <a:pt x="4266960" y="2147389"/>
                </a:lnTo>
                <a:lnTo>
                  <a:pt x="4256628" y="2351994"/>
                </a:lnTo>
                <a:cubicBezTo>
                  <a:pt x="4154640" y="3356254"/>
                  <a:pt x="3356253" y="4154640"/>
                  <a:pt x="2351994" y="4256629"/>
                </a:cubicBezTo>
                <a:lnTo>
                  <a:pt x="2147230" y="4266968"/>
                </a:lnTo>
                <a:lnTo>
                  <a:pt x="2120416" y="4266968"/>
                </a:lnTo>
                <a:lnTo>
                  <a:pt x="1915652" y="4256629"/>
                </a:lnTo>
                <a:cubicBezTo>
                  <a:pt x="839660" y="4147356"/>
                  <a:pt x="0" y="3238645"/>
                  <a:pt x="0" y="2133823"/>
                </a:cubicBezTo>
                <a:cubicBezTo>
                  <a:pt x="0" y="955346"/>
                  <a:pt x="955346" y="0"/>
                  <a:pt x="2133823" y="0"/>
                </a:cubicBezTo>
                <a:close/>
              </a:path>
            </a:pathLst>
          </a:custGeom>
        </p:spPr>
        <p:txBody>
          <a:bodyPr wrap="square" tIns="91440" anchor="t" anchorCtr="0">
            <a:noAutofit/>
          </a:bodyPr>
          <a:lstStyle>
            <a:lvl1pPr algn="ctr">
              <a:buNone/>
              <a:defRPr sz="1800"/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8CABF8-19D8-4F3C-994F-4D35EC7A2C3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14800" y="2194560"/>
            <a:ext cx="7498080" cy="4023360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defRPr sz="1600"/>
            </a:lvl2pPr>
            <a:lvl3pPr marL="457200">
              <a:defRPr sz="1400"/>
            </a:lvl3pPr>
            <a:lvl4pPr marL="685800">
              <a:defRPr sz="1200"/>
            </a:lvl4pPr>
            <a:lvl5pPr>
              <a:defRPr sz="14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758B5E78-A531-681D-1312-F21B52D066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2970685" y="620661"/>
            <a:ext cx="403448" cy="381782"/>
            <a:chOff x="10969280" y="1780012"/>
            <a:chExt cx="403448" cy="381782"/>
          </a:xfrm>
        </p:grpSpPr>
        <p:sp>
          <p:nvSpPr>
            <p:cNvPr id="17" name="Graphic 10">
              <a:extLst>
                <a:ext uri="{FF2B5EF4-FFF2-40B4-BE49-F238E27FC236}">
                  <a16:creationId xmlns:a16="http://schemas.microsoft.com/office/drawing/2014/main" id="{AAD06B87-D9B2-4F94-B734-A8F039A203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1281590" y="2070656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2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9" name="Graphic 11">
              <a:extLst>
                <a:ext uri="{FF2B5EF4-FFF2-40B4-BE49-F238E27FC236}">
                  <a16:creationId xmlns:a16="http://schemas.microsoft.com/office/drawing/2014/main" id="{BB13A13C-36EA-4B13-9175-C5FE95B34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0969280" y="1780012"/>
              <a:ext cx="139039" cy="139039"/>
            </a:xfrm>
            <a:custGeom>
              <a:avLst/>
              <a:gdLst>
                <a:gd name="connsiteX0" fmla="*/ 129602 w 139039"/>
                <a:gd name="connsiteY0" fmla="*/ 60082 h 139039"/>
                <a:gd name="connsiteX1" fmla="*/ 78957 w 139039"/>
                <a:gd name="connsiteY1" fmla="*/ 60082 h 139039"/>
                <a:gd name="connsiteX2" fmla="*/ 78957 w 139039"/>
                <a:gd name="connsiteY2" fmla="*/ 9437 h 139039"/>
                <a:gd name="connsiteX3" fmla="*/ 69520 w 139039"/>
                <a:gd name="connsiteY3" fmla="*/ 0 h 139039"/>
                <a:gd name="connsiteX4" fmla="*/ 60082 w 139039"/>
                <a:gd name="connsiteY4" fmla="*/ 9437 h 139039"/>
                <a:gd name="connsiteX5" fmla="*/ 60082 w 139039"/>
                <a:gd name="connsiteY5" fmla="*/ 60082 h 139039"/>
                <a:gd name="connsiteX6" fmla="*/ 9437 w 139039"/>
                <a:gd name="connsiteY6" fmla="*/ 60082 h 139039"/>
                <a:gd name="connsiteX7" fmla="*/ 0 w 139039"/>
                <a:gd name="connsiteY7" fmla="*/ 69520 h 139039"/>
                <a:gd name="connsiteX8" fmla="*/ 9437 w 139039"/>
                <a:gd name="connsiteY8" fmla="*/ 78957 h 139039"/>
                <a:gd name="connsiteX9" fmla="*/ 60082 w 139039"/>
                <a:gd name="connsiteY9" fmla="*/ 78957 h 139039"/>
                <a:gd name="connsiteX10" fmla="*/ 60082 w 139039"/>
                <a:gd name="connsiteY10" fmla="*/ 129602 h 139039"/>
                <a:gd name="connsiteX11" fmla="*/ 69520 w 139039"/>
                <a:gd name="connsiteY11" fmla="*/ 139039 h 139039"/>
                <a:gd name="connsiteX12" fmla="*/ 78957 w 139039"/>
                <a:gd name="connsiteY12" fmla="*/ 129602 h 139039"/>
                <a:gd name="connsiteX13" fmla="*/ 78957 w 139039"/>
                <a:gd name="connsiteY13" fmla="*/ 78957 h 139039"/>
                <a:gd name="connsiteX14" fmla="*/ 129602 w 139039"/>
                <a:gd name="connsiteY14" fmla="*/ 78957 h 139039"/>
                <a:gd name="connsiteX15" fmla="*/ 139039 w 139039"/>
                <a:gd name="connsiteY15" fmla="*/ 69520 h 139039"/>
                <a:gd name="connsiteX16" fmla="*/ 129602 w 139039"/>
                <a:gd name="connsiteY16" fmla="*/ 60082 h 13903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9" h="139039">
                  <a:moveTo>
                    <a:pt x="129602" y="60082"/>
                  </a:moveTo>
                  <a:lnTo>
                    <a:pt x="78957" y="60082"/>
                  </a:lnTo>
                  <a:lnTo>
                    <a:pt x="78957" y="9437"/>
                  </a:lnTo>
                  <a:cubicBezTo>
                    <a:pt x="78957" y="4225"/>
                    <a:pt x="74731" y="0"/>
                    <a:pt x="69520" y="0"/>
                  </a:cubicBezTo>
                  <a:cubicBezTo>
                    <a:pt x="64308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8"/>
                    <a:pt x="0" y="69520"/>
                  </a:cubicBezTo>
                  <a:cubicBezTo>
                    <a:pt x="0" y="74731"/>
                    <a:pt x="4225" y="78957"/>
                    <a:pt x="9437" y="78957"/>
                  </a:cubicBezTo>
                  <a:lnTo>
                    <a:pt x="60082" y="78957"/>
                  </a:lnTo>
                  <a:lnTo>
                    <a:pt x="60082" y="129602"/>
                  </a:lnTo>
                  <a:cubicBezTo>
                    <a:pt x="60082" y="134814"/>
                    <a:pt x="64308" y="139039"/>
                    <a:pt x="69520" y="139039"/>
                  </a:cubicBezTo>
                  <a:cubicBezTo>
                    <a:pt x="74731" y="139039"/>
                    <a:pt x="78957" y="134814"/>
                    <a:pt x="78957" y="129602"/>
                  </a:cubicBezTo>
                  <a:lnTo>
                    <a:pt x="78957" y="78957"/>
                  </a:lnTo>
                  <a:lnTo>
                    <a:pt x="129602" y="78957"/>
                  </a:lnTo>
                  <a:cubicBezTo>
                    <a:pt x="134814" y="78957"/>
                    <a:pt x="139039" y="74731"/>
                    <a:pt x="139039" y="69520"/>
                  </a:cubicBezTo>
                  <a:cubicBezTo>
                    <a:pt x="139039" y="64308"/>
                    <a:pt x="134814" y="60082"/>
                    <a:pt x="129602" y="60082"/>
                  </a:cubicBezTo>
                  <a:close/>
                </a:path>
              </a:pathLst>
            </a:custGeom>
            <a:solidFill>
              <a:schemeClr val="accent2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sp>
        <p:nvSpPr>
          <p:cNvPr id="4" name="Footer Placeholder 8">
            <a:extLst>
              <a:ext uri="{FF2B5EF4-FFF2-40B4-BE49-F238E27FC236}">
                <a16:creationId xmlns:a16="http://schemas.microsoft.com/office/drawing/2014/main" id="{5189CAD3-7011-6481-11F8-05B5CB106F0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B7CB27F-7A56-A747-A4D6-5627C2463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971113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+ Subtitle slide">
    <p:bg>
      <p:bgPr>
        <a:gradFill>
          <a:gsLst>
            <a:gs pos="100000">
              <a:schemeClr val="accent4"/>
            </a:gs>
            <a:gs pos="0">
              <a:schemeClr val="accent2"/>
            </a:gs>
          </a:gsLst>
          <a:lin ang="180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280159" y="3383280"/>
            <a:ext cx="10302240" cy="1852046"/>
          </a:xfrm>
        </p:spPr>
        <p:txBody>
          <a:bodyPr lIns="0" tIns="274320" rIns="0" bIns="0" anchor="t" anchorCtr="0"/>
          <a:lstStyle>
            <a:lvl1pPr algn="l">
              <a:lnSpc>
                <a:spcPts val="5400"/>
              </a:lnSpc>
              <a:defRPr sz="5400" b="1" i="0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80FBD9-0977-4B2B-9318-30774BB0947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280158" y="2966886"/>
            <a:ext cx="10302237" cy="397191"/>
          </a:xfrm>
        </p:spPr>
        <p:txBody>
          <a:bodyPr lIns="0" tIns="0" rIns="0" bIns="0" anchor="b" anchorCtr="0">
            <a:normAutofit/>
          </a:bodyPr>
          <a:lstStyle>
            <a:lvl1pPr marL="0" indent="0" algn="l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749162-63A5-5BF9-895E-B0577A6C47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0897692" y="620298"/>
            <a:ext cx="465456" cy="581432"/>
            <a:chOff x="7843462" y="2744546"/>
            <a:chExt cx="465456" cy="581432"/>
          </a:xfrm>
        </p:grpSpPr>
        <p:sp>
          <p:nvSpPr>
            <p:cNvPr id="19" name="Graphic 12">
              <a:extLst>
                <a:ext uri="{FF2B5EF4-FFF2-40B4-BE49-F238E27FC236}">
                  <a16:creationId xmlns:a16="http://schemas.microsoft.com/office/drawing/2014/main" id="{818B4386-1FCF-4ACE-BE25-AF9CC5E2256F}"/>
                </a:ext>
              </a:extLst>
            </p:cNvPr>
            <p:cNvSpPr/>
            <p:nvPr userDrawn="1"/>
          </p:nvSpPr>
          <p:spPr>
            <a:xfrm>
              <a:off x="8217780" y="2973840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bg1"/>
            </a:solidFill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1" name="Graphic 13">
              <a:extLst>
                <a:ext uri="{FF2B5EF4-FFF2-40B4-BE49-F238E27FC236}">
                  <a16:creationId xmlns:a16="http://schemas.microsoft.com/office/drawing/2014/main" id="{19319560-50ED-4963-A2CF-74663239D426}"/>
                </a:ext>
              </a:extLst>
            </p:cNvPr>
            <p:cNvSpPr/>
            <p:nvPr userDrawn="1"/>
          </p:nvSpPr>
          <p:spPr>
            <a:xfrm>
              <a:off x="7859002" y="27445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solidFill>
              <a:schemeClr val="bg1"/>
            </a:solidFill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3" name="Graphic 15">
              <a:extLst>
                <a:ext uri="{FF2B5EF4-FFF2-40B4-BE49-F238E27FC236}">
                  <a16:creationId xmlns:a16="http://schemas.microsoft.com/office/drawing/2014/main" id="{E5ABBDAD-943D-48F3-9C80-B29C48966C79}"/>
                </a:ext>
              </a:extLst>
            </p:cNvPr>
            <p:cNvSpPr/>
            <p:nvPr userDrawn="1"/>
          </p:nvSpPr>
          <p:spPr>
            <a:xfrm>
              <a:off x="7843462" y="31982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bg1"/>
            </a:solidFill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</p:grp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57912362-D30D-7B0B-BA94-0993B1EBC4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280160" y="0"/>
            <a:ext cx="0" cy="2775857"/>
          </a:xfrm>
          <a:prstGeom prst="line">
            <a:avLst/>
          </a:prstGeom>
          <a:ln w="25400" cap="sq">
            <a:solidFill>
              <a:schemeClr val="bg1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76449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80160" y="685800"/>
            <a:ext cx="9137012" cy="1280160"/>
          </a:xfrm>
        </p:spPr>
        <p:txBody>
          <a:bodyPr lIns="0" tIns="0" rIns="0" bIns="0"/>
          <a:lstStyle>
            <a:lvl1pPr>
              <a:defRPr sz="4000" b="1" cap="all" spc="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0F91A5DB-A2CA-1D70-9A06-3869A288C9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E39CA1-2B6D-427E-9688-9093D5865CB7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1280160" y="2327440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6723402" y="2327441"/>
            <a:ext cx="4846320" cy="4040574"/>
          </a:xfrm>
        </p:spPr>
        <p:txBody>
          <a:bodyPr lIns="0" tIns="0" rIns="0" bIns="0">
            <a:normAutofit/>
          </a:bodyPr>
          <a:lstStyle>
            <a:lvl1pPr marL="0" indent="0">
              <a:spcAft>
                <a:spcPts val="0"/>
              </a:spcAft>
              <a:buNone/>
              <a:defRPr sz="1800"/>
            </a:lvl1pPr>
            <a:lvl2pPr marL="228600">
              <a:spcBef>
                <a:spcPts val="1200"/>
              </a:spcBef>
              <a:defRPr sz="1800"/>
            </a:lvl2pPr>
            <a:lvl3pPr marL="685800">
              <a:spcBef>
                <a:spcPts val="1200"/>
              </a:spcBef>
              <a:defRPr sz="1800"/>
            </a:lvl3pPr>
            <a:lvl4pPr marL="1143000">
              <a:spcBef>
                <a:spcPts val="1200"/>
              </a:spcBef>
              <a:defRPr sz="1800"/>
            </a:lvl4pPr>
            <a:lvl5pPr marL="1600200">
              <a:spcBef>
                <a:spcPts val="1200"/>
              </a:spcBef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60F34ED-DA60-4CC2-B735-B0EC5D9FE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Graphic 15">
            <a:extLst>
              <a:ext uri="{FF2B5EF4-FFF2-40B4-BE49-F238E27FC236}">
                <a16:creationId xmlns:a16="http://schemas.microsoft.com/office/drawing/2014/main" id="{A9475260-301F-4744-B1DA-7B00F6FB434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508317" y="492206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chemeClr val="accent2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4" name="Graphic 16">
            <a:extLst>
              <a:ext uri="{FF2B5EF4-FFF2-40B4-BE49-F238E27FC236}">
                <a16:creationId xmlns:a16="http://schemas.microsoft.com/office/drawing/2014/main" id="{9BBD3F4B-0836-48C5-AC68-747456D1DD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477944" y="105558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chemeClr val="accent2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6" name="Graphic 14">
            <a:extLst>
              <a:ext uri="{FF2B5EF4-FFF2-40B4-BE49-F238E27FC236}">
                <a16:creationId xmlns:a16="http://schemas.microsoft.com/office/drawing/2014/main" id="{9B4398D5-99F4-4F83-AA77-9B4177648C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241555" y="446637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chemeClr val="accent2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13" name="Footer Placeholder 12">
            <a:extLst>
              <a:ext uri="{FF2B5EF4-FFF2-40B4-BE49-F238E27FC236}">
                <a16:creationId xmlns:a16="http://schemas.microsoft.com/office/drawing/2014/main" id="{6D6A69CF-70D6-AB12-CD8B-FD75B7EE14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759555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F9EFE408-BFE1-16DC-F7C6-47F55C171A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992" y="0"/>
            <a:ext cx="5779008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42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5F057AE-3B3B-4261-B912-BF9EB9A58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15572" y="685800"/>
            <a:ext cx="4754880" cy="5670550"/>
          </a:xfrm>
        </p:spPr>
        <p:txBody>
          <a:bodyPr lIns="0" tIns="0" rIns="0" bIns="0" anchor="ctr" anchorCtr="0"/>
          <a:lstStyle>
            <a:lvl1pPr algn="l">
              <a:defRPr sz="4000" b="1" cap="all" spc="0" baseline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2" name="Slide Number Placeholder 21">
            <a:extLst>
              <a:ext uri="{FF2B5EF4-FFF2-40B4-BE49-F238E27FC236}">
                <a16:creationId xmlns:a16="http://schemas.microsoft.com/office/drawing/2014/main" id="{4C0ED5DD-6381-0FFD-7B45-D21179A3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Content Placeholder 5">
            <a:extLst>
              <a:ext uri="{FF2B5EF4-FFF2-40B4-BE49-F238E27FC236}">
                <a16:creationId xmlns:a16="http://schemas.microsoft.com/office/drawing/2014/main" id="{F042E432-AE48-385B-DEA1-32129394CE76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1279526" y="1533524"/>
            <a:ext cx="4663440" cy="1895475"/>
          </a:xfrm>
        </p:spPr>
        <p:txBody>
          <a:bodyPr lIns="0" tIns="0" rIns="0" bIns="0" anchor="t" anchorCtr="0">
            <a:noAutofit/>
          </a:bodyPr>
          <a:lstStyle>
            <a:lvl1pPr marL="342900" indent="-512064">
              <a:spcBef>
                <a:spcPts val="1000"/>
              </a:spcBef>
              <a:buFont typeface="+mj-lt"/>
              <a:buAutoNum type="arabicPeriod"/>
              <a:defRPr sz="1800"/>
            </a:lvl1pPr>
            <a:lvl2pPr marL="1028700" indent="-342900">
              <a:spcBef>
                <a:spcPts val="1200"/>
              </a:spcBef>
              <a:buFont typeface="+mj-lt"/>
              <a:buAutoNum type="alphaLcPeriod"/>
              <a:defRPr sz="1800"/>
            </a:lvl2pPr>
            <a:lvl3pPr marL="1257300" indent="-342900">
              <a:spcBef>
                <a:spcPts val="1200"/>
              </a:spcBef>
              <a:buFont typeface="+mj-lt"/>
              <a:buAutoNum type="arabicParenR"/>
              <a:defRPr sz="1800"/>
            </a:lvl3pPr>
            <a:lvl4pPr marL="1714500" indent="-342900">
              <a:spcBef>
                <a:spcPts val="1200"/>
              </a:spcBef>
              <a:buFont typeface="+mj-lt"/>
              <a:buAutoNum type="alphaLcParenR"/>
              <a:defRPr sz="1800"/>
            </a:lvl4pPr>
            <a:lvl5pPr marL="2228850" indent="-400050">
              <a:spcBef>
                <a:spcPts val="1200"/>
              </a:spcBef>
              <a:buFont typeface="+mj-lt"/>
              <a:buAutoNum type="romanLcPeriod"/>
              <a:defRPr sz="18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DF111B2E-0535-57E2-FE92-620F9307A956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1280160" y="3482974"/>
            <a:ext cx="4663440" cy="1190033"/>
          </a:xfrm>
        </p:spPr>
        <p:txBody>
          <a:bodyPr lIns="0" tIns="0" rIns="0" bIns="0" anchor="t" anchorCtr="0">
            <a:noAutofit/>
          </a:bodyPr>
          <a:lstStyle>
            <a:lvl1pPr marL="0" indent="0">
              <a:spcBef>
                <a:spcPts val="1200"/>
              </a:spcBef>
              <a:buNone/>
              <a:defRPr sz="1800"/>
            </a:lvl1pPr>
            <a:lvl2pPr marL="457200" indent="0">
              <a:spcBef>
                <a:spcPts val="1200"/>
              </a:spcBef>
              <a:buNone/>
              <a:defRPr sz="1600"/>
            </a:lvl2pPr>
            <a:lvl3pPr marL="914400" indent="0">
              <a:spcBef>
                <a:spcPts val="1200"/>
              </a:spcBef>
              <a:buNone/>
              <a:defRPr sz="1400"/>
            </a:lvl3pPr>
            <a:lvl4pPr marL="1371600" indent="0">
              <a:spcBef>
                <a:spcPts val="1200"/>
              </a:spcBef>
              <a:buNone/>
              <a:defRPr sz="1200"/>
            </a:lvl4pPr>
            <a:lvl5pPr marL="1828800" indent="0">
              <a:spcBef>
                <a:spcPts val="1200"/>
              </a:spcBef>
              <a:buNone/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D7EA593-3036-4FB5-94B4-D9431DF04871}"/>
              </a:ext>
            </a:extLst>
          </p:cNvPr>
          <p:cNvSpPr>
            <a:spLocks noGrp="1"/>
          </p:cNvSpPr>
          <p:nvPr>
            <p:ph sz="quarter" idx="4" hasCustomPrompt="1"/>
          </p:nvPr>
        </p:nvSpPr>
        <p:spPr>
          <a:xfrm>
            <a:off x="1280160" y="4692058"/>
            <a:ext cx="4663440" cy="1584918"/>
          </a:xfrm>
        </p:spPr>
        <p:txBody>
          <a:bodyPr lIns="0" tIns="0" rIns="0" bIns="0" anchor="t" anchorCtr="0">
            <a:noAutofit/>
          </a:bodyPr>
          <a:lstStyle>
            <a:lvl1pPr>
              <a:spcBef>
                <a:spcPts val="1200"/>
              </a:spcBef>
              <a:defRPr sz="1800"/>
            </a:lvl1pPr>
            <a:lvl2pPr>
              <a:spcBef>
                <a:spcPts val="1200"/>
              </a:spcBef>
              <a:defRPr sz="1600"/>
            </a:lvl2pPr>
            <a:lvl3pPr>
              <a:spcBef>
                <a:spcPts val="1200"/>
              </a:spcBef>
              <a:defRPr sz="1400"/>
            </a:lvl3pPr>
            <a:lvl4pPr>
              <a:spcBef>
                <a:spcPts val="1200"/>
              </a:spcBef>
              <a:defRPr sz="1200"/>
            </a:lvl4pPr>
            <a:lvl5pPr>
              <a:spcBef>
                <a:spcPts val="1200"/>
              </a:spcBef>
              <a:defRPr sz="1200"/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21" name="Footer Placeholder 20">
            <a:extLst>
              <a:ext uri="{FF2B5EF4-FFF2-40B4-BE49-F238E27FC236}">
                <a16:creationId xmlns:a16="http://schemas.microsoft.com/office/drawing/2014/main" id="{34C23E1A-9E5E-DA12-8E11-83F486766E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1280160" y="6356350"/>
            <a:ext cx="4114800" cy="365125"/>
          </a:xfrm>
        </p:spPr>
        <p:txBody>
          <a:bodyPr lIns="0" rIns="91440"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3FE6E42-6A8F-C459-87EE-E2A5BAFA85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0664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793202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640AAD-80AF-40E7-BE3F-43D32FC68E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60" y="301752"/>
            <a:ext cx="4663438" cy="2441448"/>
          </a:xfrm>
        </p:spPr>
        <p:txBody>
          <a:bodyPr lIns="0" tIns="0" rIns="0" bIns="0" anchor="ctr" anchorCtr="0"/>
          <a:lstStyle>
            <a:lvl1pPr algn="l">
              <a:lnSpc>
                <a:spcPts val="4000"/>
              </a:lnSpc>
              <a:spcBef>
                <a:spcPts val="1000"/>
              </a:spcBef>
              <a:defRPr sz="4000" b="1" i="0" cap="all" spc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01EAA4-F44C-4C1F-B8E3-1A3005300F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484632" y="726630"/>
            <a:ext cx="520991" cy="517379"/>
          </a:xfrm>
        </p:spPr>
        <p:txBody>
          <a:bodyPr/>
          <a:lstStyle>
            <a:lvl1pPr>
              <a:defRPr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9FB40175-FA51-DA14-A5B2-CD06DE6ECC31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1280161" y="2777067"/>
            <a:ext cx="4663440" cy="3550581"/>
          </a:xfrm>
        </p:spPr>
        <p:txBody>
          <a:bodyPr lIns="0" tIns="0" rIns="0" bIns="0">
            <a:noAutofit/>
          </a:bodyPr>
          <a:lstStyle>
            <a:lvl1pPr marL="0" indent="0">
              <a:lnSpc>
                <a:spcPct val="110000"/>
              </a:lnSpc>
              <a:buNone/>
              <a:defRPr sz="1800"/>
            </a:lvl1pPr>
            <a:lvl2pPr marL="228600">
              <a:lnSpc>
                <a:spcPct val="110000"/>
              </a:lnSpc>
              <a:defRPr sz="1600"/>
            </a:lvl2pPr>
            <a:lvl3pPr marL="457200">
              <a:lnSpc>
                <a:spcPct val="110000"/>
              </a:lnSpc>
              <a:defRPr sz="1400"/>
            </a:lvl3pPr>
            <a:lvl4pPr marL="685800">
              <a:lnSpc>
                <a:spcPct val="110000"/>
              </a:lnSpc>
              <a:defRPr sz="1200"/>
            </a:lvl4pPr>
            <a:lvl5pPr marL="914400">
              <a:lnSpc>
                <a:spcPct val="110000"/>
              </a:lnSpc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15930B2-E36D-4D05-A6B3-CA1BF61D50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412089" y="0"/>
            <a:ext cx="5779911" cy="6858000"/>
          </a:xfrm>
          <a:prstGeom prst="rect">
            <a:avLst/>
          </a:prstGeom>
          <a:gradFill flip="none" rotWithShape="1">
            <a:gsLst>
              <a:gs pos="100000">
                <a:schemeClr val="accent4"/>
              </a:gs>
              <a:gs pos="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9CEC7E0F-60E8-418B-978D-C607C82E97F7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>
          <a:xfrm>
            <a:off x="6695553" y="301752"/>
            <a:ext cx="5221224" cy="6263640"/>
          </a:xfrm>
        </p:spPr>
        <p:txBody>
          <a:bodyPr tIns="914400" anchor="t" anchorCtr="0"/>
          <a:lstStyle>
            <a:lvl1pPr algn="ctr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picture</a:t>
            </a:r>
          </a:p>
        </p:txBody>
      </p:sp>
      <p:sp>
        <p:nvSpPr>
          <p:cNvPr id="10" name="Footer Placeholder 8">
            <a:extLst>
              <a:ext uri="{FF2B5EF4-FFF2-40B4-BE49-F238E27FC236}">
                <a16:creationId xmlns:a16="http://schemas.microsoft.com/office/drawing/2014/main" id="{7A4AE671-C203-0370-2888-FC8F7D444D11}"/>
              </a:ext>
            </a:extLst>
          </p:cNvPr>
          <p:cNvSpPr>
            <a:spLocks noGrp="1"/>
          </p:cNvSpPr>
          <p:nvPr>
            <p:ph type="ftr" sz="quarter" idx="17"/>
          </p:nvPr>
        </p:nvSpPr>
        <p:spPr>
          <a:xfrm>
            <a:off x="1280160" y="6356350"/>
            <a:ext cx="4434825" cy="365125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792BFA8-57AD-0B5C-2534-1E862B58DA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745127" y="1371600"/>
            <a:ext cx="0" cy="5486400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2"/>
                </a:gs>
                <a:gs pos="100000">
                  <a:schemeClr val="accent4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868079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FDA4224-F4E4-47A4-ACF7-2317493908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35394" y="1"/>
            <a:ext cx="9918405" cy="1646237"/>
          </a:xfrm>
          <a:prstGeom prst="rect">
            <a:avLst/>
          </a:prstGeom>
        </p:spPr>
        <p:txBody>
          <a:bodyPr vert="horz" lIns="91440" tIns="45720" rIns="91440" bIns="45720" rtlCol="0" anchor="b" anchorCtr="0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679907-DC49-4B86-A34C-C97DBC26A9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35394" y="1825625"/>
            <a:ext cx="991840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C0E9BD-90BD-46AE-8A0D-06796ADB760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86121" y="726630"/>
            <a:ext cx="520991" cy="517379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ctr">
              <a:defRPr sz="1800" b="1" i="0" cap="all" spc="100" baseline="0">
                <a:solidFill>
                  <a:schemeClr val="accent2"/>
                </a:solidFill>
              </a:defRPr>
            </a:lvl1pPr>
          </a:lstStyle>
          <a:p>
            <a:fld id="{D8DA9DAA-006C-4F4B-980E-E3DF019B24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EF1C86-6A9C-D287-D381-5634A69BF1C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435394" y="6356350"/>
            <a:ext cx="2743200" cy="365125"/>
          </a:xfrm>
          <a:prstGeom prst="rect">
            <a:avLst/>
          </a:prstGeom>
        </p:spPr>
        <p:txBody>
          <a:bodyPr vert="horz" lIns="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20XX</a:t>
            </a:r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1B8477-3F24-EDCB-C8AC-84336363918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238999" y="6356350"/>
            <a:ext cx="4114800" cy="365125"/>
          </a:xfrm>
          <a:prstGeom prst="rect">
            <a:avLst/>
          </a:prstGeom>
        </p:spPr>
        <p:txBody>
          <a:bodyPr vert="horz" lIns="91440" tIns="45720" rIns="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97138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17" r:id="rId2"/>
    <p:sldLayoutId id="2147483728" r:id="rId3"/>
    <p:sldLayoutId id="2147483729" r:id="rId4"/>
    <p:sldLayoutId id="2147483710" r:id="rId5"/>
    <p:sldLayoutId id="2147483727" r:id="rId6"/>
    <p:sldLayoutId id="2147483701" r:id="rId7"/>
    <p:sldLayoutId id="2147483721" r:id="rId8"/>
    <p:sldLayoutId id="2147483720" r:id="rId9"/>
    <p:sldLayoutId id="2147483730" r:id="rId10"/>
    <p:sldLayoutId id="2147483722" r:id="rId11"/>
    <p:sldLayoutId id="2147483698" r:id="rId12"/>
    <p:sldLayoutId id="2147483732" r:id="rId13"/>
    <p:sldLayoutId id="2147483702" r:id="rId14"/>
    <p:sldLayoutId id="2147483703" r:id="rId15"/>
  </p:sldLayoutIdLst>
  <p:hf sldNum="0" hdr="0" ftr="0"/>
  <p:txStyles>
    <p:titleStyle>
      <a:lvl1pPr algn="l" defTabSz="914400" rtl="0" eaLnBrk="1" latinLnBrk="0" hangingPunct="1">
        <a:lnSpc>
          <a:spcPts val="4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hyperlink" Target="https://creativecommons.org/licenses/by-sa/3.0/" TargetMode="External"/><Relationship Id="rId4" Type="http://schemas.openxmlformats.org/officeDocument/2006/relationships/hyperlink" Target="https://id.wikipedia.org/wiki/Lyft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cbhutley/rideshare-data-analysis.git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4.jpeg"/><Relationship Id="rId4" Type="http://schemas.openxmlformats.org/officeDocument/2006/relationships/hyperlink" Target="http://www.linkedin.com/in/caleb-hutley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A9968B-2619-4F71-AB00-4C493E1208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80159" y="955964"/>
            <a:ext cx="8165177" cy="2482180"/>
          </a:xfrm>
        </p:spPr>
        <p:txBody>
          <a:bodyPr/>
          <a:lstStyle/>
          <a:p>
            <a:r>
              <a:rPr lang="en-US" dirty="0"/>
              <a:t>Lyft Earnings Commitment Verification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1789C92-17B5-3D30-1831-D9166BBE0898}"/>
              </a:ext>
            </a:extLst>
          </p:cNvPr>
          <p:cNvSpPr txBox="1"/>
          <p:nvPr/>
        </p:nvSpPr>
        <p:spPr>
          <a:xfrm>
            <a:off x="1714500" y="3438144"/>
            <a:ext cx="43815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A Caleb Hutley Analytical Project</a:t>
            </a:r>
          </a:p>
        </p:txBody>
      </p:sp>
      <p:pic>
        <p:nvPicPr>
          <p:cNvPr id="5" name="Picture 4" descr="A pink and black logo&#10;&#10;AI-generated content may be incorrect.">
            <a:extLst>
              <a:ext uri="{FF2B5EF4-FFF2-40B4-BE49-F238E27FC236}">
                <a16:creationId xmlns:a16="http://schemas.microsoft.com/office/drawing/2014/main" id="{6DD7F1D4-9892-2D98-5D83-38ED88BEFC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837473B0-CC2E-450A-ABE3-18F120FF3D39}">
                <a1611:picAttrSrcUrl xmlns:a1611="http://schemas.microsoft.com/office/drawing/2016/11/main" r:id="rId4"/>
              </a:ext>
            </a:extLst>
          </a:blip>
          <a:stretch>
            <a:fillRect/>
          </a:stretch>
        </p:blipFill>
        <p:spPr>
          <a:xfrm>
            <a:off x="8257935" y="3917430"/>
            <a:ext cx="2987759" cy="211859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64FD9D47-7FD3-EE56-5281-2A6BE179EB51}"/>
              </a:ext>
            </a:extLst>
          </p:cNvPr>
          <p:cNvSpPr txBox="1"/>
          <p:nvPr/>
        </p:nvSpPr>
        <p:spPr>
          <a:xfrm>
            <a:off x="8086809" y="6206951"/>
            <a:ext cx="3513693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hlinkClick r:id="rId4" tooltip="https://id.wikipedia.org/wiki/Lyft"/>
              </a:rPr>
              <a:t>This Photo</a:t>
            </a:r>
            <a:r>
              <a:rPr lang="en-US" sz="900" dirty="0"/>
              <a:t> by Unknown Author is licensed under </a:t>
            </a:r>
            <a:r>
              <a:rPr lang="en-US" sz="900" dirty="0">
                <a:hlinkClick r:id="rId5" tooltip="https://creativecommons.org/licenses/by-sa/3.0/"/>
              </a:rPr>
              <a:t>CC BY-SA</a:t>
            </a:r>
            <a:endParaRPr lang="en-US" sz="900" dirty="0"/>
          </a:p>
        </p:txBody>
      </p:sp>
    </p:spTree>
    <p:extLst>
      <p:ext uri="{BB962C8B-B14F-4D97-AF65-F5344CB8AC3E}">
        <p14:creationId xmlns:p14="http://schemas.microsoft.com/office/powerpoint/2010/main" val="29554030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A58D5C-A97E-E329-D43C-E5F69F53D9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DC3EC-060A-1EAF-9D80-906733836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813" y="100699"/>
            <a:ext cx="9137012" cy="1280160"/>
          </a:xfrm>
        </p:spPr>
        <p:txBody>
          <a:bodyPr/>
          <a:lstStyle/>
          <a:p>
            <a:r>
              <a:rPr lang="en-US" dirty="0"/>
              <a:t>Cleaning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3B4F967-26A9-5B88-A30E-E080F75C2B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981867" y="1856309"/>
            <a:ext cx="2696308" cy="1683450"/>
          </a:xfrm>
        </p:spPr>
        <p:txBody>
          <a:bodyPr/>
          <a:lstStyle/>
          <a:p>
            <a:r>
              <a:rPr lang="en-US" dirty="0"/>
              <a:t>Removing special characters from columns with currency. Formatted as floats.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220F3D5-A108-7B00-CEF6-FB54D2BB418C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28388"/>
          <a:stretch>
            <a:fillRect/>
          </a:stretch>
        </p:blipFill>
        <p:spPr>
          <a:xfrm>
            <a:off x="3678175" y="1491616"/>
            <a:ext cx="7531958" cy="1826626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5389192A-44A1-E919-4820-F4B59FCBC5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93671" y="3318242"/>
            <a:ext cx="10216462" cy="279418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56415E33-1D0E-ECFF-7A90-ADE0D50D942A}"/>
              </a:ext>
            </a:extLst>
          </p:cNvPr>
          <p:cNvSpPr txBox="1"/>
          <p:nvPr/>
        </p:nvSpPr>
        <p:spPr>
          <a:xfrm>
            <a:off x="1071995" y="6112427"/>
            <a:ext cx="100480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Visualization of the new DF tail to make sure “$” were successfully removed</a:t>
            </a:r>
          </a:p>
        </p:txBody>
      </p:sp>
    </p:spTree>
    <p:extLst>
      <p:ext uri="{BB962C8B-B14F-4D97-AF65-F5344CB8AC3E}">
        <p14:creationId xmlns:p14="http://schemas.microsoft.com/office/powerpoint/2010/main" val="4108796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9C8A1D-9083-BEB7-88F8-9498457655D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E24B1E4-ABE2-712E-ECD2-59D43F0372C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Calculations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292490BC-8405-2FFE-0193-5CCFB4BE960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Code</a:t>
            </a:r>
          </a:p>
        </p:txBody>
      </p:sp>
    </p:spTree>
    <p:extLst>
      <p:ext uri="{BB962C8B-B14F-4D97-AF65-F5344CB8AC3E}">
        <p14:creationId xmlns:p14="http://schemas.microsoft.com/office/powerpoint/2010/main" val="36599514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EC21CD-0972-DF62-A680-938CEB9985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091B5-330E-0B0F-A4B6-A07619C0A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813" y="100699"/>
            <a:ext cx="9137012" cy="1280160"/>
          </a:xfrm>
        </p:spPr>
        <p:txBody>
          <a:bodyPr/>
          <a:lstStyle/>
          <a:p>
            <a:r>
              <a:rPr lang="en-US" dirty="0" err="1"/>
              <a:t>Calcuclations</a:t>
            </a:r>
            <a:endParaRPr lang="en-US" dirty="0"/>
          </a:p>
        </p:txBody>
      </p:sp>
      <p:pic>
        <p:nvPicPr>
          <p:cNvPr id="12" name="Content Placeholder 11">
            <a:extLst>
              <a:ext uri="{FF2B5EF4-FFF2-40B4-BE49-F238E27FC236}">
                <a16:creationId xmlns:a16="http://schemas.microsoft.com/office/drawing/2014/main" id="{FD2A9C58-65D2-F126-9533-60B197B3B386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3"/>
          <a:stretch>
            <a:fillRect/>
          </a:stretch>
        </p:blipFill>
        <p:spPr>
          <a:xfrm>
            <a:off x="5174445" y="1597048"/>
            <a:ext cx="5725619" cy="5160253"/>
          </a:xfr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DA9F0D1-2716-64DF-5D9C-B7ABD7AB8BB3}"/>
              </a:ext>
            </a:extLst>
          </p:cNvPr>
          <p:cNvSpPr txBox="1"/>
          <p:nvPr/>
        </p:nvSpPr>
        <p:spPr>
          <a:xfrm>
            <a:off x="800099" y="2782669"/>
            <a:ext cx="4197927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From my last 31 rides (32 exclusive), I have made:</a:t>
            </a:r>
          </a:p>
          <a:p>
            <a:endParaRPr lang="en-US" dirty="0"/>
          </a:p>
          <a:p>
            <a:r>
              <a:rPr lang="en-US" dirty="0"/>
              <a:t> $197.12 in base pay</a:t>
            </a:r>
          </a:p>
          <a:p>
            <a:r>
              <a:rPr lang="en-US" dirty="0"/>
              <a:t>$61.62 in Bonuses</a:t>
            </a:r>
          </a:p>
          <a:p>
            <a:r>
              <a:rPr lang="en-US" dirty="0"/>
              <a:t>$27.16 in tips</a:t>
            </a:r>
          </a:p>
          <a:p>
            <a:endParaRPr lang="en-US" dirty="0"/>
          </a:p>
          <a:p>
            <a:r>
              <a:rPr lang="en-US" dirty="0"/>
              <a:t>Total of  $285.50</a:t>
            </a:r>
          </a:p>
          <a:p>
            <a:endParaRPr lang="en-US" dirty="0"/>
          </a:p>
          <a:p>
            <a:r>
              <a:rPr lang="en-US" dirty="0"/>
              <a:t>The total payment of passengers before Lyft fees was $431.67</a:t>
            </a:r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9D2828A-4725-3FC1-B1BE-EF96C88247B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3074" y="1380859"/>
            <a:ext cx="2379426" cy="12801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323906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CCEBB-94FD-01B9-5C31-8A274F09D3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adjustments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D0616A-CF19-DFEC-2B91-4A8FB03CD3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3005742" y="2275485"/>
            <a:ext cx="6180513" cy="1280160"/>
          </a:xfrm>
        </p:spPr>
        <p:txBody>
          <a:bodyPr/>
          <a:lstStyle/>
          <a:p>
            <a:r>
              <a:rPr lang="en-US" dirty="0"/>
              <a:t>Using cross multiplication to find percentages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59A72349-BE10-CB8A-D52C-A7970209B4BE}"/>
              </a:ext>
            </a:extLst>
          </p:cNvPr>
          <p:cNvPicPr>
            <a:picLocks noGrp="1" noChangeAspect="1"/>
          </p:cNvPicPr>
          <p:nvPr>
            <p:ph sz="quarter" idx="4"/>
          </p:nvPr>
        </p:nvPicPr>
        <p:blipFill>
          <a:blip r:embed="rId2"/>
          <a:srcRect t="2669"/>
          <a:stretch>
            <a:fillRect/>
          </a:stretch>
        </p:blipFill>
        <p:spPr>
          <a:xfrm>
            <a:off x="788682" y="2821735"/>
            <a:ext cx="10614635" cy="3028348"/>
          </a:xfrm>
        </p:spPr>
      </p:pic>
    </p:spTree>
    <p:extLst>
      <p:ext uri="{BB962C8B-B14F-4D97-AF65-F5344CB8AC3E}">
        <p14:creationId xmlns:p14="http://schemas.microsoft.com/office/powerpoint/2010/main" val="35399468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0AAE80-B85B-1CFF-8C35-E83F87B28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Priority Mode Adjustments</a:t>
            </a:r>
          </a:p>
        </p:txBody>
      </p:sp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20DDCBC6-4FC3-1138-95C9-ECABC2687CCC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rcRect t="2254" r="34212"/>
          <a:stretch>
            <a:fillRect/>
          </a:stretch>
        </p:blipFill>
        <p:spPr>
          <a:xfrm>
            <a:off x="3389888" y="2057400"/>
            <a:ext cx="8111357" cy="4114800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DF5E84B6-368D-60E0-6810-99C977F9EEA4}"/>
              </a:ext>
            </a:extLst>
          </p:cNvPr>
          <p:cNvSpPr txBox="1"/>
          <p:nvPr/>
        </p:nvSpPr>
        <p:spPr>
          <a:xfrm>
            <a:off x="935182" y="2679798"/>
            <a:ext cx="28367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 received 3 adjustments in this time period.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CA2B76A-655A-92A8-129B-8A43F4253CA7}"/>
              </a:ext>
            </a:extLst>
          </p:cNvPr>
          <p:cNvSpPr txBox="1"/>
          <p:nvPr/>
        </p:nvSpPr>
        <p:spPr>
          <a:xfrm>
            <a:off x="935182" y="4686300"/>
            <a:ext cx="3000895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My earnings after adjustments was $278.72  (Still excluding tips)</a:t>
            </a:r>
          </a:p>
        </p:txBody>
      </p:sp>
    </p:spTree>
    <p:extLst>
      <p:ext uri="{BB962C8B-B14F-4D97-AF65-F5344CB8AC3E}">
        <p14:creationId xmlns:p14="http://schemas.microsoft.com/office/powerpoint/2010/main" val="39721733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31EBA-75B7-546C-811F-E1E8ADE677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Earning percentages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E0F3BDF7-D8D3-A38C-1053-854B1FE9E9C2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1107274" y="2356313"/>
            <a:ext cx="9977452" cy="1852812"/>
          </a:xfr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851FEB-91E2-B80F-A265-32EB6D7D4883}"/>
              </a:ext>
            </a:extLst>
          </p:cNvPr>
          <p:cNvSpPr txBox="1"/>
          <p:nvPr/>
        </p:nvSpPr>
        <p:spPr>
          <a:xfrm>
            <a:off x="2181714" y="4655128"/>
            <a:ext cx="75209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Cross multiply to find the new percentage of my earnings after the priority mode adjustment is included.</a:t>
            </a:r>
          </a:p>
        </p:txBody>
      </p:sp>
    </p:spTree>
    <p:extLst>
      <p:ext uri="{BB962C8B-B14F-4D97-AF65-F5344CB8AC3E}">
        <p14:creationId xmlns:p14="http://schemas.microsoft.com/office/powerpoint/2010/main" val="9892267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B76498-9E6F-BEC1-CA5A-3D32C968998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741ACC-CECD-3E0C-DD10-E99E1678DD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46414" y="2914366"/>
            <a:ext cx="9651079" cy="2322651"/>
          </a:xfrm>
        </p:spPr>
        <p:txBody>
          <a:bodyPr>
            <a:normAutofit fontScale="25000" lnSpcReduction="20000"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9600" dirty="0"/>
              <a:t>Before Adjustments I made </a:t>
            </a:r>
            <a:r>
              <a:rPr lang="en-US" sz="9600" b="1" dirty="0"/>
              <a:t>59.93%</a:t>
            </a:r>
            <a:r>
              <a:rPr lang="en-US" sz="9600" dirty="0"/>
              <a:t> of what the customer paid</a:t>
            </a:r>
          </a:p>
          <a:p>
            <a:endParaRPr lang="en-US" sz="9600" dirty="0"/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9600" dirty="0"/>
              <a:t>adjustments I made </a:t>
            </a:r>
            <a:r>
              <a:rPr lang="en-US" sz="9600" b="1" dirty="0"/>
              <a:t>64.57%</a:t>
            </a:r>
            <a:r>
              <a:rPr lang="en-US" sz="9600" dirty="0"/>
              <a:t> of what the customer paid</a:t>
            </a:r>
          </a:p>
          <a:p>
            <a:pPr marL="1143000" indent="-1143000">
              <a:buFont typeface="Arial" panose="020B0604020202020204" pitchFamily="34" charset="0"/>
              <a:buChar char="•"/>
            </a:pPr>
            <a:endParaRPr lang="en-US" sz="9600" dirty="0"/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9600" b="1" dirty="0"/>
              <a:t>I did Not make a minimum of 70% of customer payments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9600" dirty="0"/>
          </a:p>
          <a:p>
            <a:endParaRPr lang="en-US" sz="96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96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96371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D1C84-D1F6-CB4F-BD23-32309876FF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Reservations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CDAAC03-F1D9-3838-29E1-7922E9D435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10094" y="2702355"/>
            <a:ext cx="8684724" cy="2680136"/>
          </a:xfrm>
        </p:spPr>
        <p:txBody>
          <a:bodyPr>
            <a:normAutofit fontScale="32500" lnSpcReduction="20000"/>
          </a:bodyPr>
          <a:lstStyle/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7400" dirty="0"/>
              <a:t>Although I did not receive 70% minimum of customers payments, it is stated that drivers will receive 70% </a:t>
            </a:r>
            <a:r>
              <a:rPr lang="en-US" sz="7400" u="sng" dirty="0"/>
              <a:t>AFTER external Fees are deducted.</a:t>
            </a:r>
          </a:p>
          <a:p>
            <a:endParaRPr lang="en-US" sz="7400" u="sng" dirty="0"/>
          </a:p>
          <a:p>
            <a:pPr marL="1143000" indent="-1143000">
              <a:buFont typeface="Arial" panose="020B0604020202020204" pitchFamily="34" charset="0"/>
              <a:buChar char="•"/>
            </a:pPr>
            <a:r>
              <a:rPr lang="en-US" sz="7400" dirty="0"/>
              <a:t>Lyft Guarantees that “If a driver's earnings are below 70% when the </a:t>
            </a:r>
            <a:r>
              <a:rPr lang="en-US" sz="7400" b="1" u="sng" dirty="0"/>
              <a:t>week ends</a:t>
            </a:r>
            <a:r>
              <a:rPr lang="en-US" sz="7400" dirty="0"/>
              <a:t>, they’ll get paid an earnings adjustment to make up the difference.“ It is also possible Lyft is in the process of paying me another adjustment for my recent rides.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90316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5D893-E98A-260A-9EC4-B9365E533F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37018" y="917725"/>
            <a:ext cx="5052239" cy="2276856"/>
          </a:xfrm>
        </p:spPr>
        <p:txBody>
          <a:bodyPr/>
          <a:lstStyle/>
          <a:p>
            <a:pPr algn="l"/>
            <a:r>
              <a:rPr lang="en-US" dirty="0"/>
              <a:t>Thank you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D70D88C-5989-4007-4953-F54A4A34B77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5237018" y="3429000"/>
            <a:ext cx="9118700" cy="3017520"/>
          </a:xfrm>
        </p:spPr>
        <p:txBody>
          <a:bodyPr/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Caleb Hutley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/>
              <a:t>cbhutley@gmail.com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hlinkClick r:id="rId3"/>
              </a:rPr>
              <a:t>https://github.com/cbhutley/rideshare-data-analysis.git</a:t>
            </a:r>
            <a:endParaRPr lang="en-US" sz="1800" dirty="0"/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sz="1800" dirty="0">
                <a:hlinkClick r:id="rId4"/>
              </a:rPr>
              <a:t>www.linkedin.com/in/caleb-hutley</a:t>
            </a:r>
            <a:endParaRPr lang="en-US" sz="1800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E1D7811-DA0B-DD96-9C4C-7FEE7EC4BA97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70152" b="21818"/>
          <a:stretch>
            <a:fillRect/>
          </a:stretch>
        </p:blipFill>
        <p:spPr>
          <a:xfrm>
            <a:off x="1349850" y="4937760"/>
            <a:ext cx="3164099" cy="55071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27A905C-3165-ED0B-BDDA-C143D4003C0A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t="8535" b="43586"/>
          <a:stretch>
            <a:fillRect/>
          </a:stretch>
        </p:blipFill>
        <p:spPr>
          <a:xfrm>
            <a:off x="1349850" y="1654232"/>
            <a:ext cx="3164099" cy="3283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9491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148067-D08A-E00C-573B-1DC70F59E7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43679" y="704919"/>
            <a:ext cx="8965094" cy="2276856"/>
          </a:xfrm>
        </p:spPr>
        <p:txBody>
          <a:bodyPr/>
          <a:lstStyle/>
          <a:p>
            <a:r>
              <a:rPr lang="en-US" dirty="0"/>
              <a:t>Future Analysis Projects</a:t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4598CE2-1C28-4E92-59EA-27DC54D9AA2E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7157682" y="2981775"/>
            <a:ext cx="6117381" cy="3017520"/>
          </a:xfrm>
        </p:spPr>
        <p:txBody>
          <a:bodyPr>
            <a:normAutofit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Bonus Zones and Times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Challenges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Tier points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Priority Mode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Rewards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Lyft’s Profits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XL and Comfort Rides</a:t>
            </a:r>
          </a:p>
          <a:p>
            <a:endParaRPr lang="en-US" dirty="0"/>
          </a:p>
          <a:p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EBBA214-D9A4-6FD7-1375-1A008DEE5E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43000" y="2548587"/>
            <a:ext cx="5136823" cy="37241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3964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F243DF-1FE9-01BE-435F-1729F4AB3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51426" y="-279416"/>
            <a:ext cx="5918072" cy="227685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6" name="Picture Placeholder 5" descr="Mountains at sunset">
            <a:extLst>
              <a:ext uri="{FF2B5EF4-FFF2-40B4-BE49-F238E27FC236}">
                <a16:creationId xmlns:a16="http://schemas.microsoft.com/office/drawing/2014/main" id="{B520C53E-8329-74AB-5229-BCDE630B2E13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/>
          <a:srcRect t="21" b="21"/>
          <a:stretch/>
        </p:blipFill>
        <p:spPr/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AF7377-87AF-3A8C-539C-8A9651F5DA33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833521" y="2530058"/>
            <a:ext cx="5918068" cy="3144965"/>
          </a:xfrm>
        </p:spPr>
        <p:txBody>
          <a:bodyPr>
            <a:normAutofit fontScale="92500" lnSpcReduction="10000"/>
          </a:bodyPr>
          <a:lstStyle/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Purpose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Understanding Lyft’s Earning Commitment Policy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Methodology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Calculations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Conclusion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Reservations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r>
              <a:rPr lang="en-US" dirty="0"/>
              <a:t>Future Analysis Points</a:t>
            </a:r>
          </a:p>
          <a:p>
            <a:pPr marL="342900" indent="-342900" algn="l">
              <a:buFont typeface="Arial" panose="020B0604020202020204" pitchFamily="34" charset="0"/>
              <a:buChar char="•"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7812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BCCFE9-997A-564E-DA4E-7D3133FEED4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072342" y="2986089"/>
            <a:ext cx="10302240" cy="1852046"/>
          </a:xfrm>
        </p:spPr>
        <p:txBody>
          <a:bodyPr/>
          <a:lstStyle/>
          <a:p>
            <a:r>
              <a:rPr lang="en-US" dirty="0"/>
              <a:t>Purpose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D9700A-3169-F988-8BBD-21E15571D9E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72342" y="4408079"/>
            <a:ext cx="10047313" cy="397191"/>
          </a:xfrm>
        </p:spPr>
        <p:txBody>
          <a:bodyPr>
            <a:noAutofit/>
          </a:bodyPr>
          <a:lstStyle/>
          <a:p>
            <a:r>
              <a:rPr lang="en-US" sz="2800" dirty="0"/>
              <a:t>The purpose of this project is to verify the Lyft Earnings Commitment Guarantee using personally recorded data  </a:t>
            </a:r>
          </a:p>
        </p:txBody>
      </p:sp>
    </p:spTree>
    <p:extLst>
      <p:ext uri="{BB962C8B-B14F-4D97-AF65-F5344CB8AC3E}">
        <p14:creationId xmlns:p14="http://schemas.microsoft.com/office/powerpoint/2010/main" val="37515119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768171-F501-5EC9-8849-5D0FE73AE00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Understanding </a:t>
            </a:r>
            <a:r>
              <a:rPr lang="en-US" dirty="0" err="1"/>
              <a:t>lyft’s</a:t>
            </a:r>
            <a:r>
              <a:rPr lang="en-US" dirty="0"/>
              <a:t> Earnings Commitment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8A9D03-6CF8-D31E-2E06-88AEBCEF7D9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80158" y="2588446"/>
            <a:ext cx="7853678" cy="3266921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“On a weekly basis, drivers will earn </a:t>
            </a:r>
            <a:r>
              <a:rPr lang="en-US" b="1" dirty="0"/>
              <a:t>70%</a:t>
            </a:r>
            <a:r>
              <a:rPr lang="en-US" dirty="0"/>
              <a:t> </a:t>
            </a:r>
            <a:r>
              <a:rPr lang="en-US" b="1" dirty="0"/>
              <a:t>or more</a:t>
            </a:r>
            <a:r>
              <a:rPr lang="en-US" dirty="0"/>
              <a:t> of passenger payments </a:t>
            </a:r>
            <a:r>
              <a:rPr lang="en-US" u="sng" dirty="0"/>
              <a:t>after external fees</a:t>
            </a:r>
            <a:r>
              <a:rPr lang="en-US" dirty="0"/>
              <a:t> are deducted.”</a:t>
            </a:r>
          </a:p>
          <a:p>
            <a:endParaRPr lang="en-US" dirty="0"/>
          </a:p>
          <a:p>
            <a:r>
              <a:rPr lang="en-US" b="1" dirty="0"/>
              <a:t>“Note</a:t>
            </a:r>
            <a:r>
              <a:rPr lang="en-US" dirty="0"/>
              <a:t>: Drivers will always receive 100% of tips, adjustments, benefits, and tolls, as they aren't subject to external fees or Lyft's fee.”</a:t>
            </a:r>
          </a:p>
        </p:txBody>
      </p:sp>
      <p:pic>
        <p:nvPicPr>
          <p:cNvPr id="6" name="Picture Placeholder 21" descr="Mountains under near dusk sky">
            <a:extLst>
              <a:ext uri="{FF2B5EF4-FFF2-40B4-BE49-F238E27FC236}">
                <a16:creationId xmlns:a16="http://schemas.microsoft.com/office/drawing/2014/main" id="{56606EF5-1CC7-5421-5CF4-C03704056CC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/>
          <a:srcRect l="16939" r="16939"/>
          <a:stretch/>
        </p:blipFill>
        <p:spPr>
          <a:xfrm>
            <a:off x="9133836" y="3120510"/>
            <a:ext cx="2499497" cy="2499502"/>
          </a:xfr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455549F-B698-EFB8-8F8A-AA8EC3C5942A}"/>
              </a:ext>
            </a:extLst>
          </p:cNvPr>
          <p:cNvSpPr txBox="1"/>
          <p:nvPr/>
        </p:nvSpPr>
        <p:spPr>
          <a:xfrm>
            <a:off x="1280158" y="6248396"/>
            <a:ext cx="90712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https://help.lyft.com/hc/en-us/all/articles/9785135090-earnings-commitment</a:t>
            </a:r>
          </a:p>
        </p:txBody>
      </p:sp>
    </p:spTree>
    <p:extLst>
      <p:ext uri="{BB962C8B-B14F-4D97-AF65-F5344CB8AC3E}">
        <p14:creationId xmlns:p14="http://schemas.microsoft.com/office/powerpoint/2010/main" val="39627539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F64C0E11-7DE4-D558-C3EF-9B3C7A9BF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4800" y="0"/>
            <a:ext cx="7498080" cy="1280160"/>
          </a:xfrm>
        </p:spPr>
        <p:txBody>
          <a:bodyPr/>
          <a:lstStyle/>
          <a:p>
            <a:r>
              <a:rPr lang="en-US" dirty="0"/>
              <a:t>Methodology</a:t>
            </a:r>
          </a:p>
        </p:txBody>
      </p:sp>
      <p:pic>
        <p:nvPicPr>
          <p:cNvPr id="13" name="Picture Placeholder 12" descr="A mountain range with snow">
            <a:extLst>
              <a:ext uri="{FF2B5EF4-FFF2-40B4-BE49-F238E27FC236}">
                <a16:creationId xmlns:a16="http://schemas.microsoft.com/office/drawing/2014/main" id="{06CC7187-0D55-8D17-DB17-83EAB1EF8D0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/>
          <a:srcRect/>
          <a:stretch/>
        </p:blipFill>
        <p:spPr>
          <a:xfrm>
            <a:off x="1473478" y="1625858"/>
            <a:ext cx="1956925" cy="1956928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18541-7290-F1A9-2357-CA26E074EF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14800" y="1571106"/>
            <a:ext cx="7498080" cy="4023360"/>
          </a:xfrm>
        </p:spPr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 is being collected via my personal Lyft rideshare data.  I am collecting information in a Google sheets spreadsheet which is being converted to a CSV file which is cleaned and analyzed using Python.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 continue to update and maintain the file Lyft_Data_V1.csv with 15 attributes including but not limited to payment information, ride distance, date and time.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As my research continues, I may add more attributes for future analysis. This data is evolving.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371F896-9485-8E14-EFFF-F3CD571E9C86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b="27249"/>
          <a:stretch>
            <a:fillRect/>
          </a:stretch>
        </p:blipFill>
        <p:spPr>
          <a:xfrm>
            <a:off x="1103168" y="4839621"/>
            <a:ext cx="9985664" cy="15096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02874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5698432-2D58-D940-A0AE-7748E2A4879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Importing of Data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4C780BDD-62B7-3E51-C2DE-09259F62CC0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Code</a:t>
            </a:r>
          </a:p>
        </p:txBody>
      </p:sp>
    </p:spTree>
    <p:extLst>
      <p:ext uri="{BB962C8B-B14F-4D97-AF65-F5344CB8AC3E}">
        <p14:creationId xmlns:p14="http://schemas.microsoft.com/office/powerpoint/2010/main" val="37491687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8FDAA-00CD-846E-A576-B59DFA73F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72813" y="100699"/>
            <a:ext cx="9137012" cy="1280160"/>
          </a:xfrm>
        </p:spPr>
        <p:txBody>
          <a:bodyPr/>
          <a:lstStyle/>
          <a:p>
            <a:r>
              <a:rPr lang="en-US" dirty="0"/>
              <a:t>Importing</a:t>
            </a:r>
          </a:p>
        </p:txBody>
      </p:sp>
      <p:pic>
        <p:nvPicPr>
          <p:cNvPr id="5" name="Content Placeholder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C5620D9-A3CC-18D3-C2D9-6EF550224A5E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rcRect r="62094" b="75858"/>
          <a:stretch>
            <a:fillRect/>
          </a:stretch>
        </p:blipFill>
        <p:spPr>
          <a:xfrm>
            <a:off x="4559475" y="1435920"/>
            <a:ext cx="5850350" cy="2053452"/>
          </a:xfrm>
        </p:spPr>
      </p:pic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FF1654-306D-262A-D360-5E5C2E6B39E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1782174" y="2027648"/>
            <a:ext cx="4846320" cy="1683450"/>
          </a:xfrm>
        </p:spPr>
        <p:txBody>
          <a:bodyPr/>
          <a:lstStyle/>
          <a:p>
            <a:r>
              <a:rPr lang="en-US" dirty="0"/>
              <a:t>Import Libraries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5876B494-93C5-17EC-DED9-7B4655C9B928}"/>
              </a:ext>
            </a:extLst>
          </p:cNvPr>
          <p:cNvSpPr txBox="1">
            <a:spLocks/>
          </p:cNvSpPr>
          <p:nvPr/>
        </p:nvSpPr>
        <p:spPr>
          <a:xfrm>
            <a:off x="1782174" y="4241487"/>
            <a:ext cx="4846320" cy="168345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2286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6858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1430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600200" indent="-228600" algn="l" defTabSz="914400" rtl="0" eaLnBrk="1" latinLnBrk="0" hangingPunct="1">
              <a:lnSpc>
                <a:spcPct val="90000"/>
              </a:lnSpc>
              <a:spcBef>
                <a:spcPts val="12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Import CSV file</a:t>
            </a:r>
          </a:p>
          <a:p>
            <a:endParaRPr lang="en-US" dirty="0"/>
          </a:p>
          <a:p>
            <a:endParaRPr lang="en-US" dirty="0"/>
          </a:p>
          <a:p>
            <a:r>
              <a:rPr lang="en-US" dirty="0"/>
              <a:t>load as a </a:t>
            </a:r>
            <a:r>
              <a:rPr lang="en-US" dirty="0" err="1"/>
              <a:t>Dataframe</a:t>
            </a:r>
            <a:endParaRPr lang="en-US" dirty="0"/>
          </a:p>
        </p:txBody>
      </p:sp>
      <p:pic>
        <p:nvPicPr>
          <p:cNvPr id="10" name="Picture 9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3422A85-D3B7-B890-8936-153690311789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016" t="25605" r="54941" b="42897"/>
          <a:stretch>
            <a:fillRect/>
          </a:stretch>
        </p:blipFill>
        <p:spPr>
          <a:xfrm>
            <a:off x="4792868" y="3816424"/>
            <a:ext cx="5616958" cy="22138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8164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1D8F5-E869-755B-7A2B-C4827BF620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Loaded DataFrame</a:t>
            </a:r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5251F06C-6A02-1364-730B-70B463B0834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16" t="46708" r="2353" b="657"/>
          <a:stretch>
            <a:fillRect/>
          </a:stretch>
        </p:blipFill>
        <p:spPr>
          <a:xfrm>
            <a:off x="838200" y="1780503"/>
            <a:ext cx="10982890" cy="3296993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2F680194-16D8-9011-60DF-59F835A938AD}"/>
              </a:ext>
            </a:extLst>
          </p:cNvPr>
          <p:cNvSpPr txBox="1"/>
          <p:nvPr/>
        </p:nvSpPr>
        <p:spPr>
          <a:xfrm>
            <a:off x="1143000" y="5663045"/>
            <a:ext cx="102108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symbols in the columns will prevent from accurate calculations in formulas. These will be removed before continuing.</a:t>
            </a:r>
          </a:p>
        </p:txBody>
      </p:sp>
    </p:spTree>
    <p:extLst>
      <p:ext uri="{BB962C8B-B14F-4D97-AF65-F5344CB8AC3E}">
        <p14:creationId xmlns:p14="http://schemas.microsoft.com/office/powerpoint/2010/main" val="332669657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865020E-F778-45E4-FC0D-08D373032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9EBC040-4F96-D5A2-0576-6C91A4F39AF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Cleaning of Data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A0EC7B53-DDE0-A3E3-18F7-C4D7FC832C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Python Code</a:t>
            </a:r>
          </a:p>
        </p:txBody>
      </p:sp>
    </p:spTree>
    <p:extLst>
      <p:ext uri="{BB962C8B-B14F-4D97-AF65-F5344CB8AC3E}">
        <p14:creationId xmlns:p14="http://schemas.microsoft.com/office/powerpoint/2010/main" val="1740048084"/>
      </p:ext>
    </p:extLst>
  </p:cSld>
  <p:clrMapOvr>
    <a:masterClrMapping/>
  </p:clrMapOvr>
</p:sld>
</file>

<file path=ppt/theme/theme1.xml><?xml version="1.0" encoding="utf-8"?>
<a:theme xmlns:a="http://schemas.openxmlformats.org/drawingml/2006/main" name="GradientVTI">
  <a:themeElements>
    <a:clrScheme name="Gradient">
      <a:dk1>
        <a:sysClr val="windowText" lastClr="000000"/>
      </a:dk1>
      <a:lt1>
        <a:sysClr val="window" lastClr="FFFFFF"/>
      </a:lt1>
      <a:dk2>
        <a:srgbClr val="10013F"/>
      </a:dk2>
      <a:lt2>
        <a:srgbClr val="F2F0FF"/>
      </a:lt2>
      <a:accent1>
        <a:srgbClr val="814DFF"/>
      </a:accent1>
      <a:accent2>
        <a:srgbClr val="243FFF"/>
      </a:accent2>
      <a:accent3>
        <a:srgbClr val="FF83B6"/>
      </a:accent3>
      <a:accent4>
        <a:srgbClr val="FF9022"/>
      </a:accent4>
      <a:accent5>
        <a:srgbClr val="FF1F85"/>
      </a:accent5>
      <a:accent6>
        <a:srgbClr val="1A98FF"/>
      </a:accent6>
      <a:hlink>
        <a:srgbClr val="0563C1"/>
      </a:hlink>
      <a:folHlink>
        <a:srgbClr val="954F72"/>
      </a:folHlink>
    </a:clrScheme>
    <a:fontScheme name="Univers">
      <a:majorFont>
        <a:latin typeface="Univers"/>
        <a:ea typeface=""/>
        <a:cs typeface=""/>
      </a:majorFont>
      <a:minorFont>
        <a:latin typeface="Univers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axy presentation_Win32_SL_V16" id="{36B34AD0-AFC2-468E-8620-6CFD159B149F}" vid="{ACCF8893-1A0E-437D-A612-1659D305EA1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FABD9919-8F5A-4B99-83E1-E90FE1DCF2E1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80E87F72-70BF-43BC-A0D4-53665DC12672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52D646E0-DCC8-4209-B539-AA58186B682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{BD474CBD-CA04-475E-B8B5-1FB446682BE5}TF54b766f8-63ee-43b7-9d15-113a5f305028ef21f1e0_win32-c09799a851b0</Template>
  <TotalTime>165</TotalTime>
  <Words>550</Words>
  <Application>Microsoft Office PowerPoint</Application>
  <PresentationFormat>Widescreen</PresentationFormat>
  <Paragraphs>95</Paragraphs>
  <Slides>19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Calibri</vt:lpstr>
      <vt:lpstr>Univers</vt:lpstr>
      <vt:lpstr>GradientVTI</vt:lpstr>
      <vt:lpstr>Lyft Earnings Commitment Verification</vt:lpstr>
      <vt:lpstr>Agenda</vt:lpstr>
      <vt:lpstr>Purpose</vt:lpstr>
      <vt:lpstr>Understanding lyft’s Earnings Commitment</vt:lpstr>
      <vt:lpstr>Methodology</vt:lpstr>
      <vt:lpstr>Importing of Data</vt:lpstr>
      <vt:lpstr>Importing</vt:lpstr>
      <vt:lpstr>Loaded DataFrame</vt:lpstr>
      <vt:lpstr>Cleaning of Data</vt:lpstr>
      <vt:lpstr>Cleaning</vt:lpstr>
      <vt:lpstr>Calculations</vt:lpstr>
      <vt:lpstr>Calcuclations</vt:lpstr>
      <vt:lpstr>Before adjustments</vt:lpstr>
      <vt:lpstr>Priority Mode Adjustments</vt:lpstr>
      <vt:lpstr>Earning percentages</vt:lpstr>
      <vt:lpstr>Conclusion</vt:lpstr>
      <vt:lpstr>Reservations</vt:lpstr>
      <vt:lpstr>Thank you</vt:lpstr>
      <vt:lpstr>Future Analysis Projects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Caleb Hutley</dc:creator>
  <cp:lastModifiedBy>Caleb Hutley</cp:lastModifiedBy>
  <cp:revision>2</cp:revision>
  <dcterms:created xsi:type="dcterms:W3CDTF">2025-08-25T17:56:55Z</dcterms:created>
  <dcterms:modified xsi:type="dcterms:W3CDTF">2025-08-25T20:52:17Z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