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1" r:id="rId4"/>
    <p:sldId id="257" r:id="rId5"/>
    <p:sldId id="256" r:id="rId6"/>
    <p:sldId id="263" r:id="rId7"/>
    <p:sldId id="262" r:id="rId8"/>
    <p:sldId id="264" r:id="rId9"/>
    <p:sldId id="274" r:id="rId10"/>
    <p:sldId id="265" r:id="rId11"/>
    <p:sldId id="266" r:id="rId12"/>
    <p:sldId id="273" r:id="rId13"/>
    <p:sldId id="267" r:id="rId14"/>
    <p:sldId id="258" r:id="rId15"/>
    <p:sldId id="269" r:id="rId16"/>
    <p:sldId id="268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81" autoAdjust="0"/>
  </p:normalViewPr>
  <p:slideViewPr>
    <p:cSldViewPr showGuides="1">
      <p:cViewPr varScale="1">
        <p:scale>
          <a:sx n="106" d="100"/>
          <a:sy n="106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1159-8919-4703-86CB-ABD9C2BF8580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EA2A-7F96-4C6B-AA78-28AC10F77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Projects?g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EA2A-7F96-4C6B-AA78-28AC10F777E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3D7F-1461-4E21-AA77-615C8E5C4C54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6BFA-6CFE-448E-8AE3-55BF0A3372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Problems with the current approach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Repetitive tasks: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/>
              <a:t>Especially many of the pre- and post-processing tasks with GIS (data conversion, aggregation, alignment) need to be repeated many times for a varying number of features</a:t>
            </a:r>
            <a:br>
              <a:rPr lang="fi-FI" dirty="0" smtClean="0"/>
            </a:br>
            <a:endParaRPr lang="fi-FI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/>
              <a:t>A set of Zonation analysis typically includes many variants</a:t>
            </a:r>
            <a:br>
              <a:rPr lang="fi-FI" dirty="0" smtClean="0"/>
            </a:br>
            <a:endParaRPr lang="fi-FI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/>
              <a:t>Analysis may need to be repeated as data is updated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7158" y="285728"/>
            <a:ext cx="8572560" cy="6286544"/>
          </a:xfrm>
          <a:prstGeom prst="roundRect">
            <a:avLst>
              <a:gd name="adj" fmla="val 35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750" y="425215"/>
            <a:ext cx="105862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Core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1285860"/>
            <a:ext cx="80724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Envisage - extensible application framework</a:t>
            </a:r>
          </a:p>
          <a:p>
            <a:pPr lvl="1">
              <a:buFont typeface="Courier New" pitchFamily="49" charset="0"/>
              <a:buChar char="o"/>
            </a:pPr>
            <a:r>
              <a:rPr lang="fi-FI" sz="2800" dirty="0" smtClean="0">
                <a:solidFill>
                  <a:schemeClr val="bg1"/>
                </a:solidFill>
              </a:rPr>
              <a:t> Plug-ins that can: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 Advertise where and how it can be extended (its "extension points")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 Contribute extensions to the extension points offered by other plug-ins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 Create and share the objects that perform the real work of the application ("services")</a:t>
            </a:r>
          </a:p>
          <a:p>
            <a:pPr lvl="2"/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i-FI" sz="2800" dirty="0" smtClean="0">
                <a:solidFill>
                  <a:schemeClr val="bg1"/>
                </a:solidFill>
              </a:rPr>
              <a:t> EnvisagePlugins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fi-FI" sz="2800" dirty="0" smtClean="0">
                <a:solidFill>
                  <a:schemeClr val="bg1"/>
                </a:solidFill>
              </a:rPr>
              <a:t> Workbench, Action, Single project, Text editor, Python shell, Debug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85786" y="428604"/>
            <a:ext cx="1857388" cy="642942"/>
            <a:chOff x="2857488" y="1500174"/>
            <a:chExt cx="2214578" cy="785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2857488" y="1500174"/>
              <a:ext cx="2214578" cy="7858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C:\Documents and Settings\admin_jlehtoma\Desktop\logo-enthough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00364" y="1643050"/>
              <a:ext cx="1928826" cy="5510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7158" y="285728"/>
            <a:ext cx="8572560" cy="6286544"/>
          </a:xfrm>
          <a:prstGeom prst="roundRect">
            <a:avLst>
              <a:gd name="adj" fmla="val 352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750" y="425215"/>
            <a:ext cx="16594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Plug-ins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1285860"/>
            <a:ext cx="8072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A plug-in: Python wrapper for a given tool</a:t>
            </a:r>
          </a:p>
          <a:p>
            <a:pPr lvl="1">
              <a:buFont typeface="Arial" pitchFamily="34" charset="0"/>
              <a:buChar char="•"/>
            </a:pPr>
            <a:r>
              <a:rPr lang="fi-FI" sz="2800" dirty="0" smtClean="0">
                <a:solidFill>
                  <a:schemeClr val="bg1"/>
                </a:solidFill>
              </a:rPr>
              <a:t> knows how to handle the tool</a:t>
            </a:r>
          </a:p>
          <a:p>
            <a:pPr lvl="1">
              <a:buFont typeface="Arial" pitchFamily="34" charset="0"/>
              <a:buChar char="•"/>
            </a:pPr>
            <a:r>
              <a:rPr lang="fi-FI" sz="2800" dirty="0" smtClean="0">
                <a:solidFill>
                  <a:schemeClr val="bg1"/>
                </a:solidFill>
              </a:rPr>
              <a:t> fits into an extension point of the main framework</a:t>
            </a:r>
            <a:br>
              <a:rPr lang="fi-FI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i-FI" sz="2800" dirty="0" smtClean="0">
                <a:solidFill>
                  <a:schemeClr val="bg1"/>
                </a:solidFill>
              </a:rPr>
              <a:t> Services (plug-in functionalities) kept in the framework’s registry</a:t>
            </a:r>
            <a:br>
              <a:rPr lang="fi-FI" sz="2800" dirty="0" smtClean="0">
                <a:solidFill>
                  <a:schemeClr val="bg1"/>
                </a:solidFill>
              </a:rPr>
            </a:br>
            <a:endParaRPr lang="fi-FI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i-FI" sz="2800" dirty="0" smtClean="0">
                <a:solidFill>
                  <a:schemeClr val="bg1"/>
                </a:solidFill>
              </a:rPr>
              <a:t> Framework keeps account about operations and data modification (via XML)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92983" y="571480"/>
            <a:ext cx="450059" cy="428628"/>
            <a:chOff x="2714612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714612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all_arcgis_color_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6050" y="4714884"/>
              <a:ext cx="1357322" cy="752871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264553" y="571480"/>
            <a:ext cx="450059" cy="428628"/>
            <a:chOff x="7072330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ounded Rectangle 13"/>
            <p:cNvSpPr/>
            <p:nvPr/>
          </p:nvSpPr>
          <p:spPr>
            <a:xfrm>
              <a:off x="7072330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R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86643" y="4714884"/>
              <a:ext cx="1071571" cy="810367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671485" y="571480"/>
            <a:ext cx="450059" cy="428628"/>
            <a:chOff x="714348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714348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 descr="Z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6954" y="4706954"/>
              <a:ext cx="770402" cy="793748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714480" y="571480"/>
            <a:ext cx="450059" cy="428628"/>
            <a:chOff x="4929190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ounded Rectangle 20"/>
            <p:cNvSpPr/>
            <p:nvPr/>
          </p:nvSpPr>
          <p:spPr>
            <a:xfrm>
              <a:off x="4929190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5" descr="C:\Documents and Settings\admin_jlehtoma\Desktop\Grasslogo_vector_smal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85322" y="4572008"/>
              <a:ext cx="958314" cy="10715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7158" y="285728"/>
            <a:ext cx="8572560" cy="6286544"/>
          </a:xfrm>
          <a:prstGeom prst="roundRect">
            <a:avLst>
              <a:gd name="adj" fmla="val 352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750" y="425215"/>
            <a:ext cx="88998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GUI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285860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fi-FI" sz="2800" dirty="0" smtClean="0">
                <a:solidFill>
                  <a:schemeClr val="bg1"/>
                </a:solidFill>
              </a:rPr>
              <a:t>Implemented mostly through TraitsGUI with ’qt4’-backend</a:t>
            </a:r>
          </a:p>
          <a:p>
            <a:pPr>
              <a:buFont typeface="Arial" pitchFamily="34" charset="0"/>
              <a:buChar char="•"/>
            </a:pPr>
            <a:endParaRPr lang="fi-FI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i-FI" sz="2800" dirty="0" smtClean="0">
                <a:solidFill>
                  <a:schemeClr val="bg1"/>
                </a:solidFill>
              </a:rPr>
              <a:t> Main GUI / editor with separate PyQt4-application?</a:t>
            </a:r>
          </a:p>
          <a:p>
            <a:pPr>
              <a:buFont typeface="Arial" pitchFamily="34" charset="0"/>
              <a:buChar char="•"/>
            </a:pPr>
            <a:endParaRPr lang="fi-FI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i-FI" sz="2800" dirty="0" smtClean="0">
                <a:solidFill>
                  <a:schemeClr val="bg1"/>
                </a:solidFill>
              </a:rPr>
              <a:t> Matplotlib (for plotting) also has a ’qt4’-backend</a:t>
            </a:r>
            <a:endParaRPr lang="fi-FI" sz="28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 descr="C:\Documents and Settings\admin_jlehtoma\Desktop\pyq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05"/>
            <a:ext cx="1394944" cy="785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57818" y="1142984"/>
            <a:ext cx="2071702" cy="5429288"/>
          </a:xfrm>
          <a:prstGeom prst="roundRect">
            <a:avLst>
              <a:gd name="adj" fmla="val 352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1857364"/>
            <a:ext cx="928694" cy="7858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0628" y="3500438"/>
            <a:ext cx="928694" cy="7858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00628" y="5143512"/>
            <a:ext cx="928694" cy="7858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86248" y="1928802"/>
            <a:ext cx="1571636" cy="6429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71802" y="1643050"/>
            <a:ext cx="2000264" cy="1214446"/>
          </a:xfrm>
          <a:prstGeom prst="roundRect">
            <a:avLst>
              <a:gd name="adj" fmla="val 77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 smtClean="0"/>
              <a:t>GIS </a:t>
            </a:r>
          </a:p>
          <a:p>
            <a:pPr algn="ctr"/>
            <a:r>
              <a:rPr lang="fi-FI" sz="3200" dirty="0" smtClean="0"/>
              <a:t>plugin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4286248" y="3571876"/>
            <a:ext cx="1571636" cy="6429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71802" y="3286124"/>
            <a:ext cx="2000264" cy="1214446"/>
          </a:xfrm>
          <a:prstGeom prst="roundRect">
            <a:avLst>
              <a:gd name="adj" fmla="val 77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 smtClean="0"/>
              <a:t>Zonation </a:t>
            </a:r>
          </a:p>
          <a:p>
            <a:pPr algn="ctr"/>
            <a:r>
              <a:rPr lang="fi-FI" sz="3200" dirty="0" smtClean="0"/>
              <a:t>plugin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286248" y="5214950"/>
            <a:ext cx="1571636" cy="6429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71802" y="4929198"/>
            <a:ext cx="2000264" cy="1214446"/>
          </a:xfrm>
          <a:prstGeom prst="roundRect">
            <a:avLst>
              <a:gd name="adj" fmla="val 77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 smtClean="0"/>
              <a:t>R</a:t>
            </a:r>
          </a:p>
          <a:p>
            <a:pPr algn="ctr"/>
            <a:r>
              <a:rPr lang="fi-FI" sz="3200" dirty="0" smtClean="0"/>
              <a:t>plugin</a:t>
            </a:r>
            <a:endParaRPr lang="en-US" sz="3200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928662" y="1180404"/>
            <a:ext cx="917977" cy="874265"/>
            <a:chOff x="2714612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2714612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 descr="all_arcgis_color_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6050" y="4714884"/>
              <a:ext cx="1357322" cy="752871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939379" y="5072074"/>
            <a:ext cx="917977" cy="874265"/>
            <a:chOff x="7072330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ounded Rectangle 19"/>
            <p:cNvSpPr/>
            <p:nvPr/>
          </p:nvSpPr>
          <p:spPr>
            <a:xfrm>
              <a:off x="7072330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 descr="R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86643" y="4714884"/>
              <a:ext cx="1071571" cy="810367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928662" y="3483429"/>
            <a:ext cx="917977" cy="874265"/>
            <a:chOff x="714348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ounded Rectangle 22"/>
            <p:cNvSpPr/>
            <p:nvPr/>
          </p:nvSpPr>
          <p:spPr>
            <a:xfrm>
              <a:off x="714348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3" descr="Z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6954" y="4706954"/>
              <a:ext cx="770402" cy="793748"/>
            </a:xfrm>
            <a:prstGeom prst="rect">
              <a:avLst/>
            </a:prstGeom>
            <a:noFill/>
          </p:spPr>
        </p:pic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928662" y="2197545"/>
            <a:ext cx="917977" cy="874265"/>
            <a:chOff x="4929190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ounded Rectangle 25"/>
            <p:cNvSpPr/>
            <p:nvPr/>
          </p:nvSpPr>
          <p:spPr>
            <a:xfrm>
              <a:off x="4929190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5" descr="C:\Documents and Settings\admin_jlehtoma\Desktop\Grasslogo_vector_smal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85322" y="4572008"/>
              <a:ext cx="958314" cy="1071570"/>
            </a:xfrm>
            <a:prstGeom prst="rect">
              <a:avLst/>
            </a:prstGeom>
            <a:noFill/>
          </p:spPr>
        </p:pic>
      </p:grpSp>
      <p:cxnSp>
        <p:nvCxnSpPr>
          <p:cNvPr id="29" name="Straight Connector 28"/>
          <p:cNvCxnSpPr>
            <a:stCxn id="9" idx="1"/>
          </p:cNvCxnSpPr>
          <p:nvPr/>
        </p:nvCxnSpPr>
        <p:spPr>
          <a:xfrm rot="10800000">
            <a:off x="1846640" y="1617537"/>
            <a:ext cx="1225163" cy="63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1"/>
          </p:cNvCxnSpPr>
          <p:nvPr/>
        </p:nvCxnSpPr>
        <p:spPr>
          <a:xfrm rot="10800000" flipV="1">
            <a:off x="1846640" y="2250272"/>
            <a:ext cx="1225163" cy="38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1"/>
          </p:cNvCxnSpPr>
          <p:nvPr/>
        </p:nvCxnSpPr>
        <p:spPr>
          <a:xfrm rot="10800000" flipV="1">
            <a:off x="1846640" y="3893346"/>
            <a:ext cx="1225163" cy="2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1"/>
          </p:cNvCxnSpPr>
          <p:nvPr/>
        </p:nvCxnSpPr>
        <p:spPr>
          <a:xfrm rot="10800000">
            <a:off x="1857356" y="5509207"/>
            <a:ext cx="1214446" cy="2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6380" y="357166"/>
            <a:ext cx="2070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 smtClean="0"/>
              <a:t>Framework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2384" y="35716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 smtClean="0"/>
              <a:t>Plugins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928662" y="357166"/>
            <a:ext cx="1036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 smtClean="0"/>
              <a:t>Tools</a:t>
            </a:r>
            <a:endParaRPr lang="en-US" sz="3200" dirty="0"/>
          </a:p>
        </p:txBody>
      </p:sp>
      <p:sp>
        <p:nvSpPr>
          <p:cNvPr id="31" name="Rounded Rectangle 30"/>
          <p:cNvSpPr/>
          <p:nvPr/>
        </p:nvSpPr>
        <p:spPr>
          <a:xfrm>
            <a:off x="7786710" y="1142984"/>
            <a:ext cx="571504" cy="54292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89649" y="357166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 smtClean="0"/>
              <a:t>GUI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hevron 69"/>
          <p:cNvSpPr/>
          <p:nvPr/>
        </p:nvSpPr>
        <p:spPr>
          <a:xfrm>
            <a:off x="1857356" y="3143249"/>
            <a:ext cx="6500858" cy="85725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1114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Structure</a:t>
            </a:r>
            <a:endParaRPr lang="en-US" sz="3200" dirty="0"/>
          </a:p>
        </p:txBody>
      </p:sp>
      <p:sp>
        <p:nvSpPr>
          <p:cNvPr id="5" name="Pentagon 4"/>
          <p:cNvSpPr/>
          <p:nvPr/>
        </p:nvSpPr>
        <p:spPr>
          <a:xfrm>
            <a:off x="1643042" y="3143249"/>
            <a:ext cx="547670" cy="857256"/>
          </a:xfrm>
          <a:prstGeom prst="homePlate">
            <a:avLst>
              <a:gd name="adj" fmla="val 81863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7290" y="1214423"/>
            <a:ext cx="285752" cy="47863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744" y="1285861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6744" y="1785927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6744" y="2284405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6744" y="2784471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6744" y="3286125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6744" y="3786191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6744" y="4284669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6744" y="4784735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6744" y="5286389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44" y="5786455"/>
            <a:ext cx="78581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-797735" y="3536158"/>
            <a:ext cx="4500594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52562" y="3570289"/>
            <a:ext cx="1476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664000" y="1142984"/>
            <a:ext cx="928694" cy="2286811"/>
            <a:chOff x="2643175" y="1785925"/>
            <a:chExt cx="928694" cy="2286811"/>
          </a:xfrm>
        </p:grpSpPr>
        <p:sp>
          <p:nvSpPr>
            <p:cNvPr id="24" name="Arc 23"/>
            <p:cNvSpPr/>
            <p:nvPr/>
          </p:nvSpPr>
          <p:spPr>
            <a:xfrm rot="10800000">
              <a:off x="2643175" y="1785925"/>
              <a:ext cx="928694" cy="1000132"/>
            </a:xfrm>
            <a:prstGeom prst="arc">
              <a:avLst>
                <a:gd name="adj1" fmla="val 9068060"/>
                <a:gd name="adj2" fmla="val 148119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714613" y="1928801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GIS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2471281" y="3424611"/>
              <a:ext cx="1286678" cy="95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500826" y="1142984"/>
            <a:ext cx="928694" cy="2286812"/>
            <a:chOff x="5667404" y="1785925"/>
            <a:chExt cx="928694" cy="2286812"/>
          </a:xfrm>
        </p:grpSpPr>
        <p:sp>
          <p:nvSpPr>
            <p:cNvPr id="28" name="Arc 27"/>
            <p:cNvSpPr/>
            <p:nvPr/>
          </p:nvSpPr>
          <p:spPr>
            <a:xfrm rot="10800000">
              <a:off x="5667404" y="1785925"/>
              <a:ext cx="928694" cy="1000132"/>
            </a:xfrm>
            <a:prstGeom prst="arc">
              <a:avLst>
                <a:gd name="adj1" fmla="val 9068060"/>
                <a:gd name="adj2" fmla="val 148119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38842" y="1928801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GIS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5495511" y="3424611"/>
              <a:ext cx="1286678" cy="95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536000" y="1142984"/>
            <a:ext cx="928694" cy="2286812"/>
            <a:chOff x="4500562" y="1785925"/>
            <a:chExt cx="928694" cy="2286812"/>
          </a:xfrm>
        </p:grpSpPr>
        <p:sp>
          <p:nvSpPr>
            <p:cNvPr id="31" name="Arc 30"/>
            <p:cNvSpPr/>
            <p:nvPr/>
          </p:nvSpPr>
          <p:spPr>
            <a:xfrm rot="10800000">
              <a:off x="4500562" y="1785925"/>
              <a:ext cx="928694" cy="1000132"/>
            </a:xfrm>
            <a:prstGeom prst="arc">
              <a:avLst>
                <a:gd name="adj1" fmla="val 9068060"/>
                <a:gd name="adj2" fmla="val 148119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572000" y="1928801"/>
              <a:ext cx="785818" cy="2143936"/>
              <a:chOff x="4572000" y="1928801"/>
              <a:chExt cx="785818" cy="214393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572000" y="1928801"/>
                <a:ext cx="785818" cy="78581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smtClean="0"/>
                  <a:t>Z</a:t>
                </a:r>
                <a:endParaRPr lang="en-US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rot="5400000">
                <a:off x="4328669" y="3424611"/>
                <a:ext cx="1286678" cy="95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Straight Connector 45"/>
          <p:cNvCxnSpPr/>
          <p:nvPr/>
        </p:nvCxnSpPr>
        <p:spPr>
          <a:xfrm>
            <a:off x="738182" y="1355711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8182" y="1855777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8182" y="2355843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8182" y="2855909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38182" y="3355975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8182" y="3856041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8182" y="4356107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8182" y="4856173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8182" y="5356239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8182" y="5856305"/>
            <a:ext cx="785818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-725503" y="3606802"/>
            <a:ext cx="4500594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380992" y="1142985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ata 36"/>
          <p:cNvSpPr/>
          <p:nvPr/>
        </p:nvSpPr>
        <p:spPr>
          <a:xfrm>
            <a:off x="380992" y="1643051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ata 37"/>
          <p:cNvSpPr/>
          <p:nvPr/>
        </p:nvSpPr>
        <p:spPr>
          <a:xfrm>
            <a:off x="380992" y="2143117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ata 38"/>
          <p:cNvSpPr/>
          <p:nvPr/>
        </p:nvSpPr>
        <p:spPr>
          <a:xfrm>
            <a:off x="380992" y="2643183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ata 39"/>
          <p:cNvSpPr/>
          <p:nvPr/>
        </p:nvSpPr>
        <p:spPr>
          <a:xfrm>
            <a:off x="380992" y="3143249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ata 40"/>
          <p:cNvSpPr/>
          <p:nvPr/>
        </p:nvSpPr>
        <p:spPr>
          <a:xfrm>
            <a:off x="380992" y="3643315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ata 41"/>
          <p:cNvSpPr/>
          <p:nvPr/>
        </p:nvSpPr>
        <p:spPr>
          <a:xfrm>
            <a:off x="380992" y="4143381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ata 42"/>
          <p:cNvSpPr/>
          <p:nvPr/>
        </p:nvSpPr>
        <p:spPr>
          <a:xfrm>
            <a:off x="380992" y="4643447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ata 43"/>
          <p:cNvSpPr/>
          <p:nvPr/>
        </p:nvSpPr>
        <p:spPr>
          <a:xfrm>
            <a:off x="380992" y="5143513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ata 44"/>
          <p:cNvSpPr/>
          <p:nvPr/>
        </p:nvSpPr>
        <p:spPr>
          <a:xfrm>
            <a:off x="380992" y="5643579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526612" y="3605059"/>
            <a:ext cx="14040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57554" y="3571877"/>
            <a:ext cx="1476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406844" y="3606647"/>
            <a:ext cx="14040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286380" y="3571877"/>
            <a:ext cx="1476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86380" y="3606647"/>
            <a:ext cx="14040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2714612" y="2571745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3071008" y="2642389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H="1" flipV="1">
            <a:off x="4643438" y="2570951"/>
            <a:ext cx="42862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4999834" y="2641595"/>
            <a:ext cx="42862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6573058" y="2570951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6929454" y="2641595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1" idx="4"/>
            <a:endCxn id="72" idx="4"/>
          </p:cNvCxnSpPr>
          <p:nvPr/>
        </p:nvCxnSpPr>
        <p:spPr>
          <a:xfrm rot="16200000" flipH="1">
            <a:off x="4071934" y="2928935"/>
            <a:ext cx="1588" cy="1857388"/>
          </a:xfrm>
          <a:prstGeom prst="bentConnector3">
            <a:avLst>
              <a:gd name="adj1" fmla="val 2577796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4"/>
            <a:endCxn id="73" idx="4"/>
          </p:cNvCxnSpPr>
          <p:nvPr/>
        </p:nvCxnSpPr>
        <p:spPr>
          <a:xfrm rot="16200000" flipH="1">
            <a:off x="5983611" y="2874646"/>
            <a:ext cx="1588" cy="1965966"/>
          </a:xfrm>
          <a:prstGeom prst="bentConnector3">
            <a:avLst>
              <a:gd name="adj1" fmla="val 2577796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857488" y="3286125"/>
            <a:ext cx="571504" cy="5715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14876" y="3286125"/>
            <a:ext cx="571504" cy="57150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/>
          <p:cNvSpPr/>
          <p:nvPr/>
        </p:nvSpPr>
        <p:spPr>
          <a:xfrm>
            <a:off x="3500430" y="4572009"/>
            <a:ext cx="928694" cy="1000132"/>
          </a:xfrm>
          <a:prstGeom prst="arc">
            <a:avLst>
              <a:gd name="adj1" fmla="val 9068060"/>
              <a:gd name="adj2" fmla="val 14811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571868" y="4643447"/>
            <a:ext cx="785818" cy="7858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FILESYS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rot="5400000">
            <a:off x="3814876" y="4415059"/>
            <a:ext cx="288000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/>
          <p:cNvSpPr/>
          <p:nvPr/>
        </p:nvSpPr>
        <p:spPr>
          <a:xfrm>
            <a:off x="5572132" y="4586413"/>
            <a:ext cx="928694" cy="1000132"/>
          </a:xfrm>
          <a:prstGeom prst="arc">
            <a:avLst>
              <a:gd name="adj1" fmla="val 9068060"/>
              <a:gd name="adj2" fmla="val 14811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43570" y="4657851"/>
            <a:ext cx="785818" cy="7858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LOG</a:t>
            </a:r>
            <a:endParaRPr lang="en-US" sz="1600" dirty="0"/>
          </a:p>
        </p:txBody>
      </p:sp>
      <p:cxnSp>
        <p:nvCxnSpPr>
          <p:cNvPr id="105" name="Straight Connector 104"/>
          <p:cNvCxnSpPr/>
          <p:nvPr/>
        </p:nvCxnSpPr>
        <p:spPr>
          <a:xfrm rot="5400000">
            <a:off x="5886578" y="4415059"/>
            <a:ext cx="288000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215206" y="3571877"/>
            <a:ext cx="1476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15206" y="3606647"/>
            <a:ext cx="14040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680842" y="3286125"/>
            <a:ext cx="571504" cy="5715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Data 108"/>
          <p:cNvSpPr/>
          <p:nvPr/>
        </p:nvSpPr>
        <p:spPr>
          <a:xfrm>
            <a:off x="8501090" y="3571877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Data 109"/>
          <p:cNvSpPr/>
          <p:nvPr/>
        </p:nvSpPr>
        <p:spPr>
          <a:xfrm>
            <a:off x="8501090" y="3500439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Data 110"/>
          <p:cNvSpPr/>
          <p:nvPr/>
        </p:nvSpPr>
        <p:spPr>
          <a:xfrm>
            <a:off x="8501090" y="3429001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Data 111"/>
          <p:cNvSpPr/>
          <p:nvPr/>
        </p:nvSpPr>
        <p:spPr>
          <a:xfrm>
            <a:off x="8501090" y="3357563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Data 112"/>
          <p:cNvSpPr/>
          <p:nvPr/>
        </p:nvSpPr>
        <p:spPr>
          <a:xfrm>
            <a:off x="8501090" y="3286125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Data 113"/>
          <p:cNvSpPr/>
          <p:nvPr/>
        </p:nvSpPr>
        <p:spPr>
          <a:xfrm>
            <a:off x="8501090" y="3214687"/>
            <a:ext cx="428628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1857356" y="6142056"/>
            <a:ext cx="720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857356" y="6570684"/>
            <a:ext cx="7200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643174" y="5929330"/>
            <a:ext cx="172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Data description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643174" y="6357958"/>
            <a:ext cx="23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Operations description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57158" y="500042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Input data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786710" y="2214554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Output data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5357818" y="5929330"/>
            <a:ext cx="785818" cy="785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solidFill>
                  <a:schemeClr val="tx1"/>
                </a:solidFill>
              </a:rPr>
              <a:t>XX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132547" y="613150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Plug-in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5729" t="19167" r="61979" b="9166"/>
          <a:stretch>
            <a:fillRect/>
          </a:stretch>
        </p:blipFill>
        <p:spPr bwMode="auto">
          <a:xfrm>
            <a:off x="285720" y="571480"/>
            <a:ext cx="442915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28662" y="1357298"/>
            <a:ext cx="400052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8662" y="2214554"/>
            <a:ext cx="400052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662" y="3643314"/>
            <a:ext cx="4000528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8662" y="6081730"/>
            <a:ext cx="4000528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1643050"/>
            <a:ext cx="18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General metadata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4" y="2786058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Data metadata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3504" y="4643446"/>
            <a:ext cx="320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Different operations on the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3504" y="6131502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History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Description language – xml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8662" y="642918"/>
            <a:ext cx="7715304" cy="2714644"/>
            <a:chOff x="1142976" y="285728"/>
            <a:chExt cx="7715304" cy="27146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 l="5208" t="16667" r="50520" b="53333"/>
            <a:stretch>
              <a:fillRect/>
            </a:stretch>
          </p:blipFill>
          <p:spPr bwMode="auto">
            <a:xfrm>
              <a:off x="2786050" y="428604"/>
              <a:ext cx="6072230" cy="25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l="6250" t="15000" r="62499" b="64166"/>
            <a:stretch>
              <a:fillRect/>
            </a:stretch>
          </p:blipFill>
          <p:spPr bwMode="auto">
            <a:xfrm>
              <a:off x="1142976" y="285728"/>
              <a:ext cx="4286280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3125" t="11667" r="37594" b="35833"/>
          <a:stretch>
            <a:fillRect/>
          </a:stretch>
        </p:blipFill>
        <p:spPr bwMode="auto">
          <a:xfrm>
            <a:off x="142845" y="3275026"/>
            <a:ext cx="6215105" cy="344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Description language – validation(xsd)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Description language - history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8302" t="12857" r="35748" b="5714"/>
          <a:stretch>
            <a:fillRect/>
          </a:stretch>
        </p:blipFill>
        <p:spPr bwMode="auto">
          <a:xfrm>
            <a:off x="6072198" y="1000108"/>
            <a:ext cx="2957493" cy="5786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9" y="928670"/>
            <a:ext cx="55007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i-FI" sz="2800" dirty="0" smtClean="0"/>
              <a:t> Inspiration: </a:t>
            </a:r>
            <a:r>
              <a:rPr lang="fi-FI" sz="2800" i="1" dirty="0" smtClean="0"/>
              <a:t>VisiTrails</a:t>
            </a:r>
          </a:p>
          <a:p>
            <a:pPr>
              <a:buFont typeface="Arial" pitchFamily="34" charset="0"/>
              <a:buChar char="•"/>
            </a:pPr>
            <a:endParaRPr lang="fi-FI" sz="2800" i="1" dirty="0" smtClean="0"/>
          </a:p>
          <a:p>
            <a:pPr>
              <a:buFont typeface="Arial" pitchFamily="34" charset="0"/>
              <a:buChar char="•"/>
            </a:pPr>
            <a:r>
              <a:rPr lang="fi-FI" sz="2800" i="1" dirty="0" smtClean="0"/>
              <a:t> </a:t>
            </a:r>
            <a:r>
              <a:rPr lang="fi-FI" sz="2800" dirty="0" smtClean="0"/>
              <a:t>History will be saved in xml automatically </a:t>
            </a:r>
            <a:r>
              <a:rPr lang="fi-FI" sz="2800" dirty="0" smtClean="0">
                <a:sym typeface="Wingdings" pitchFamily="2" charset="2"/>
              </a:rPr>
              <a:t> visualization</a:t>
            </a:r>
          </a:p>
          <a:p>
            <a:pPr>
              <a:buFont typeface="Arial" pitchFamily="34" charset="0"/>
              <a:buChar char="•"/>
            </a:pPr>
            <a:endParaRPr lang="fi-FI" sz="28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fi-FI" sz="2800" dirty="0" smtClean="0">
                <a:sym typeface="Wingdings" pitchFamily="2" charset="2"/>
              </a:rPr>
              <a:t> Plotting? </a:t>
            </a:r>
          </a:p>
          <a:p>
            <a:pPr lvl="1">
              <a:buFont typeface="Arial" pitchFamily="34" charset="0"/>
              <a:buChar char="•"/>
            </a:pPr>
            <a:r>
              <a:rPr lang="fi-FI" sz="2800" dirty="0" smtClean="0">
                <a:sym typeface="Wingdings" pitchFamily="2" charset="2"/>
              </a:rPr>
              <a:t> </a:t>
            </a:r>
            <a:r>
              <a:rPr lang="fi-FI" sz="2800" dirty="0" smtClean="0">
                <a:sym typeface="Wingdings" pitchFamily="2" charset="2"/>
              </a:rPr>
              <a:t>Networkx + Matplotlib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ArcGIS integration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857233"/>
            <a:ext cx="282990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8706" t="11429" r="39875" b="36428"/>
          <a:stretch>
            <a:fillRect/>
          </a:stretch>
        </p:blipFill>
        <p:spPr bwMode="auto">
          <a:xfrm>
            <a:off x="214282" y="1214422"/>
            <a:ext cx="4186482" cy="3286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2708" t="10135" r="5234" b="51858"/>
          <a:stretch>
            <a:fillRect/>
          </a:stretch>
        </p:blipFill>
        <p:spPr bwMode="auto">
          <a:xfrm>
            <a:off x="6643702" y="3924864"/>
            <a:ext cx="2000264" cy="2647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5357826"/>
            <a:ext cx="4786346" cy="80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>
            <a:stCxn id="2051" idx="2"/>
            <a:endCxn id="2053" idx="0"/>
          </p:cNvCxnSpPr>
          <p:nvPr/>
        </p:nvCxnSpPr>
        <p:spPr>
          <a:xfrm rot="16200000" flipH="1">
            <a:off x="1993142" y="4814951"/>
            <a:ext cx="857256" cy="228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51" idx="3"/>
            <a:endCxn id="2050" idx="1"/>
          </p:cNvCxnSpPr>
          <p:nvPr/>
        </p:nvCxnSpPr>
        <p:spPr>
          <a:xfrm flipV="1">
            <a:off x="4400764" y="2143117"/>
            <a:ext cx="1528558" cy="714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052" idx="1"/>
          </p:cNvCxnSpPr>
          <p:nvPr/>
        </p:nvCxnSpPr>
        <p:spPr>
          <a:xfrm>
            <a:off x="4429124" y="4500570"/>
            <a:ext cx="2214578" cy="7479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7290" y="785794"/>
            <a:ext cx="16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Same codebase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71604" y="621508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Command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65386" y="3559734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Programatically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428604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ArcToolbox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Additional tools - R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000240"/>
            <a:ext cx="5109517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176470"/>
            <a:ext cx="2174440" cy="446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9" y="928670"/>
            <a:ext cx="8429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i-FI" sz="2800" dirty="0" smtClean="0"/>
              <a:t> Inspiration: </a:t>
            </a:r>
            <a:r>
              <a:rPr lang="fi-FI" sz="2800" i="1" dirty="0" smtClean="0"/>
              <a:t>Marine Geospatial Ecology Tools </a:t>
            </a:r>
            <a:r>
              <a:rPr lang="fi-FI" sz="2800" dirty="0" smtClean="0">
                <a:sym typeface="Wingdings" pitchFamily="2" charset="2"/>
              </a:rPr>
              <a:t> connection to R via Rpy2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Problems with the current approach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fi-FI" dirty="0" smtClean="0"/>
              <a:t>Manual work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/>
              <a:t>Data layers are processed in GIS </a:t>
            </a:r>
            <a:r>
              <a:rPr lang="fi-FI" dirty="0" smtClean="0">
                <a:sym typeface="Wingdings" pitchFamily="2" charset="2"/>
              </a:rPr>
              <a:t> converted to ASCII files</a:t>
            </a:r>
            <a:br>
              <a:rPr lang="fi-FI" dirty="0" smtClean="0">
                <a:sym typeface="Wingdings" pitchFamily="2" charset="2"/>
              </a:rPr>
            </a:br>
            <a:endParaRPr lang="fi-FI" dirty="0" smtClean="0">
              <a:sym typeface="Wingdings" pitchFamily="2" charset="2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>
                <a:sym typeface="Wingdings" pitchFamily="2" charset="2"/>
              </a:rPr>
              <a:t>Zonation setup constitutes of several different configuration (text) files and varying number of input files (new features  new files…)</a:t>
            </a:r>
            <a:br>
              <a:rPr lang="fi-FI" dirty="0" smtClean="0">
                <a:sym typeface="Wingdings" pitchFamily="2" charset="2"/>
              </a:rPr>
            </a:br>
            <a:endParaRPr lang="fi-FI" dirty="0" smtClean="0">
              <a:sym typeface="Wingdings" pitchFamily="2" charset="2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>
                <a:sym typeface="Wingdings" pitchFamily="2" charset="2"/>
              </a:rPr>
              <a:t>Keeping track of data and analysis details is hard</a:t>
            </a:r>
            <a:br>
              <a:rPr lang="fi-FI" dirty="0" smtClean="0">
                <a:sym typeface="Wingdings" pitchFamily="2" charset="2"/>
              </a:rPr>
            </a:br>
            <a:r>
              <a:rPr lang="fi-FI" dirty="0" smtClean="0">
                <a:sym typeface="Wingdings" pitchFamily="2" charset="2"/>
              </a:rPr>
              <a:t>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>
                <a:sym typeface="Wingdings" pitchFamily="2" charset="2"/>
              </a:rPr>
              <a:t>Propagating changes is even harder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Problems with the current approach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i-FI" dirty="0" smtClean="0"/>
              <a:t>Complex (error prone) configuration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/>
              <a:t>Changing one thing in the analysis may involve changes in several places</a:t>
            </a:r>
            <a:br>
              <a:rPr lang="fi-FI" dirty="0" smtClean="0"/>
            </a:br>
            <a:endParaRPr lang="fi-FI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/>
              <a:t>Configuration is done by hand in text/batch files</a:t>
            </a:r>
            <a:br>
              <a:rPr lang="fi-FI" dirty="0" smtClean="0"/>
            </a:br>
            <a:endParaRPr lang="fi-FI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fi-FI" dirty="0" smtClean="0"/>
              <a:t>GIS-processing dependes on who’s doing it and with what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Why a new framework?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721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together consecutive steps in the analysis setup</a:t>
            </a:r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itchFamily="2" charset="2"/>
              </a:rPr>
              <a:t> easy to adjust analysis setup, update data and repeat the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a protocol for the analysis</a:t>
            </a:r>
          </a:p>
          <a:p>
            <a:pPr marL="914400" lvl="1" indent="-51435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itchFamily="2" charset="2"/>
              </a:rPr>
              <a:t> consistent description of the data, analysis setup and the workflow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an extendable plug-in framework</a:t>
            </a:r>
          </a:p>
          <a:p>
            <a:pPr marL="914400" lvl="1" indent="-514350">
              <a:buNone/>
            </a:pPr>
            <a:r>
              <a:rPr lang="fi-FI" dirty="0"/>
              <a:t>	</a:t>
            </a:r>
            <a:r>
              <a:rPr lang="fi-FI" dirty="0" smtClean="0">
                <a:sym typeface="Wingdings" pitchFamily="2" charset="2"/>
              </a:rPr>
              <a:t> new features/tools can be accommodated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57158" y="2961971"/>
            <a:ext cx="8572560" cy="85725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24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Development stack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0034" y="3104847"/>
            <a:ext cx="1857388" cy="642942"/>
            <a:chOff x="571472" y="1500174"/>
            <a:chExt cx="2214578" cy="785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5"/>
            <p:cNvSpPr/>
            <p:nvPr/>
          </p:nvSpPr>
          <p:spPr>
            <a:xfrm>
              <a:off x="571472" y="1500174"/>
              <a:ext cx="2214578" cy="7858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python-logo-master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18" t="13373" r="7164" b="19666"/>
            <a:stretch>
              <a:fillRect/>
            </a:stretch>
          </p:blipFill>
          <p:spPr bwMode="auto">
            <a:xfrm>
              <a:off x="571472" y="1500174"/>
              <a:ext cx="2214578" cy="756230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>
            <a:off x="2571736" y="3104847"/>
            <a:ext cx="1857388" cy="642942"/>
            <a:chOff x="2857488" y="1500174"/>
            <a:chExt cx="2214578" cy="785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/>
            <p:nvPr/>
          </p:nvSpPr>
          <p:spPr>
            <a:xfrm>
              <a:off x="2857488" y="1500174"/>
              <a:ext cx="2214578" cy="7858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:\Documents and Settings\admin_jlehtoma\Desktop\logo-enthough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00364" y="1643050"/>
              <a:ext cx="1928826" cy="551093"/>
            </a:xfrm>
            <a:prstGeom prst="rect">
              <a:avLst/>
            </a:prstGeom>
            <a:noFill/>
          </p:spPr>
        </p:pic>
      </p:grpSp>
      <p:sp>
        <p:nvSpPr>
          <p:cNvPr id="22" name="TextBox 21"/>
          <p:cNvSpPr txBox="1"/>
          <p:nvPr/>
        </p:nvSpPr>
        <p:spPr>
          <a:xfrm>
            <a:off x="3714744" y="2428868"/>
            <a:ext cx="159748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i-FI" sz="2400" dirty="0" smtClean="0"/>
              <a:t>Framework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7158" y="1428736"/>
            <a:ext cx="3000396" cy="8572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00100" y="1571612"/>
            <a:ext cx="1857388" cy="642942"/>
            <a:chOff x="6429388" y="2500306"/>
            <a:chExt cx="1857388" cy="642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ounded Rectangle 26"/>
            <p:cNvSpPr/>
            <p:nvPr/>
          </p:nvSpPr>
          <p:spPr>
            <a:xfrm>
              <a:off x="6429388" y="2500306"/>
              <a:ext cx="1857388" cy="6429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7" name="Picture 3" descr="C:\Documents and Settings\admin_jlehtoma\Desktop\logo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43702" y="2571744"/>
              <a:ext cx="1214446" cy="495550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4714876" y="3104847"/>
            <a:ext cx="1857388" cy="642942"/>
            <a:chOff x="1000100" y="2500306"/>
            <a:chExt cx="1857388" cy="642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ounded Rectangle 24"/>
            <p:cNvSpPr/>
            <p:nvPr/>
          </p:nvSpPr>
          <p:spPr>
            <a:xfrm>
              <a:off x="1000100" y="2500306"/>
              <a:ext cx="1857388" cy="6429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C:\Documents and Settings\admin_jlehtoma\Desktop\tagpython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2976" y="2571744"/>
              <a:ext cx="857256" cy="514354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200023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dirty="0" smtClean="0"/>
                <a:t>lxml</a:t>
              </a:r>
              <a:endParaRPr lang="en-US" sz="24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61803" y="928670"/>
            <a:ext cx="65274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i-FI" sz="2400" dirty="0" smtClean="0"/>
              <a:t>GUI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357158" y="4500570"/>
            <a:ext cx="8572560" cy="20717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05105" y="4000504"/>
            <a:ext cx="206325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i-FI" sz="2400" dirty="0" smtClean="0"/>
              <a:t>Tools (plug-ins)</a:t>
            </a:r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714612" y="4857760"/>
            <a:ext cx="1500198" cy="1428760"/>
            <a:chOff x="2714612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2714612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ll_arcgis_color_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86050" y="4714884"/>
              <a:ext cx="1357322" cy="752871"/>
            </a:xfrm>
            <a:prstGeom prst="rect">
              <a:avLst/>
            </a:prstGeom>
            <a:noFill/>
          </p:spPr>
        </p:pic>
      </p:grpSp>
      <p:grpSp>
        <p:nvGrpSpPr>
          <p:cNvPr id="41" name="Group 40"/>
          <p:cNvGrpSpPr/>
          <p:nvPr/>
        </p:nvGrpSpPr>
        <p:grpSpPr>
          <a:xfrm>
            <a:off x="7072330" y="4857760"/>
            <a:ext cx="1500198" cy="1428760"/>
            <a:chOff x="7072330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ounded Rectangle 35"/>
            <p:cNvSpPr/>
            <p:nvPr/>
          </p:nvSpPr>
          <p:spPr>
            <a:xfrm>
              <a:off x="7072330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Rlogo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286643" y="4714884"/>
              <a:ext cx="1071571" cy="810367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714348" y="4857760"/>
            <a:ext cx="1500198" cy="1428760"/>
            <a:chOff x="714348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>
              <a:off x="714348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Z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86954" y="4706954"/>
              <a:ext cx="770402" cy="793748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4929190" y="4857760"/>
            <a:ext cx="1500198" cy="1428760"/>
            <a:chOff x="4929190" y="4429132"/>
            <a:chExt cx="1500198" cy="1428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/>
            <p:nvPr/>
          </p:nvSpPr>
          <p:spPr>
            <a:xfrm>
              <a:off x="4929190" y="4429132"/>
              <a:ext cx="1500198" cy="1428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9" name="Picture 5" descr="C:\Documents and Settings\admin_jlehtoma\Desktop\Grasslogo_vector_small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185322" y="4572008"/>
              <a:ext cx="958314" cy="1071570"/>
            </a:xfrm>
            <a:prstGeom prst="rect">
              <a:avLst/>
            </a:prstGeom>
            <a:noFill/>
          </p:spPr>
        </p:pic>
      </p:grpSp>
      <p:grpSp>
        <p:nvGrpSpPr>
          <p:cNvPr id="46" name="Group 45"/>
          <p:cNvGrpSpPr/>
          <p:nvPr/>
        </p:nvGrpSpPr>
        <p:grpSpPr>
          <a:xfrm>
            <a:off x="6786578" y="3107529"/>
            <a:ext cx="1857388" cy="642942"/>
            <a:chOff x="6500826" y="3107529"/>
            <a:chExt cx="1857388" cy="642942"/>
          </a:xfrm>
        </p:grpSpPr>
        <p:sp>
          <p:nvSpPr>
            <p:cNvPr id="43" name="Rounded Rectangle 42"/>
            <p:cNvSpPr/>
            <p:nvPr/>
          </p:nvSpPr>
          <p:spPr>
            <a:xfrm>
              <a:off x="6500826" y="3107529"/>
              <a:ext cx="1857388" cy="6429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170" name="Picture 2" descr="C:\Documents and Settings\admin_jlehtoma\Desktop\logo2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500826" y="3260137"/>
              <a:ext cx="1841506" cy="3377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7158" y="285728"/>
            <a:ext cx="8572560" cy="6286544"/>
          </a:xfrm>
          <a:prstGeom prst="roundRect">
            <a:avLst>
              <a:gd name="adj" fmla="val 35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750" y="425215"/>
            <a:ext cx="319369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Implementation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785786" y="428604"/>
            <a:ext cx="1857388" cy="642942"/>
            <a:chOff x="571472" y="1500174"/>
            <a:chExt cx="2214578" cy="785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/>
          </p:nvSpPr>
          <p:spPr>
            <a:xfrm>
              <a:off x="571472" y="1500174"/>
              <a:ext cx="2214578" cy="7858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python-logo-master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18" t="13373" r="7164" b="19666"/>
            <a:stretch>
              <a:fillRect/>
            </a:stretch>
          </p:blipFill>
          <p:spPr bwMode="auto">
            <a:xfrm>
              <a:off x="571472" y="1500174"/>
              <a:ext cx="2214578" cy="75623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714348" y="1532644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The language of choice: Python 2.6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 fast development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 wrappers for many external tools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 easy to learn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All the features in the standard library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Execution speed is not an issue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7158" y="285728"/>
            <a:ext cx="8572560" cy="6286544"/>
          </a:xfrm>
          <a:prstGeom prst="roundRect">
            <a:avLst>
              <a:gd name="adj" fmla="val 35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750" y="425215"/>
            <a:ext cx="412375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Description language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5786" y="428604"/>
            <a:ext cx="1857388" cy="642942"/>
            <a:chOff x="1000100" y="2500306"/>
            <a:chExt cx="1857388" cy="642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ed Rectangle 14"/>
            <p:cNvSpPr/>
            <p:nvPr/>
          </p:nvSpPr>
          <p:spPr>
            <a:xfrm>
              <a:off x="1000100" y="2500306"/>
              <a:ext cx="1857388" cy="6429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4" descr="C:\Documents and Settings\admin_jlehtoma\Desktop\tagpytho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2976" y="2571744"/>
              <a:ext cx="857256" cy="514354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200023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dirty="0" smtClean="0"/>
                <a:t>lxml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4348" y="1285860"/>
            <a:ext cx="8072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Markup language: XML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 describes the data files, data flow, tools and parameters, and associated meta data</a:t>
            </a:r>
          </a:p>
          <a:p>
            <a:pPr lvl="1">
              <a:buFont typeface="Courier New" pitchFamily="49" charset="0"/>
              <a:buChar char="o"/>
            </a:pPr>
            <a:r>
              <a:rPr lang="fi-FI" sz="2800" dirty="0" smtClean="0">
                <a:solidFill>
                  <a:schemeClr val="bg1"/>
                </a:solidFill>
              </a:rPr>
              <a:t> all components use well defined XML schema + schema validation (XSD)</a:t>
            </a:r>
          </a:p>
          <a:p>
            <a:pPr lvl="1">
              <a:buFont typeface="Courier New" pitchFamily="49" charset="0"/>
              <a:buChar char="o"/>
            </a:pPr>
            <a:r>
              <a:rPr lang="fi-FI" sz="2800" dirty="0" smtClean="0">
                <a:solidFill>
                  <a:schemeClr val="bg1"/>
                </a:solidFill>
              </a:rPr>
              <a:t> all stages recorded </a:t>
            </a:r>
            <a: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  <a:t> history and documentation</a:t>
            </a:r>
            <a:b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</a:br>
            <a:endParaRPr lang="fi-FI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  <a:t> Python package: lxml</a:t>
            </a:r>
          </a:p>
          <a:p>
            <a:pPr lvl="1">
              <a:buFont typeface="Courier New" pitchFamily="49" charset="0"/>
              <a:buChar char="o"/>
            </a:pPr>
            <a: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  <a:t> efficient parsing (C-implementation)</a:t>
            </a:r>
          </a:p>
          <a:p>
            <a:pPr lvl="1">
              <a:buFont typeface="Courier New" pitchFamily="49" charset="0"/>
              <a:buChar char="o"/>
            </a:pPr>
            <a: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  <a:t> ElementTree compliant API  pythonic usage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7158" y="285728"/>
            <a:ext cx="8572560" cy="6286544"/>
          </a:xfrm>
          <a:prstGeom prst="roundRect">
            <a:avLst>
              <a:gd name="adj" fmla="val 35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750" y="425215"/>
            <a:ext cx="105862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Core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1285860"/>
            <a:ext cx="8072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Traits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 Initialization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 Validation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 Delegation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 Notification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 Visualization</a:t>
            </a:r>
            <a: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</a:br>
            <a:endParaRPr lang="fi-FI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  <a:t> TraitsUI + TraitsGUI</a:t>
            </a:r>
          </a:p>
          <a:p>
            <a:pPr lvl="1">
              <a:buFont typeface="Courier New" pitchFamily="49" charset="0"/>
              <a:buChar char="o"/>
            </a:pPr>
            <a: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  <a:t> automatic generation of UI, or MVC on objects</a:t>
            </a:r>
          </a:p>
          <a:p>
            <a:pPr lvl="1">
              <a:buFont typeface="Courier New" pitchFamily="49" charset="0"/>
              <a:buChar char="o"/>
            </a:pPr>
            <a:r>
              <a:rPr lang="fi-FI" sz="2800" dirty="0" smtClean="0">
                <a:solidFill>
                  <a:schemeClr val="bg1"/>
                </a:solidFill>
                <a:sym typeface="Wingdings" pitchFamily="2" charset="2"/>
              </a:rPr>
              <a:t> PyQt4 or wxPython backend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5786" y="428604"/>
            <a:ext cx="1857388" cy="642942"/>
            <a:chOff x="2857488" y="1500174"/>
            <a:chExt cx="2214578" cy="785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2857488" y="1500174"/>
              <a:ext cx="2214578" cy="7858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C:\Documents and Settings\admin_jlehtoma\Desktop\logo-enthough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00364" y="1643050"/>
              <a:ext cx="1928826" cy="5510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0932" t="14286" r="42993" b="46428"/>
          <a:stretch>
            <a:fillRect/>
          </a:stretch>
        </p:blipFill>
        <p:spPr bwMode="auto">
          <a:xfrm>
            <a:off x="214282" y="1928802"/>
            <a:ext cx="494478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5286388"/>
            <a:ext cx="23336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032"/>
          </a:xfrm>
        </p:spPr>
        <p:txBody>
          <a:bodyPr>
            <a:normAutofit/>
          </a:bodyPr>
          <a:lstStyle/>
          <a:p>
            <a:r>
              <a:rPr lang="fi-FI" sz="3200" dirty="0" smtClean="0"/>
              <a:t>Traits example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285860"/>
            <a:ext cx="297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With 18 lines of code you get: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7686" y="2571744"/>
            <a:ext cx="381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Static typing (initialization + validation)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2066" y="3214686"/>
            <a:ext cx="353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Cross-dependencies  and automatic</a:t>
            </a:r>
          </a:p>
          <a:p>
            <a:r>
              <a:rPr lang="fi-FI" dirty="0" smtClean="0"/>
              <a:t>updates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4286256"/>
            <a:ext cx="342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Custom graphical view and actions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rot="10800000" flipV="1">
            <a:off x="1500166" y="2756410"/>
            <a:ext cx="2857520" cy="101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rot="10800000">
            <a:off x="4214810" y="3429000"/>
            <a:ext cx="857256" cy="108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rot="10800000" flipV="1">
            <a:off x="2000232" y="3537852"/>
            <a:ext cx="3071834" cy="891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</p:cNvCxnSpPr>
          <p:nvPr/>
        </p:nvCxnSpPr>
        <p:spPr>
          <a:xfrm rot="10800000">
            <a:off x="4143372" y="4000504"/>
            <a:ext cx="1214446" cy="470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437</Words>
  <Application>Microsoft Office PowerPoint</Application>
  <PresentationFormat>On-screen Show (4:3)</PresentationFormat>
  <Paragraphs>125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Problems with the current approach</vt:lpstr>
      <vt:lpstr>Problems with the current approach</vt:lpstr>
      <vt:lpstr>Problems with the current approach</vt:lpstr>
      <vt:lpstr>Why a new framework?</vt:lpstr>
      <vt:lpstr>Slide 5</vt:lpstr>
      <vt:lpstr>Slide 6</vt:lpstr>
      <vt:lpstr>Slide 7</vt:lpstr>
      <vt:lpstr>Slide 8</vt:lpstr>
      <vt:lpstr>Traits example</vt:lpstr>
      <vt:lpstr>Slide 10</vt:lpstr>
      <vt:lpstr>Slide 11</vt:lpstr>
      <vt:lpstr>Slide 12</vt:lpstr>
      <vt:lpstr>Slide 13</vt:lpstr>
      <vt:lpstr>Structure</vt:lpstr>
      <vt:lpstr>Description language – xml</vt:lpstr>
      <vt:lpstr>Description language – validation(xsd)</vt:lpstr>
      <vt:lpstr>Description language - history</vt:lpstr>
      <vt:lpstr>ArcGIS integration</vt:lpstr>
      <vt:lpstr>Additional tools - R</vt:lpstr>
    </vt:vector>
  </TitlesOfParts>
  <Company>University of Helsinki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Joona Lehtomäki</dc:creator>
  <cp:lastModifiedBy>Joona Lehtomäki</cp:lastModifiedBy>
  <cp:revision>177</cp:revision>
  <dcterms:created xsi:type="dcterms:W3CDTF">2009-11-09T10:12:05Z</dcterms:created>
  <dcterms:modified xsi:type="dcterms:W3CDTF">2009-11-12T15:57:07Z</dcterms:modified>
</cp:coreProperties>
</file>