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80" r:id="rId2"/>
    <p:sldId id="316" r:id="rId3"/>
    <p:sldId id="292" r:id="rId4"/>
    <p:sldId id="296" r:id="rId5"/>
    <p:sldId id="282" r:id="rId6"/>
    <p:sldId id="286" r:id="rId7"/>
    <p:sldId id="317" r:id="rId8"/>
    <p:sldId id="295" r:id="rId9"/>
    <p:sldId id="284" r:id="rId10"/>
    <p:sldId id="297" r:id="rId11"/>
    <p:sldId id="298" r:id="rId12"/>
    <p:sldId id="301" r:id="rId13"/>
    <p:sldId id="321" r:id="rId14"/>
    <p:sldId id="307" r:id="rId15"/>
    <p:sldId id="318" r:id="rId16"/>
    <p:sldId id="308" r:id="rId17"/>
    <p:sldId id="319" r:id="rId18"/>
    <p:sldId id="309" r:id="rId19"/>
    <p:sldId id="320" r:id="rId20"/>
    <p:sldId id="293" r:id="rId21"/>
    <p:sldId id="288" r:id="rId22"/>
    <p:sldId id="314" r:id="rId23"/>
    <p:sldId id="305" r:id="rId24"/>
    <p:sldId id="315" r:id="rId25"/>
    <p:sldId id="281" r:id="rId2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A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90303" autoAdjust="0"/>
  </p:normalViewPr>
  <p:slideViewPr>
    <p:cSldViewPr snapToGrid="0">
      <p:cViewPr>
        <p:scale>
          <a:sx n="93" d="100"/>
          <a:sy n="93" d="100"/>
        </p:scale>
        <p:origin x="84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08303-0D5E-4196-BA98-ABE22A98AA93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32A3-09C3-4767-AC22-29035A1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sitecore.net/developers/xp/tracking-and-sess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.sitecore.net/developers/xp/tracking-and-session/tracker/tracking-contacts/contact-facets/update-facets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sitecore.net/developers/xp/xconnect/xconnect-model/managing-model/deployment.html" TargetMode="External"/><Relationship Id="rId3" Type="http://schemas.openxmlformats.org/officeDocument/2006/relationships/hyperlink" Target="https://doc.sitecore.net/developers/xp/xconnect/xconnect-model/extend-model/index.html" TargetMode="External"/><Relationship Id="rId7" Type="http://schemas.openxmlformats.org/officeDocument/2006/relationships/hyperlink" Target="https://doc.sitecore.net/developers/xp/xconnect/xconnect-model/extend-model/index.html#configuring-a-custom-model-in-sitecor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.sitecore.net/developers/xp/xconnect/xconnect-model/facets/calculated-facets/index.html" TargetMode="External"/><Relationship Id="rId5" Type="http://schemas.openxmlformats.org/officeDocument/2006/relationships/hyperlink" Target="https://doc.sitecore.net/developers/xp/xconnect/xconnect-model/events/" TargetMode="External"/><Relationship Id="rId4" Type="http://schemas.openxmlformats.org/officeDocument/2006/relationships/hyperlink" Target="https://doc.sitecore.net/developers/xp/xconnect/xconnect-model/facets/creating-facets/index.html" TargetMode="External"/><Relationship Id="rId9" Type="http://schemas.openxmlformats.org/officeDocument/2006/relationships/hyperlink" Target="https://doc.sitecore.net/developers/xp/xconnect/xconnect-model/index.html#id5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 an optimistic concurrency model. This means that contacts and facets are not locked when they are read.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throw an exception in case of conflict and return the facet that is currently in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07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segmentation engine is responsible for building a query from an </a:t>
            </a:r>
            <a:r>
              <a:rPr lang="en-US" dirty="0" err="1" smtClean="0">
                <a:effectLst/>
              </a:rPr>
              <a:t>ISegmentDefinition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an </a:t>
            </a:r>
            <a:r>
              <a:rPr lang="en-US" dirty="0" err="1" smtClean="0">
                <a:effectLst/>
              </a:rPr>
              <a:t>IContactSearchQueryFactory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returning a list of contacts or a count of contacts that match those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8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 tracker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responsible for recording a contact’s activity during a web session, such as page views and goals triggered. On session end, this data is converted into an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and submitted to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API.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tracker are separate components with separate data models.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for this architecture is to limit the number of breaking changes between 8.2 and 9.0. With the tracker, you are able to: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contact facets from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 -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changes to facets must be sent directly to </a:t>
            </a:r>
            <a:r>
              <a:rPr 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xConnect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events - these are converted into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events before session end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interaction facets - these are converted into an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on session end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additional identifiers to a contact - 9.0 adds support for multiple identifiers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 locking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exist in 9.0. Contact data is read-only in the context of the tracker - to update facets, you must use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API directly. This means that other sources can update a contact with an ongoing session.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ContactManager.RemoveFromSession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7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anonymous contacts are not indexed and therefore not searchable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facet or property is marked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PIISensitive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not indexed. This means you cannot search using this facet or property. Customers decide if they need to enforce PII compliance 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gives them the mechanism to do so. Note that you can still return PII sensitive data (such as a contact’s first name) even though you cannot search for a contact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their first name.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 data is indexed, but not stored - only IDs and sync tokens are stored. When you use expand options to return facets as part of a query, that data is coming from the collection database - not from the index.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 an optimistic concurrency model. This means that contacts and facets are not locked when they are 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expand options to customize what data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returend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just as you did with .Get(). In the following example,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ContactExpandOptions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InteractionExpandOptions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being used to return additional data with each contact and interaction: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developer, you can extend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following ways: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extend the collection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contact and interaction facets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custom events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service plugins such as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calculated facet merge handlers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collection model defines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 types, facets, and events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make up the structure of experience data. Sitecore ships with a default collection model that defines facets such as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PersonalInformation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event types such as Goal and Outcome. You can define any number of additional models with your own facets and events.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models are defined entirely in code.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context of a console application,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API can be initialized with the custom model: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the custom model can be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added to configuration in Sitecore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the application starts, a runtime model is assembled from all models listed in configuration and is available when you request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exist to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serialize the model into JSON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JSON and C# versions of a model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match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otherwise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API will fail to initialize.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needs the JSON representation of a model - there is no need to deploy DLLs.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Naming conventions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4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pulse regulator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plan pulse regulator is the </a:t>
            </a:r>
            <a:r>
              <a:rPr lang="en-US" dirty="0" err="1" smtClean="0">
                <a:effectLst/>
              </a:rPr>
              <a:t>CyclicProtectionPlanPulseRegulator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ensures that the same activity of a plan is not repeated too often in a single pulse. The default maximum number of single activity visits is 10. This will prevent an enrollment getting stuck in a fast loop in a poorly designed plan without pauses, which would starve the engine of available workers to handle work, as they’d be tied up processing an infinite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32A3-09C3-4767-AC22-29035A18BB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28D2-C3B9-4865-BB9C-AF13C7527CA1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CBD4-41EB-46B7-960C-D2112860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sitecore.net/developer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ore.gallery.video/detail/videos/xconnect/video/5596004966001/xconnect---scal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4" y="141075"/>
            <a:ext cx="1689570" cy="56761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485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's-Hertogenbosch -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Welcome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Snip Single Corner Rectangle 31">
            <a:extLst>
              <a:ext uri="{FF2B5EF4-FFF2-40B4-BE49-F238E27FC236}">
                <a16:creationId xmlns:a16="http://schemas.microsoft.com/office/drawing/2014/main" id="{B485CEDE-2CA0-4179-A122-D8C03CEAF5CD}"/>
              </a:ext>
            </a:extLst>
          </p:cNvPr>
          <p:cNvSpPr/>
          <p:nvPr/>
        </p:nvSpPr>
        <p:spPr>
          <a:xfrm rot="10800000" flipV="1">
            <a:off x="247655" y="1109414"/>
            <a:ext cx="9344019" cy="5139708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2" name="Rectangle 1"/>
          <p:cNvSpPr/>
          <p:nvPr/>
        </p:nvSpPr>
        <p:spPr>
          <a:xfrm>
            <a:off x="750012" y="2129790"/>
            <a:ext cx="8496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Sitecore 9 </a:t>
            </a:r>
            <a:r>
              <a:rPr lang="en-US" sz="3200" smtClean="0">
                <a:latin typeface="Calibri" panose="020F0502020204030204" pitchFamily="34" charset="0"/>
                <a:ea typeface="Calibri" panose="020F0502020204030204" pitchFamily="34" charset="0"/>
              </a:rPr>
              <a:t>xConnect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</a:rPr>
              <a:t> and Marketing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Automation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012" y="2996277"/>
            <a:ext cx="7152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Speakers: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Daniil Raschupkin - Lead Sitecore/.NET Developer at Brimit, Sitecore MVP 2017, Sitecore 9 Certified, MCP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Alexei Vershalovich - Managing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Director at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Brimit, Sitecore Team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Lead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&amp; Consultant,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Sitecore 9 Certified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49137E65-DD75-4BA3-8FEC-0AFAC2737463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1708685" y="1259028"/>
            <a:ext cx="6174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1525B"/>
                </a:solidFill>
              </a:rPr>
              <a:t>xConnect</a:t>
            </a:r>
            <a:r>
              <a:rPr lang="en-US" sz="3200" b="1" dirty="0">
                <a:solidFill>
                  <a:srgbClr val="01525B"/>
                </a:solidFill>
              </a:rPr>
              <a:t> Facets</a:t>
            </a:r>
          </a:p>
          <a:p>
            <a:pPr algn="ctr"/>
            <a:endParaRPr lang="en-US" sz="32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1525B"/>
              </a:solidFill>
            </a:endParaRPr>
          </a:p>
        </p:txBody>
      </p:sp>
      <p:pic>
        <p:nvPicPr>
          <p:cNvPr id="1026" name="Picture 2" descr="https://doc.sitecore.net/developers/xp/xconnect/_images/Core-Collection-Model1.png">
            <a:extLst>
              <a:ext uri="{FF2B5EF4-FFF2-40B4-BE49-F238E27FC236}">
                <a16:creationId xmlns:a16="http://schemas.microsoft.com/office/drawing/2014/main" id="{333ABED6-837E-4D75-9EC1-9183EDEF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1" y="1259028"/>
            <a:ext cx="8808828" cy="49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49137E65-DD75-4BA3-8FEC-0AFAC2737463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1708685" y="1259028"/>
            <a:ext cx="6174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1525B"/>
                </a:solidFill>
              </a:rPr>
              <a:t>xConnect</a:t>
            </a:r>
            <a:r>
              <a:rPr lang="en-US" sz="3200" b="1" dirty="0">
                <a:solidFill>
                  <a:srgbClr val="01525B"/>
                </a:solidFill>
              </a:rPr>
              <a:t> default Facets</a:t>
            </a:r>
          </a:p>
          <a:p>
            <a:pPr algn="ctr"/>
            <a:endParaRPr lang="en-US" sz="32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1525B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77" y="2345964"/>
            <a:ext cx="7483132" cy="32571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3" name="TextBox 12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29" y="1294166"/>
            <a:ext cx="3909060" cy="2910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8625" y="4472202"/>
            <a:ext cx="6174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1525B"/>
                </a:solidFill>
              </a:rPr>
              <a:t>Sitecore xConnect</a:t>
            </a:r>
            <a:r>
              <a:rPr lang="ru-RU" sz="3200" b="1" dirty="0" smtClean="0">
                <a:solidFill>
                  <a:srgbClr val="01525B"/>
                </a:solidFill>
              </a:rPr>
              <a:t> </a:t>
            </a:r>
            <a:r>
              <a:rPr lang="en-US" sz="3200" b="1" dirty="0" smtClean="0">
                <a:solidFill>
                  <a:srgbClr val="01525B"/>
                </a:solidFill>
              </a:rPr>
              <a:t>&amp; Marketing Automation </a:t>
            </a:r>
            <a:r>
              <a:rPr lang="en-US" sz="3200" b="1" dirty="0">
                <a:solidFill>
                  <a:srgbClr val="01525B"/>
                </a:solidFill>
              </a:rPr>
              <a:t>Demo</a:t>
            </a:r>
            <a:endParaRPr lang="ru-RU" sz="3200" b="1" dirty="0">
              <a:solidFill>
                <a:srgbClr val="0152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3" name="TextBox 12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1802" y="52089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25416" y="4882840"/>
            <a:ext cx="7855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04040"/>
                </a:solidFill>
                <a:latin typeface="Lato"/>
              </a:rPr>
              <a:t>The </a:t>
            </a:r>
            <a:r>
              <a:rPr lang="en-US" altLang="en-US" b="1" dirty="0">
                <a:solidFill>
                  <a:srgbClr val="404040"/>
                </a:solidFill>
                <a:latin typeface="Lato"/>
              </a:rPr>
              <a:t>tracker</a:t>
            </a:r>
            <a:r>
              <a:rPr lang="en-US" altLang="en-US" dirty="0">
                <a:solidFill>
                  <a:srgbClr val="404040"/>
                </a:solidFill>
                <a:latin typeface="Lato"/>
              </a:rPr>
              <a:t> is used on Sitecore Content Delivery servers to track a contact during a session. The tracker has its own data model which is converted into a format for </a:t>
            </a:r>
            <a:r>
              <a:rPr lang="en-US" altLang="en-US">
                <a:solidFill>
                  <a:srgbClr val="404040"/>
                </a:solidFill>
                <a:latin typeface="Lato"/>
              </a:rPr>
              <a:t>xConnect</a:t>
            </a:r>
            <a:r>
              <a:rPr lang="en-US" altLang="en-US" dirty="0">
                <a:solidFill>
                  <a:srgbClr val="404040"/>
                </a:solidFill>
                <a:latin typeface="Lato"/>
              </a:rPr>
              <a:t> by the </a:t>
            </a:r>
            <a:r>
              <a:rPr lang="en-US" altLang="en-US" sz="1600" dirty="0" err="1">
                <a:solidFill>
                  <a:srgbClr val="E74C3C"/>
                </a:solidFill>
                <a:latin typeface="Consolas" panose="020B0609020204030204" pitchFamily="49" charset="0"/>
              </a:rPr>
              <a:t>XConnectDataAdapter</a:t>
            </a:r>
            <a:r>
              <a:rPr lang="en-US" altLang="en-US" sz="7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21" y="1235731"/>
            <a:ext cx="7106760" cy="29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4" name="TextBox 13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26" y="1249933"/>
            <a:ext cx="6494580" cy="31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4" name="TextBox 13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25" y="1250584"/>
            <a:ext cx="6494580" cy="48016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2" name="TextBox 11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36" y="775621"/>
            <a:ext cx="6754500" cy="36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2" name="TextBox 11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1" y="766579"/>
            <a:ext cx="6754500" cy="53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4" name="TextBox 13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71" y="3321618"/>
            <a:ext cx="5461740" cy="28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046B6F8-6798-4F19-B57C-83721E9A408B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4" name="TextBox 13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355" y="2123463"/>
            <a:ext cx="5147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AutomationPlanEnrollmentCache</a:t>
            </a:r>
            <a:endParaRPr lang="en-US" dirty="0"/>
          </a:p>
          <a:p>
            <a:r>
              <a:rPr lang="en-US" dirty="0"/>
              <a:t>Avatar</a:t>
            </a:r>
          </a:p>
          <a:p>
            <a:r>
              <a:rPr lang="en-US" dirty="0"/>
              <a:t>Classification</a:t>
            </a:r>
          </a:p>
          <a:p>
            <a:r>
              <a:rPr lang="en-US" dirty="0" err="1"/>
              <a:t>ContactBehaviorProfile</a:t>
            </a:r>
            <a:endParaRPr lang="en-US" dirty="0"/>
          </a:p>
          <a:p>
            <a:r>
              <a:rPr lang="en-US" dirty="0" err="1"/>
              <a:t>EmailAddressHistory</a:t>
            </a:r>
            <a:endParaRPr lang="en-US" dirty="0"/>
          </a:p>
          <a:p>
            <a:r>
              <a:rPr lang="en-US" dirty="0"/>
              <a:t>Emails</a:t>
            </a:r>
          </a:p>
          <a:p>
            <a:r>
              <a:rPr lang="en-US" dirty="0" err="1"/>
              <a:t>EngagementMeasures</a:t>
            </a:r>
            <a:endParaRPr lang="en-US" dirty="0"/>
          </a:p>
          <a:p>
            <a:r>
              <a:rPr lang="en-US" dirty="0" err="1"/>
              <a:t>ExmKeyBehaviorCache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FaceApiContactInfo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InteractionsCache</a:t>
            </a:r>
            <a:endParaRPr lang="en-US" dirty="0"/>
          </a:p>
          <a:p>
            <a:r>
              <a:rPr lang="en-US" dirty="0" err="1"/>
              <a:t>KeyBehaviorCache</a:t>
            </a:r>
            <a:endParaRPr lang="en-US" dirty="0"/>
          </a:p>
          <a:p>
            <a:r>
              <a:rPr lang="en-US" dirty="0" err="1"/>
              <a:t>ListSubscriptions</a:t>
            </a:r>
            <a:endParaRPr lang="en-US" dirty="0"/>
          </a:p>
          <a:p>
            <a:r>
              <a:rPr lang="en-US" dirty="0"/>
              <a:t>Personal</a:t>
            </a:r>
          </a:p>
          <a:p>
            <a:r>
              <a:rPr lang="en-US" dirty="0" err="1"/>
              <a:t>PhoneNumbers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355" y="1420161"/>
            <a:ext cx="895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1525B"/>
                </a:solidFill>
              </a:rPr>
              <a:t>xConnect</a:t>
            </a:r>
            <a:r>
              <a:rPr lang="en-US" sz="2400" b="1" dirty="0">
                <a:solidFill>
                  <a:srgbClr val="01525B"/>
                </a:solidFill>
              </a:rPr>
              <a:t> </a:t>
            </a:r>
            <a:r>
              <a:rPr lang="en-US" sz="2400" b="1" dirty="0" smtClean="0">
                <a:solidFill>
                  <a:srgbClr val="01525B"/>
                </a:solidFill>
              </a:rPr>
              <a:t>Facets used across the demo</a:t>
            </a:r>
            <a:endParaRPr lang="en-US" sz="2400" b="1" dirty="0">
              <a:solidFill>
                <a:srgbClr val="0152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3" name="Snip Single Corner Rectangle 31">
            <a:extLst>
              <a:ext uri="{FF2B5EF4-FFF2-40B4-BE49-F238E27FC236}">
                <a16:creationId xmlns:a16="http://schemas.microsoft.com/office/drawing/2014/main" id="{B485CEDE-2CA0-4179-A122-D8C03CEAF5CD}"/>
              </a:ext>
            </a:extLst>
          </p:cNvPr>
          <p:cNvSpPr/>
          <p:nvPr/>
        </p:nvSpPr>
        <p:spPr>
          <a:xfrm rot="10800000" flipV="1">
            <a:off x="247655" y="1109414"/>
            <a:ext cx="9344019" cy="5139708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96F90-D16D-4DD2-BFC0-B41C6EF5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1" y="1380851"/>
            <a:ext cx="9074025" cy="44815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661" y="5886077"/>
            <a:ext cx="293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Sitecore 9 Partners Intro webinar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78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31">
            <a:extLst>
              <a:ext uri="{FF2B5EF4-FFF2-40B4-BE49-F238E27FC236}">
                <a16:creationId xmlns:a16="http://schemas.microsoft.com/office/drawing/2014/main" id="{09B254D4-A746-43E0-B676-07E8743AC7DF}"/>
              </a:ext>
            </a:extLst>
          </p:cNvPr>
          <p:cNvSpPr/>
          <p:nvPr/>
        </p:nvSpPr>
        <p:spPr>
          <a:xfrm rot="10800000" flipV="1">
            <a:off x="329356" y="1109414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638355" y="1420161"/>
            <a:ext cx="89533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525B"/>
                </a:solidFill>
              </a:rPr>
              <a:t>xConnect </a:t>
            </a:r>
            <a:r>
              <a:rPr lang="en-US" sz="2400" b="1" dirty="0" err="1">
                <a:solidFill>
                  <a:srgbClr val="01525B"/>
                </a:solidFill>
              </a:rPr>
              <a:t>Api</a:t>
            </a:r>
            <a:r>
              <a:rPr lang="en-US" sz="2400" b="1" dirty="0">
                <a:solidFill>
                  <a:srgbClr val="01525B"/>
                </a:solidFill>
              </a:rPr>
              <a:t> Features</a:t>
            </a: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525B"/>
                </a:solidFill>
              </a:rPr>
              <a:t>Calculated facets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525B"/>
                </a:solidFill>
              </a:rPr>
              <a:t>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525B"/>
                </a:solidFill>
              </a:rPr>
              <a:t>No </a:t>
            </a:r>
            <a:r>
              <a:rPr lang="en-US" sz="2400" dirty="0" err="1">
                <a:solidFill>
                  <a:srgbClr val="FF0000"/>
                </a:solidFill>
              </a:rPr>
              <a:t>Sitecore.ContentSearch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525B"/>
                </a:solidFill>
              </a:rPr>
              <a:t>xConnect Service plugins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1525B"/>
                </a:solidFill>
              </a:rPr>
              <a:t>XdbContactEventWatcher</a:t>
            </a:r>
            <a:endParaRPr lang="en-US" sz="2400" b="1" dirty="0" smtClean="0">
              <a:solidFill>
                <a:srgbClr val="01525B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1525B"/>
                </a:solidFill>
              </a:rPr>
              <a:t>Example</a:t>
            </a:r>
            <a:r>
              <a:rPr lang="en-US" sz="2400" b="1" dirty="0">
                <a:solidFill>
                  <a:srgbClr val="01525B"/>
                </a:solidFill>
              </a:rPr>
              <a:t>: </a:t>
            </a:r>
            <a:r>
              <a:rPr lang="en-US" sz="2400" dirty="0">
                <a:solidFill>
                  <a:srgbClr val="01525B"/>
                </a:solidFill>
              </a:rPr>
              <a:t>Batch executing, Operation completed</a:t>
            </a:r>
          </a:p>
          <a:p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525B"/>
                </a:solidFill>
              </a:rPr>
              <a:t>Right to be </a:t>
            </a:r>
            <a:r>
              <a:rPr lang="en-US" sz="2400" b="1" dirty="0" smtClean="0">
                <a:solidFill>
                  <a:srgbClr val="01525B"/>
                </a:solidFill>
              </a:rPr>
              <a:t>forgotte</a:t>
            </a:r>
            <a:r>
              <a:rPr lang="en-US" sz="2400" b="1" dirty="0">
                <a:solidFill>
                  <a:srgbClr val="01525B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31">
            <a:extLst>
              <a:ext uri="{FF2B5EF4-FFF2-40B4-BE49-F238E27FC236}">
                <a16:creationId xmlns:a16="http://schemas.microsoft.com/office/drawing/2014/main" id="{8F2243AA-75F4-4F41-B8B7-2D440F605DC5}"/>
              </a:ext>
            </a:extLst>
          </p:cNvPr>
          <p:cNvSpPr/>
          <p:nvPr/>
        </p:nvSpPr>
        <p:spPr>
          <a:xfrm rot="10800000" flipV="1">
            <a:off x="329357" y="1117478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693385" y="1430664"/>
            <a:ext cx="4102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525B"/>
                </a:solidFill>
              </a:rPr>
              <a:t>Marketing Automation</a:t>
            </a: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New way to create automated campaigns</a:t>
            </a:r>
            <a:endParaRPr lang="ru-RU" sz="2400" b="1" dirty="0" smtClean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Easy &amp; User friendly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Customizable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Is </a:t>
            </a:r>
            <a:r>
              <a:rPr lang="en-US" sz="2400" b="1" dirty="0">
                <a:solidFill>
                  <a:srgbClr val="01525B"/>
                </a:solidFill>
              </a:rPr>
              <a:t>a </a:t>
            </a:r>
            <a:r>
              <a:rPr lang="en-US" sz="2400" b="1" dirty="0" smtClean="0">
                <a:solidFill>
                  <a:srgbClr val="01525B"/>
                </a:solidFill>
              </a:rPr>
              <a:t>stand-alone Windows Service/Console App/Azure </a:t>
            </a:r>
            <a:r>
              <a:rPr lang="en-US" sz="2400" b="1" dirty="0">
                <a:solidFill>
                  <a:srgbClr val="01525B"/>
                </a:solidFill>
              </a:rPr>
              <a:t>Web Job</a:t>
            </a:r>
            <a:endParaRPr lang="en-US" sz="2400" b="1" dirty="0" smtClean="0">
              <a:solidFill>
                <a:srgbClr val="01525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F9B19-6724-4147-A7BD-E2F14BAB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8" y="2188493"/>
            <a:ext cx="4392245" cy="3226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541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Marketing Automation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31">
            <a:extLst>
              <a:ext uri="{FF2B5EF4-FFF2-40B4-BE49-F238E27FC236}">
                <a16:creationId xmlns:a16="http://schemas.microsoft.com/office/drawing/2014/main" id="{8F2243AA-75F4-4F41-B8B7-2D440F605DC5}"/>
              </a:ext>
            </a:extLst>
          </p:cNvPr>
          <p:cNvSpPr/>
          <p:nvPr/>
        </p:nvSpPr>
        <p:spPr>
          <a:xfrm rot="10800000" flipV="1">
            <a:off x="329357" y="1117478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3" name="TextBox 12"/>
          <p:cNvSpPr txBox="1"/>
          <p:nvPr/>
        </p:nvSpPr>
        <p:spPr>
          <a:xfrm>
            <a:off x="755151" y="1424935"/>
            <a:ext cx="84864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1525B"/>
                </a:solidFill>
              </a:rPr>
              <a:t>Built in Action Types Classification</a:t>
            </a:r>
          </a:p>
          <a:p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Campaign </a:t>
            </a:r>
            <a:r>
              <a:rPr lang="en-US" sz="2400" b="1" dirty="0" smtClean="0">
                <a:solidFill>
                  <a:srgbClr val="01525B"/>
                </a:solidFill>
              </a:rPr>
              <a:t>Entry</a:t>
            </a:r>
            <a:endParaRPr lang="ru-RU" sz="2400" b="1" dirty="0" smtClean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Marketing 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Listeners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Decision Points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Other</a:t>
            </a:r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 smtClean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 smtClean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936" y="2255939"/>
            <a:ext cx="5775043" cy="34667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541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Marketing Automation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31">
            <a:extLst>
              <a:ext uri="{FF2B5EF4-FFF2-40B4-BE49-F238E27FC236}">
                <a16:creationId xmlns:a16="http://schemas.microsoft.com/office/drawing/2014/main" id="{8F2243AA-75F4-4F41-B8B7-2D440F605DC5}"/>
              </a:ext>
            </a:extLst>
          </p:cNvPr>
          <p:cNvSpPr/>
          <p:nvPr/>
        </p:nvSpPr>
        <p:spPr>
          <a:xfrm rot="10800000" flipV="1">
            <a:off x="329357" y="1117478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46957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3" name="TextBox 12"/>
          <p:cNvSpPr txBox="1"/>
          <p:nvPr/>
        </p:nvSpPr>
        <p:spPr>
          <a:xfrm>
            <a:off x="698643" y="1424935"/>
            <a:ext cx="8815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1525B"/>
                </a:solidFill>
              </a:rPr>
              <a:t>Automation enrollment</a:t>
            </a:r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A</a:t>
            </a:r>
            <a:r>
              <a:rPr lang="en-US" sz="2400" b="1" dirty="0" smtClean="0">
                <a:solidFill>
                  <a:srgbClr val="01525B"/>
                </a:solidFill>
              </a:rPr>
              <a:t>utomation </a:t>
            </a:r>
            <a:r>
              <a:rPr lang="en-US" sz="2400" b="1" dirty="0">
                <a:solidFill>
                  <a:srgbClr val="01525B"/>
                </a:solidFill>
              </a:rPr>
              <a:t>processing </a:t>
            </a:r>
            <a:r>
              <a:rPr lang="en-US" sz="2400" b="1" dirty="0" smtClean="0">
                <a:solidFill>
                  <a:srgbClr val="01525B"/>
                </a:solidFill>
              </a:rPr>
              <a:t>pool</a:t>
            </a:r>
            <a:r>
              <a:rPr lang="ru-RU" sz="2400" b="1" dirty="0" smtClean="0">
                <a:solidFill>
                  <a:srgbClr val="01525B"/>
                </a:solidFill>
              </a:rPr>
              <a:t> - </a:t>
            </a:r>
            <a:r>
              <a:rPr lang="en-US" sz="2400" b="1" dirty="0" smtClean="0">
                <a:solidFill>
                  <a:srgbClr val="01525B"/>
                </a:solidFill>
              </a:rPr>
              <a:t>A </a:t>
            </a:r>
            <a:r>
              <a:rPr lang="en-US" sz="2400" b="1" dirty="0">
                <a:solidFill>
                  <a:srgbClr val="01525B"/>
                </a:solidFill>
              </a:rPr>
              <a:t>new entity (contact or interaction) is created in </a:t>
            </a:r>
            <a:r>
              <a:rPr lang="en-US" sz="2400" b="1" dirty="0" smtClean="0">
                <a:solidFill>
                  <a:srgbClr val="01525B"/>
                </a:solidFill>
              </a:rPr>
              <a:t>xConnect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Timeout </a:t>
            </a:r>
            <a:r>
              <a:rPr lang="en-US" sz="2400" b="1" dirty="0">
                <a:solidFill>
                  <a:srgbClr val="01525B"/>
                </a:solidFill>
              </a:rPr>
              <a:t>worker </a:t>
            </a:r>
            <a:r>
              <a:rPr lang="ru-RU" sz="2400" b="1" dirty="0" smtClean="0">
                <a:solidFill>
                  <a:srgbClr val="01525B"/>
                </a:solidFill>
              </a:rPr>
              <a:t> - </a:t>
            </a:r>
            <a:r>
              <a:rPr lang="en-US" sz="2400" b="1" dirty="0">
                <a:solidFill>
                  <a:srgbClr val="01525B"/>
                </a:solidFill>
              </a:rPr>
              <a:t>regularly evaluates all ‘Pause’ </a:t>
            </a:r>
            <a:r>
              <a:rPr lang="en-US" sz="2400" b="1" dirty="0" smtClean="0">
                <a:solidFill>
                  <a:srgbClr val="01525B"/>
                </a:solidFill>
              </a:rPr>
              <a:t>activities</a:t>
            </a:r>
            <a:endParaRPr lang="ru-RU" sz="2400" b="1" dirty="0" smtClean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Operations API</a:t>
            </a:r>
            <a:r>
              <a:rPr lang="ru-RU" sz="2400" b="1" dirty="0" smtClean="0">
                <a:solidFill>
                  <a:srgbClr val="01525B"/>
                </a:solidFill>
              </a:rPr>
              <a:t> -  </a:t>
            </a:r>
            <a:r>
              <a:rPr lang="en-US" sz="2400" b="1" dirty="0" smtClean="0">
                <a:solidFill>
                  <a:srgbClr val="01525B"/>
                </a:solidFill>
              </a:rPr>
              <a:t>directly</a:t>
            </a:r>
            <a:r>
              <a:rPr lang="en-US" sz="2400" b="1" dirty="0">
                <a:solidFill>
                  <a:srgbClr val="01525B"/>
                </a:solidFill>
              </a:rPr>
              <a:t>, bypassing the processing </a:t>
            </a:r>
            <a:r>
              <a:rPr lang="en-US" sz="2400" b="1" dirty="0" smtClean="0">
                <a:solidFill>
                  <a:srgbClr val="01525B"/>
                </a:solidFill>
              </a:rPr>
              <a:t>pool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Enroll contact in a plan(s)</a:t>
            </a: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Register </a:t>
            </a:r>
            <a:r>
              <a:rPr lang="en-US" sz="2400" b="1" dirty="0">
                <a:solidFill>
                  <a:srgbClr val="01525B"/>
                </a:solidFill>
              </a:rPr>
              <a:t>live </a:t>
            </a:r>
            <a:r>
              <a:rPr lang="en-US" sz="2400" b="1" dirty="0" smtClean="0">
                <a:solidFill>
                  <a:srgbClr val="01525B"/>
                </a:solidFill>
              </a:rPr>
              <a:t>event(s) 		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Delete contact </a:t>
            </a:r>
            <a:r>
              <a:rPr lang="en-US" sz="2400" b="1" dirty="0">
                <a:solidFill>
                  <a:srgbClr val="01525B"/>
                </a:solidFill>
              </a:rPr>
              <a:t>from </a:t>
            </a:r>
            <a:r>
              <a:rPr lang="en-US" sz="2400" b="1" dirty="0" smtClean="0">
                <a:solidFill>
                  <a:srgbClr val="01525B"/>
                </a:solidFill>
              </a:rPr>
              <a:t>plan(s</a:t>
            </a:r>
            <a:r>
              <a:rPr lang="en-US" sz="2400" b="1" dirty="0" smtClean="0">
                <a:solidFill>
                  <a:srgbClr val="01525B"/>
                </a:solidFill>
              </a:rPr>
              <a:t>)</a:t>
            </a:r>
            <a:r>
              <a:rPr lang="en-US" sz="2400" b="1" dirty="0" smtClean="0">
                <a:solidFill>
                  <a:srgbClr val="01525B"/>
                </a:solidFill>
              </a:rPr>
              <a:t>	</a:t>
            </a:r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541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Marketing Automation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31">
            <a:extLst>
              <a:ext uri="{FF2B5EF4-FFF2-40B4-BE49-F238E27FC236}">
                <a16:creationId xmlns:a16="http://schemas.microsoft.com/office/drawing/2014/main" id="{8F2243AA-75F4-4F41-B8B7-2D440F605DC5}"/>
              </a:ext>
            </a:extLst>
          </p:cNvPr>
          <p:cNvSpPr/>
          <p:nvPr/>
        </p:nvSpPr>
        <p:spPr>
          <a:xfrm rot="10800000" flipV="1">
            <a:off x="329357" y="1117478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3" name="TextBox 12"/>
          <p:cNvSpPr txBox="1"/>
          <p:nvPr/>
        </p:nvSpPr>
        <p:spPr>
          <a:xfrm>
            <a:off x="615263" y="1424935"/>
            <a:ext cx="86263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1525B"/>
                </a:solidFill>
              </a:rPr>
              <a:t>Custom Action</a:t>
            </a:r>
          </a:p>
          <a:p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Create Activity Type backend logic and definition item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Create Activity Type Sitecore UI and </a:t>
            </a:r>
            <a:r>
              <a:rPr lang="en-US" sz="2400" b="1" dirty="0" smtClean="0">
                <a:solidFill>
                  <a:srgbClr val="01525B"/>
                </a:solidFill>
              </a:rPr>
              <a:t>Editor (Angular, Typescript)</a:t>
            </a:r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Deploy Activity Type to Sitecore UI and </a:t>
            </a:r>
            <a:r>
              <a:rPr lang="en-US" sz="2400" b="1" dirty="0" smtClean="0">
                <a:solidFill>
                  <a:srgbClr val="01525B"/>
                </a:solidFill>
              </a:rPr>
              <a:t>MA engine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 smtClean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262" y="3791416"/>
            <a:ext cx="8626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1525B"/>
                </a:solidFill>
              </a:rPr>
              <a:t>Custom Condition</a:t>
            </a:r>
          </a:p>
          <a:p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Implement </a:t>
            </a:r>
            <a:r>
              <a:rPr lang="en-US" sz="2400" dirty="0" err="1" smtClean="0">
                <a:solidFill>
                  <a:srgbClr val="01525B"/>
                </a:solidFill>
              </a:rPr>
              <a:t>ICondition</a:t>
            </a:r>
            <a:r>
              <a:rPr lang="en-US" sz="2400" b="1" dirty="0" smtClean="0">
                <a:solidFill>
                  <a:srgbClr val="01525B"/>
                </a:solidFill>
              </a:rPr>
              <a:t>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Deploy condition definition to MA engine</a:t>
            </a:r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 smtClean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6" name="Snip Single Corner Rectangle 31">
            <a:extLst>
              <a:ext uri="{FF2B5EF4-FFF2-40B4-BE49-F238E27FC236}">
                <a16:creationId xmlns:a16="http://schemas.microsoft.com/office/drawing/2014/main" id="{C95685F2-F4B9-4817-8897-16815A787740}"/>
              </a:ext>
            </a:extLst>
          </p:cNvPr>
          <p:cNvSpPr/>
          <p:nvPr/>
        </p:nvSpPr>
        <p:spPr>
          <a:xfrm rot="17932301" flipV="1">
            <a:off x="6023384" y="5203029"/>
            <a:ext cx="3535537" cy="892731"/>
          </a:xfrm>
          <a:prstGeom prst="snip1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A5F73-8009-4A4A-A0A5-CAAC85CCB2D3}"/>
              </a:ext>
            </a:extLst>
          </p:cNvPr>
          <p:cNvSpPr/>
          <p:nvPr/>
        </p:nvSpPr>
        <p:spPr>
          <a:xfrm rot="17959784">
            <a:off x="6330520" y="5192317"/>
            <a:ext cx="2961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Check Brimit Blog for sample activity implementation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1" y="1424935"/>
            <a:ext cx="1305152" cy="79614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541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Marketing Automation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4" y="141075"/>
            <a:ext cx="1689570" cy="56761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2" name="Snip Single Corner Rectangle 31">
            <a:extLst>
              <a:ext uri="{FF2B5EF4-FFF2-40B4-BE49-F238E27FC236}">
                <a16:creationId xmlns:a16="http://schemas.microsoft.com/office/drawing/2014/main" id="{B275842A-27FC-4743-8165-60240E8B082F}"/>
              </a:ext>
            </a:extLst>
          </p:cNvPr>
          <p:cNvSpPr/>
          <p:nvPr/>
        </p:nvSpPr>
        <p:spPr>
          <a:xfrm rot="10800000" flipV="1">
            <a:off x="329357" y="1117478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7" name="TextBox 16"/>
          <p:cNvSpPr txBox="1"/>
          <p:nvPr/>
        </p:nvSpPr>
        <p:spPr>
          <a:xfrm>
            <a:off x="1669852" y="3311833"/>
            <a:ext cx="617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1525B"/>
                </a:solidFill>
              </a:rPr>
              <a:t>Thank you!</a:t>
            </a:r>
            <a:endParaRPr lang="ru-RU" sz="3200" b="1" dirty="0">
              <a:solidFill>
                <a:srgbClr val="01525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SUGNL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40D9EF0-A254-4404-ABC8-54E761E400CE}"/>
              </a:ext>
            </a:extLst>
          </p:cNvPr>
          <p:cNvSpPr/>
          <p:nvPr/>
        </p:nvSpPr>
        <p:spPr>
          <a:xfrm rot="10800000" flipV="1">
            <a:off x="329356" y="1109414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29" name="TextBox 28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263" y="1424935"/>
            <a:ext cx="61743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525B"/>
                </a:solidFill>
              </a:rPr>
              <a:t>Background (Sitecore 8.x Problems)</a:t>
            </a: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Scalability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Session </a:t>
            </a:r>
            <a:r>
              <a:rPr lang="en-US" sz="2400" b="1" dirty="0">
                <a:solidFill>
                  <a:srgbClr val="01525B"/>
                </a:solidFill>
              </a:rPr>
              <a:t>expiration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Contact Locks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Extend </a:t>
            </a:r>
            <a:r>
              <a:rPr lang="en-US" sz="2400" b="1" dirty="0">
                <a:solidFill>
                  <a:srgbClr val="01525B"/>
                </a:solidFill>
              </a:rPr>
              <a:t>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Lack of documentation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40D9EF0-A254-4404-ABC8-54E761E400CE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615263" y="1424935"/>
            <a:ext cx="6174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525B"/>
                </a:solidFill>
              </a:rPr>
              <a:t>Background (</a:t>
            </a:r>
            <a:r>
              <a:rPr lang="en-US" sz="2400" b="1" strike="sngStrike" dirty="0">
                <a:solidFill>
                  <a:srgbClr val="01525B"/>
                </a:solidFill>
              </a:rPr>
              <a:t>Sitecore 8.x Problems</a:t>
            </a:r>
            <a:r>
              <a:rPr lang="en-US" sz="2400" b="1" dirty="0">
                <a:solidFill>
                  <a:srgbClr val="01525B"/>
                </a:solidFill>
              </a:rPr>
              <a:t>)</a:t>
            </a:r>
          </a:p>
          <a:p>
            <a:pPr algn="ctr"/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Scalability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Session </a:t>
            </a:r>
            <a:r>
              <a:rPr lang="en-US" sz="2400" b="1" dirty="0">
                <a:solidFill>
                  <a:srgbClr val="01525B"/>
                </a:solidFill>
              </a:rPr>
              <a:t>expiration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Contact Locks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1525B"/>
                </a:solidFill>
              </a:rPr>
              <a:t>Extend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1525B"/>
                </a:solidFill>
              </a:rPr>
              <a:t>Lack of documentation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2" name="Snip Single Corner Rectangle 31">
            <a:extLst>
              <a:ext uri="{FF2B5EF4-FFF2-40B4-BE49-F238E27FC236}">
                <a16:creationId xmlns:a16="http://schemas.microsoft.com/office/drawing/2014/main" id="{BC76840A-B47B-4C30-8989-068BD71BD4BC}"/>
              </a:ext>
            </a:extLst>
          </p:cNvPr>
          <p:cNvSpPr/>
          <p:nvPr/>
        </p:nvSpPr>
        <p:spPr>
          <a:xfrm rot="17932301" flipV="1">
            <a:off x="1492153" y="4763191"/>
            <a:ext cx="3535537" cy="892731"/>
          </a:xfrm>
          <a:prstGeom prst="snip1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3" name="Snip Single Corner Rectangle 31">
            <a:extLst>
              <a:ext uri="{FF2B5EF4-FFF2-40B4-BE49-F238E27FC236}">
                <a16:creationId xmlns:a16="http://schemas.microsoft.com/office/drawing/2014/main" id="{C95685F2-F4B9-4817-8897-16815A787740}"/>
              </a:ext>
            </a:extLst>
          </p:cNvPr>
          <p:cNvSpPr/>
          <p:nvPr/>
        </p:nvSpPr>
        <p:spPr>
          <a:xfrm rot="17932301" flipV="1">
            <a:off x="2817846" y="4763193"/>
            <a:ext cx="3535537" cy="892731"/>
          </a:xfrm>
          <a:prstGeom prst="snip1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4" name="Snip Single Corner Rectangle 31">
            <a:extLst>
              <a:ext uri="{FF2B5EF4-FFF2-40B4-BE49-F238E27FC236}">
                <a16:creationId xmlns:a16="http://schemas.microsoft.com/office/drawing/2014/main" id="{E032FE58-7A66-4CE6-A346-F3D6DF6C1684}"/>
              </a:ext>
            </a:extLst>
          </p:cNvPr>
          <p:cNvSpPr/>
          <p:nvPr/>
        </p:nvSpPr>
        <p:spPr>
          <a:xfrm rot="17932301" flipV="1">
            <a:off x="4132217" y="4763193"/>
            <a:ext cx="3535537" cy="892731"/>
          </a:xfrm>
          <a:prstGeom prst="snip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5" name="Snip Single Corner Rectangle 31">
            <a:extLst>
              <a:ext uri="{FF2B5EF4-FFF2-40B4-BE49-F238E27FC236}">
                <a16:creationId xmlns:a16="http://schemas.microsoft.com/office/drawing/2014/main" id="{613374C4-B96B-4B7E-ACE8-2F4E21D70172}"/>
              </a:ext>
            </a:extLst>
          </p:cNvPr>
          <p:cNvSpPr/>
          <p:nvPr/>
        </p:nvSpPr>
        <p:spPr>
          <a:xfrm rot="17932301" flipV="1">
            <a:off x="5413513" y="4768034"/>
            <a:ext cx="3535537" cy="892731"/>
          </a:xfrm>
          <a:prstGeom prst="snip1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BC469-1EC6-42B4-9F53-5555B4FDBF62}"/>
              </a:ext>
            </a:extLst>
          </p:cNvPr>
          <p:cNvSpPr/>
          <p:nvPr/>
        </p:nvSpPr>
        <p:spPr>
          <a:xfrm rot="17959784">
            <a:off x="1866118" y="4715210"/>
            <a:ext cx="2961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Scalable &amp;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Cloud ready (PaaS)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A5F73-8009-4A4A-A0A5-CAAC85CCB2D3}"/>
              </a:ext>
            </a:extLst>
          </p:cNvPr>
          <p:cNvSpPr/>
          <p:nvPr/>
        </p:nvSpPr>
        <p:spPr>
          <a:xfrm rot="17959784">
            <a:off x="3124982" y="4752481"/>
            <a:ext cx="2961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Secure, supports GDPR EU regulation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7E2FE8-4220-430E-A4FB-59D1FD501845}"/>
              </a:ext>
            </a:extLst>
          </p:cNvPr>
          <p:cNvSpPr/>
          <p:nvPr/>
        </p:nvSpPr>
        <p:spPr>
          <a:xfrm rot="17959784">
            <a:off x="4483004" y="4800728"/>
            <a:ext cx="2961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Omni-channel ready &amp; customizable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2A0AB-7644-492B-AAEE-EBFB73EA4451}"/>
              </a:ext>
            </a:extLst>
          </p:cNvPr>
          <p:cNvSpPr/>
          <p:nvPr/>
        </p:nvSpPr>
        <p:spPr>
          <a:xfrm rot="17959784">
            <a:off x="5720649" y="4742916"/>
            <a:ext cx="2961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Developer friendly &amp; well documented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17960979">
            <a:off x="6399852" y="4848915"/>
            <a:ext cx="3288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https://doc.sitecore.net/developers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06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Single Corner Rectangle 31">
            <a:extLst>
              <a:ext uri="{FF2B5EF4-FFF2-40B4-BE49-F238E27FC236}">
                <a16:creationId xmlns:a16="http://schemas.microsoft.com/office/drawing/2014/main" id="{BD73B374-0885-49A3-B6E6-A55B0B5DB6B7}"/>
              </a:ext>
            </a:extLst>
          </p:cNvPr>
          <p:cNvSpPr/>
          <p:nvPr/>
        </p:nvSpPr>
        <p:spPr>
          <a:xfrm rot="10800000" flipV="1">
            <a:off x="5118476" y="1109414"/>
            <a:ext cx="447319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13" name="Snip Single Corner Rectangle 31">
            <a:extLst>
              <a:ext uri="{FF2B5EF4-FFF2-40B4-BE49-F238E27FC236}">
                <a16:creationId xmlns:a16="http://schemas.microsoft.com/office/drawing/2014/main" id="{3D38A025-42A0-48A0-BB15-AE5A5AB8FD5F}"/>
              </a:ext>
            </a:extLst>
          </p:cNvPr>
          <p:cNvSpPr/>
          <p:nvPr/>
        </p:nvSpPr>
        <p:spPr>
          <a:xfrm rot="10800000" flipV="1">
            <a:off x="329356" y="1109414"/>
            <a:ext cx="4446326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450700" y="1303546"/>
            <a:ext cx="335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1525B"/>
                </a:solidFill>
              </a:rPr>
              <a:t>Edit </a:t>
            </a:r>
            <a:r>
              <a:rPr lang="en-US" sz="2400" b="1" dirty="0" err="1">
                <a:solidFill>
                  <a:srgbClr val="01525B"/>
                </a:solidFill>
              </a:rPr>
              <a:t>xDB</a:t>
            </a:r>
            <a:r>
              <a:rPr lang="en-US" sz="2400" b="1" dirty="0">
                <a:solidFill>
                  <a:srgbClr val="01525B"/>
                </a:solidFill>
              </a:rPr>
              <a:t> Contact (SC 8.x)</a:t>
            </a:r>
            <a:endParaRPr lang="ru-RU" sz="2400" b="1" dirty="0">
              <a:solidFill>
                <a:srgbClr val="01525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700" y="1768522"/>
            <a:ext cx="4217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public void </a:t>
            </a:r>
            <a:r>
              <a:rPr lang="en-US" sz="600" dirty="0" err="1"/>
              <a:t>SetContactData</a:t>
            </a:r>
            <a:r>
              <a:rPr lang="en-US" sz="600" dirty="0"/>
              <a:t>(string username)</a:t>
            </a:r>
          </a:p>
          <a:p>
            <a:r>
              <a:rPr lang="en-US" sz="600" dirty="0"/>
              <a:t>{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LeaseOwner</a:t>
            </a:r>
            <a:r>
              <a:rPr lang="en-US" sz="600" dirty="0"/>
              <a:t> </a:t>
            </a:r>
            <a:r>
              <a:rPr lang="en-US" sz="600" dirty="0" err="1"/>
              <a:t>leaseOwner</a:t>
            </a:r>
            <a:r>
              <a:rPr lang="en-US" sz="600" dirty="0"/>
              <a:t> = new </a:t>
            </a:r>
            <a:r>
              <a:rPr lang="en-US" sz="600" dirty="0" err="1"/>
              <a:t>LeaseOwner</a:t>
            </a:r>
            <a:r>
              <a:rPr lang="en-US" sz="600" dirty="0"/>
              <a:t>("YOUR_WORKER_NAME", </a:t>
            </a:r>
            <a:r>
              <a:rPr lang="en-US" sz="600" dirty="0" err="1"/>
              <a:t>LeaseOwnerType.OutOfRequestWorker</a:t>
            </a:r>
            <a:r>
              <a:rPr lang="en-US" sz="600" dirty="0"/>
              <a:t>);</a:t>
            </a:r>
          </a:p>
          <a:p>
            <a:endParaRPr lang="en-US" sz="600" dirty="0"/>
          </a:p>
          <a:p>
            <a:r>
              <a:rPr lang="en-US" sz="600" dirty="0"/>
              <a:t>    </a:t>
            </a:r>
            <a:r>
              <a:rPr lang="en-US" sz="600" dirty="0" err="1"/>
              <a:t>ContactRepositoryBase</a:t>
            </a:r>
            <a:r>
              <a:rPr lang="en-US" sz="600" dirty="0"/>
              <a:t> </a:t>
            </a:r>
            <a:r>
              <a:rPr lang="en-US" sz="600" dirty="0" err="1"/>
              <a:t>contactRepository</a:t>
            </a:r>
            <a:r>
              <a:rPr lang="en-US" sz="600" dirty="0"/>
              <a:t> = </a:t>
            </a:r>
            <a:r>
              <a:rPr lang="en-US" sz="600" dirty="0" err="1"/>
              <a:t>Factory.CreateObject</a:t>
            </a:r>
            <a:r>
              <a:rPr lang="en-US" sz="600" dirty="0"/>
              <a:t>("</a:t>
            </a:r>
            <a:r>
              <a:rPr lang="en-US" sz="600" dirty="0" err="1"/>
              <a:t>contactRepository</a:t>
            </a:r>
            <a:r>
              <a:rPr lang="en-US" sz="600" dirty="0"/>
              <a:t>", true) as </a:t>
            </a:r>
            <a:r>
              <a:rPr lang="en-US" sz="600" dirty="0" err="1"/>
              <a:t>ContactRepositoryBase</a:t>
            </a:r>
            <a:r>
              <a:rPr lang="en-US" sz="600" dirty="0"/>
              <a:t>;</a:t>
            </a:r>
          </a:p>
          <a:p>
            <a:endParaRPr lang="en-US" sz="600" dirty="0"/>
          </a:p>
          <a:p>
            <a:r>
              <a:rPr lang="en-US" sz="600" dirty="0"/>
              <a:t>    // Attempt to obtain an exclusive lock on an existing contact in </a:t>
            </a:r>
            <a:r>
              <a:rPr lang="en-US" sz="600" dirty="0" err="1"/>
              <a:t>xDB</a:t>
            </a:r>
            <a:r>
              <a:rPr lang="en-US" sz="600" dirty="0"/>
              <a:t>.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LockAttemptResult</a:t>
            </a:r>
            <a:r>
              <a:rPr lang="en-US" sz="600" dirty="0"/>
              <a:t>&lt;Contact&gt; </a:t>
            </a:r>
            <a:r>
              <a:rPr lang="en-US" sz="600" dirty="0" err="1"/>
              <a:t>lockResult</a:t>
            </a:r>
            <a:r>
              <a:rPr lang="en-US" sz="600" dirty="0"/>
              <a:t> = </a:t>
            </a:r>
            <a:r>
              <a:rPr lang="en-US" sz="600" dirty="0" err="1"/>
              <a:t>contactRepository.TryLoadContact</a:t>
            </a:r>
            <a:r>
              <a:rPr lang="en-US" sz="600" dirty="0"/>
              <a:t>(username, </a:t>
            </a:r>
            <a:r>
              <a:rPr lang="en-US" sz="600" dirty="0" err="1"/>
              <a:t>leaseOwner</a:t>
            </a:r>
            <a:r>
              <a:rPr lang="en-US" sz="600" dirty="0"/>
              <a:t>, </a:t>
            </a:r>
            <a:r>
              <a:rPr lang="en-US" sz="600" dirty="0" err="1"/>
              <a:t>TimeSpan.FromMinutes</a:t>
            </a:r>
            <a:r>
              <a:rPr lang="en-US" sz="600" dirty="0"/>
              <a:t>(1));</a:t>
            </a:r>
          </a:p>
          <a:p>
            <a:endParaRPr lang="en-US" sz="600" dirty="0"/>
          </a:p>
          <a:p>
            <a:r>
              <a:rPr lang="en-US" sz="600" dirty="0"/>
              <a:t>    Contact </a:t>
            </a:r>
            <a:r>
              <a:rPr lang="en-US" sz="600" dirty="0" err="1"/>
              <a:t>contact</a:t>
            </a:r>
            <a:r>
              <a:rPr lang="en-US" sz="600" dirty="0"/>
              <a:t> = null;</a:t>
            </a:r>
          </a:p>
          <a:p>
            <a:endParaRPr lang="en-US" sz="600" dirty="0"/>
          </a:p>
          <a:p>
            <a:r>
              <a:rPr lang="en-US" sz="600" dirty="0"/>
              <a:t>    if (</a:t>
            </a:r>
            <a:r>
              <a:rPr lang="en-US" sz="600" dirty="0" err="1"/>
              <a:t>lockResult.Status</a:t>
            </a:r>
            <a:r>
              <a:rPr lang="en-US" sz="600" dirty="0"/>
              <a:t> == </a:t>
            </a:r>
            <a:r>
              <a:rPr lang="en-US" sz="600" dirty="0" err="1"/>
              <a:t>LockAttemptStatus.AlreadyLocked</a:t>
            </a:r>
            <a:r>
              <a:rPr lang="en-US" sz="600" dirty="0"/>
              <a:t>)</a:t>
            </a:r>
          </a:p>
          <a:p>
            <a:r>
              <a:rPr lang="en-US" sz="600" dirty="0"/>
              <a:t>    {</a:t>
            </a:r>
          </a:p>
          <a:p>
            <a:r>
              <a:rPr lang="en-US" sz="600" dirty="0"/>
              <a:t>        // Another worker or a live web session has an exclusive lock on the contact.</a:t>
            </a:r>
          </a:p>
          <a:p>
            <a:r>
              <a:rPr lang="en-US" sz="600" dirty="0"/>
              <a:t>        // You can't use this contact right now. It's up to you what to do in this case.</a:t>
            </a:r>
          </a:p>
          <a:p>
            <a:r>
              <a:rPr lang="en-US" sz="600" dirty="0"/>
              <a:t>        /* ... */</a:t>
            </a:r>
          </a:p>
          <a:p>
            <a:r>
              <a:rPr lang="en-US" sz="600" dirty="0"/>
              <a:t>    }</a:t>
            </a:r>
          </a:p>
          <a:p>
            <a:r>
              <a:rPr lang="en-US" sz="600" dirty="0"/>
              <a:t>    else if (</a:t>
            </a:r>
            <a:r>
              <a:rPr lang="en-US" sz="600" dirty="0" err="1"/>
              <a:t>lockResult.Status</a:t>
            </a:r>
            <a:r>
              <a:rPr lang="en-US" sz="600" dirty="0"/>
              <a:t> == </a:t>
            </a:r>
            <a:r>
              <a:rPr lang="en-US" sz="600" dirty="0" err="1"/>
              <a:t>LockAttemptStatus.DatabaseUnavailable</a:t>
            </a:r>
            <a:r>
              <a:rPr lang="en-US" sz="600" dirty="0"/>
              <a:t>)</a:t>
            </a:r>
          </a:p>
          <a:p>
            <a:r>
              <a:rPr lang="en-US" sz="600" dirty="0"/>
              <a:t>    {</a:t>
            </a:r>
          </a:p>
          <a:p>
            <a:r>
              <a:rPr lang="en-US" sz="600" dirty="0"/>
              <a:t>        // Database is down. Try to handle this gracefully.</a:t>
            </a:r>
          </a:p>
          <a:p>
            <a:r>
              <a:rPr lang="en-US" sz="600" dirty="0"/>
              <a:t>        /* ... */</a:t>
            </a:r>
          </a:p>
          <a:p>
            <a:r>
              <a:rPr lang="en-US" sz="600" dirty="0"/>
              <a:t>    }</a:t>
            </a:r>
          </a:p>
          <a:p>
            <a:r>
              <a:rPr lang="en-US" sz="600" dirty="0"/>
              <a:t>    else if (</a:t>
            </a:r>
            <a:r>
              <a:rPr lang="en-US" sz="600" dirty="0" err="1"/>
              <a:t>lockResult.Status</a:t>
            </a:r>
            <a:r>
              <a:rPr lang="en-US" sz="600" dirty="0"/>
              <a:t> == </a:t>
            </a:r>
            <a:r>
              <a:rPr lang="en-US" sz="600" dirty="0" err="1"/>
              <a:t>LockAttemptStatus.NotFound</a:t>
            </a:r>
            <a:r>
              <a:rPr lang="en-US" sz="600" dirty="0"/>
              <a:t>)</a:t>
            </a:r>
          </a:p>
          <a:p>
            <a:r>
              <a:rPr lang="en-US" sz="600" dirty="0"/>
              <a:t>    {</a:t>
            </a:r>
          </a:p>
          <a:p>
            <a:r>
              <a:rPr lang="en-US" sz="600" dirty="0"/>
              <a:t>        // A contact with the given identifier doesn't exist.</a:t>
            </a:r>
          </a:p>
          <a:p>
            <a:r>
              <a:rPr lang="en-US" sz="600" dirty="0"/>
              <a:t>        // Just create a new contact object.</a:t>
            </a:r>
          </a:p>
          <a:p>
            <a:r>
              <a:rPr lang="en-US" sz="600" dirty="0"/>
              <a:t>        contact = </a:t>
            </a:r>
            <a:r>
              <a:rPr lang="en-US" sz="600" dirty="0" err="1"/>
              <a:t>contactRepository.CreateContact</a:t>
            </a:r>
            <a:r>
              <a:rPr lang="en-US" sz="600" dirty="0"/>
              <a:t>(</a:t>
            </a:r>
            <a:r>
              <a:rPr lang="en-US" sz="600" dirty="0" err="1"/>
              <a:t>Guid.NewGuid</a:t>
            </a:r>
            <a:r>
              <a:rPr lang="en-US" sz="600" dirty="0"/>
              <a:t>());</a:t>
            </a:r>
          </a:p>
          <a:p>
            <a:endParaRPr lang="en-US" sz="600" dirty="0"/>
          </a:p>
          <a:p>
            <a:r>
              <a:rPr lang="en-US" sz="600" dirty="0"/>
              <a:t>        // Identify it.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contact.Identifiers.Identifier</a:t>
            </a:r>
            <a:r>
              <a:rPr lang="en-US" sz="600" dirty="0"/>
              <a:t> = username;</a:t>
            </a:r>
          </a:p>
          <a:p>
            <a:endParaRPr lang="en-US" sz="600" dirty="0"/>
          </a:p>
          <a:p>
            <a:r>
              <a:rPr lang="en-US" sz="600" dirty="0"/>
              <a:t>        // And make it known.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contact.Identifiers.IdentificationLevel</a:t>
            </a:r>
            <a:r>
              <a:rPr lang="en-US" sz="600" dirty="0"/>
              <a:t> = </a:t>
            </a:r>
            <a:r>
              <a:rPr lang="en-US" sz="600" dirty="0" err="1"/>
              <a:t>Sitecore.Analytics.Model.ContactIdentificationLevel.Known</a:t>
            </a:r>
            <a:r>
              <a:rPr lang="en-US" sz="600" dirty="0"/>
              <a:t>;</a:t>
            </a:r>
          </a:p>
          <a:p>
            <a:r>
              <a:rPr lang="en-US" sz="600" dirty="0"/>
              <a:t>    }</a:t>
            </a:r>
          </a:p>
          <a:p>
            <a:r>
              <a:rPr lang="en-US" sz="600" dirty="0"/>
              <a:t>    else</a:t>
            </a:r>
          </a:p>
          <a:p>
            <a:r>
              <a:rPr lang="en-US" sz="600" dirty="0"/>
              <a:t>    {</a:t>
            </a:r>
          </a:p>
          <a:p>
            <a:r>
              <a:rPr lang="en-US" sz="600" dirty="0"/>
              <a:t>        // We </a:t>
            </a:r>
            <a:r>
              <a:rPr lang="en-US" sz="600" dirty="0" err="1"/>
              <a:t>successfull</a:t>
            </a:r>
            <a:r>
              <a:rPr lang="en-US" sz="600" dirty="0"/>
              <a:t> locked an existing contact.</a:t>
            </a:r>
          </a:p>
          <a:p>
            <a:r>
              <a:rPr lang="en-US" sz="600" dirty="0"/>
              <a:t>        contact = </a:t>
            </a:r>
            <a:r>
              <a:rPr lang="en-US" sz="600" dirty="0" err="1"/>
              <a:t>lockResult.Object</a:t>
            </a:r>
            <a:r>
              <a:rPr lang="en-US" sz="600" dirty="0"/>
              <a:t>;</a:t>
            </a:r>
          </a:p>
          <a:p>
            <a:r>
              <a:rPr lang="en-US" sz="600" dirty="0"/>
              <a:t>    }</a:t>
            </a:r>
          </a:p>
          <a:p>
            <a:endParaRPr lang="en-US" sz="600" dirty="0"/>
          </a:p>
          <a:p>
            <a:r>
              <a:rPr lang="en-US" sz="600" dirty="0"/>
              <a:t>    // </a:t>
            </a:r>
            <a:r>
              <a:rPr lang="en-US" sz="600" b="1" dirty="0"/>
              <a:t>Set some contact facets:</a:t>
            </a:r>
          </a:p>
          <a:p>
            <a:r>
              <a:rPr lang="en-US" sz="600" dirty="0"/>
              <a:t>    /* ... */</a:t>
            </a:r>
          </a:p>
          <a:p>
            <a:endParaRPr lang="en-US" sz="600" dirty="0"/>
          </a:p>
          <a:p>
            <a:r>
              <a:rPr lang="en-US" sz="600" dirty="0"/>
              <a:t>    // Save the contact and release the lock.</a:t>
            </a:r>
          </a:p>
          <a:p>
            <a:r>
              <a:rPr lang="en-US" sz="600" dirty="0"/>
              <a:t>    if (contact != null)</a:t>
            </a:r>
          </a:p>
          <a:p>
            <a:r>
              <a:rPr lang="en-US" sz="600" dirty="0"/>
              <a:t>    {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var</a:t>
            </a:r>
            <a:r>
              <a:rPr lang="en-US" sz="600" dirty="0"/>
              <a:t> options = new </a:t>
            </a:r>
            <a:r>
              <a:rPr lang="en-US" sz="600" dirty="0" err="1"/>
              <a:t>ContactSaveOptions</a:t>
            </a:r>
            <a:r>
              <a:rPr lang="en-US" sz="600" dirty="0"/>
              <a:t>(release: true, owner: </a:t>
            </a:r>
            <a:r>
              <a:rPr lang="en-US" sz="600" dirty="0" err="1"/>
              <a:t>leaseOwner</a:t>
            </a:r>
            <a:r>
              <a:rPr lang="en-US" sz="600" dirty="0"/>
              <a:t>);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contactRepository.SaveContact</a:t>
            </a:r>
            <a:r>
              <a:rPr lang="en-US" sz="600" dirty="0"/>
              <a:t>(contact, options);</a:t>
            </a:r>
          </a:p>
          <a:p>
            <a:r>
              <a:rPr lang="en-US" sz="600" dirty="0"/>
              <a:t>    }</a:t>
            </a:r>
          </a:p>
          <a:p>
            <a:r>
              <a:rPr lang="en-US" sz="600" dirty="0"/>
              <a:t>}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204847" y="1303546"/>
            <a:ext cx="369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1525B"/>
                </a:solidFill>
              </a:rPr>
              <a:t>Edit Contact with </a:t>
            </a:r>
            <a:r>
              <a:rPr lang="en-US" sz="2400" b="1">
                <a:solidFill>
                  <a:srgbClr val="01525B"/>
                </a:solidFill>
              </a:rPr>
              <a:t>xConnect</a:t>
            </a:r>
            <a:endParaRPr lang="ru-RU" sz="2400" b="1" dirty="0">
              <a:solidFill>
                <a:srgbClr val="01525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1959" y="1784527"/>
            <a:ext cx="39421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public void </a:t>
            </a:r>
            <a:r>
              <a:rPr lang="en-US" sz="600" dirty="0" err="1"/>
              <a:t>UpdateContact</a:t>
            </a:r>
            <a:r>
              <a:rPr lang="en-US" sz="600" dirty="0"/>
              <a:t>(string source, string identifier, Data data)</a:t>
            </a:r>
          </a:p>
          <a:p>
            <a:r>
              <a:rPr lang="en-US" sz="600" dirty="0"/>
              <a:t>{</a:t>
            </a:r>
          </a:p>
          <a:p>
            <a:r>
              <a:rPr lang="en-US" sz="600" dirty="0"/>
              <a:t>  using (</a:t>
            </a:r>
            <a:r>
              <a:rPr lang="en-US" sz="600" dirty="0" err="1"/>
              <a:t>XConnectClient</a:t>
            </a:r>
            <a:r>
              <a:rPr lang="en-US" sz="600" dirty="0"/>
              <a:t> client = </a:t>
            </a:r>
            <a:r>
              <a:rPr lang="en-US" sz="600" dirty="0" err="1"/>
              <a:t>GetClient</a:t>
            </a:r>
            <a:r>
              <a:rPr lang="en-US" sz="600" dirty="0"/>
              <a:t>())</a:t>
            </a:r>
          </a:p>
          <a:p>
            <a:r>
              <a:rPr lang="en-US" sz="600" dirty="0"/>
              <a:t>  {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IdentifiedContactReference</a:t>
            </a:r>
            <a:r>
              <a:rPr lang="en-US" sz="600" dirty="0"/>
              <a:t> reference = new </a:t>
            </a:r>
            <a:r>
              <a:rPr lang="en-US" sz="600" dirty="0" err="1"/>
              <a:t>IdentifiedContactReference</a:t>
            </a:r>
            <a:r>
              <a:rPr lang="en-US" sz="600" dirty="0"/>
              <a:t>(source, identifier);</a:t>
            </a:r>
          </a:p>
          <a:p>
            <a:endParaRPr lang="en-US" sz="600" dirty="0"/>
          </a:p>
          <a:p>
            <a:r>
              <a:rPr lang="en-US" sz="600" dirty="0"/>
              <a:t>    Contact </a:t>
            </a:r>
            <a:r>
              <a:rPr lang="en-US" sz="600" dirty="0" err="1"/>
              <a:t>contact</a:t>
            </a:r>
            <a:r>
              <a:rPr lang="en-US" sz="600" dirty="0"/>
              <a:t> = </a:t>
            </a:r>
            <a:r>
              <a:rPr lang="en-US" sz="600" dirty="0" err="1"/>
              <a:t>client.Get</a:t>
            </a:r>
            <a:r>
              <a:rPr lang="en-US" sz="600" dirty="0"/>
              <a:t>&lt;Contact&gt;(reference, new </a:t>
            </a:r>
            <a:r>
              <a:rPr lang="en-US" sz="600" dirty="0" err="1"/>
              <a:t>ContactExpandOptions</a:t>
            </a:r>
            <a:r>
              <a:rPr lang="en-US" sz="600" dirty="0"/>
              <a:t>(</a:t>
            </a:r>
            <a:r>
              <a:rPr lang="en-US" sz="600" dirty="0" err="1"/>
              <a:t>PersonalInformation.DefaultFacetKey</a:t>
            </a:r>
            <a:r>
              <a:rPr lang="en-US" sz="600" dirty="0"/>
              <a:t>));</a:t>
            </a:r>
          </a:p>
          <a:p>
            <a:endParaRPr lang="en-US" sz="600" dirty="0"/>
          </a:p>
          <a:p>
            <a:r>
              <a:rPr lang="en-US" sz="600" dirty="0"/>
              <a:t>    if (contact == null)</a:t>
            </a:r>
          </a:p>
          <a:p>
            <a:r>
              <a:rPr lang="en-US" sz="600" dirty="0"/>
              <a:t>    {</a:t>
            </a:r>
          </a:p>
          <a:p>
            <a:r>
              <a:rPr lang="en-US" sz="600" dirty="0"/>
              <a:t>      return;</a:t>
            </a:r>
          </a:p>
          <a:p>
            <a:r>
              <a:rPr lang="en-US" sz="600" dirty="0"/>
              <a:t>    }</a:t>
            </a:r>
          </a:p>
          <a:p>
            <a:endParaRPr lang="en-US" sz="600" dirty="0"/>
          </a:p>
          <a:p>
            <a:r>
              <a:rPr lang="en-US" sz="600" dirty="0"/>
              <a:t>    // </a:t>
            </a:r>
            <a:r>
              <a:rPr lang="en-US" sz="600" b="1" dirty="0"/>
              <a:t>Set Facets</a:t>
            </a:r>
          </a:p>
          <a:p>
            <a:endParaRPr lang="en-US" sz="600" dirty="0"/>
          </a:p>
          <a:p>
            <a:r>
              <a:rPr lang="en-US" sz="600" dirty="0"/>
              <a:t>    </a:t>
            </a:r>
            <a:r>
              <a:rPr lang="en-US" sz="600" dirty="0" err="1"/>
              <a:t>client.SetFacet</a:t>
            </a:r>
            <a:r>
              <a:rPr lang="en-US" sz="600" dirty="0"/>
              <a:t>&lt;</a:t>
            </a:r>
            <a:r>
              <a:rPr lang="en-US" sz="600" dirty="0" err="1"/>
              <a:t>PersonalInformation</a:t>
            </a:r>
            <a:r>
              <a:rPr lang="en-US" sz="600" dirty="0"/>
              <a:t>&gt;(contact, </a:t>
            </a:r>
            <a:r>
              <a:rPr lang="en-US" sz="600" dirty="0" err="1"/>
              <a:t>PersonalInformation.DefaultFacetKey</a:t>
            </a:r>
            <a:r>
              <a:rPr lang="en-US" sz="600" dirty="0"/>
              <a:t>, </a:t>
            </a:r>
            <a:r>
              <a:rPr lang="en-US" sz="600" dirty="0" err="1"/>
              <a:t>personalInformation</a:t>
            </a:r>
            <a:r>
              <a:rPr lang="en-US" sz="600" dirty="0"/>
              <a:t>);</a:t>
            </a:r>
          </a:p>
          <a:p>
            <a:endParaRPr lang="en-US" sz="600" dirty="0"/>
          </a:p>
          <a:p>
            <a:r>
              <a:rPr lang="en-US" sz="600" dirty="0"/>
              <a:t>    </a:t>
            </a:r>
            <a:r>
              <a:rPr lang="en-US" sz="600" dirty="0" err="1"/>
              <a:t>client.Submit</a:t>
            </a:r>
            <a:r>
              <a:rPr lang="en-US" sz="600" dirty="0"/>
              <a:t>();</a:t>
            </a:r>
          </a:p>
          <a:p>
            <a:r>
              <a:rPr lang="en-US" sz="600" dirty="0"/>
              <a:t>  }</a:t>
            </a:r>
          </a:p>
          <a:p>
            <a:r>
              <a:rPr lang="en-US" sz="600" dirty="0"/>
              <a:t>}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40E93FD4-63D7-4379-BA23-39DE6C64EF19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A6AA0-7C7C-4134-8DD6-98215E00CB50}"/>
              </a:ext>
            </a:extLst>
          </p:cNvPr>
          <p:cNvSpPr txBox="1"/>
          <p:nvPr/>
        </p:nvSpPr>
        <p:spPr>
          <a:xfrm>
            <a:off x="615263" y="1424935"/>
            <a:ext cx="617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1525B"/>
                </a:solidFill>
              </a:rPr>
              <a:t>New roles &amp; services</a:t>
            </a:r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64" y="1894184"/>
            <a:ext cx="7713191" cy="3846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263" y="5834606"/>
            <a:ext cx="9558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https://sitecore.gallery.video/detail/videos/xconnect/video/5596004966001/xconnect---</a:t>
            </a:r>
            <a:r>
              <a:rPr lang="en-US" sz="1600" dirty="0" smtClean="0">
                <a:hlinkClick r:id="rId3"/>
              </a:rPr>
              <a:t>scaling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7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40E93FD4-63D7-4379-BA23-39DE6C64EF19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pic>
        <p:nvPicPr>
          <p:cNvPr id="1026" name="Picture 2" descr="C:\Data\SYM2017\V9\Documentation_upd\Documentation\technical-preview-90-xconnect-xdb-developer-documentation\xconnect\_images\xconnect-simple1.png">
            <a:extLst>
              <a:ext uri="{FF2B5EF4-FFF2-40B4-BE49-F238E27FC236}">
                <a16:creationId xmlns:a16="http://schemas.microsoft.com/office/drawing/2014/main" id="{BB53CA7A-440D-418B-888B-C598DDF9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06" y="2570205"/>
            <a:ext cx="5448820" cy="286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B573A8-69D2-49CC-B263-6328913D87CA}"/>
              </a:ext>
            </a:extLst>
          </p:cNvPr>
          <p:cNvSpPr/>
          <p:nvPr/>
        </p:nvSpPr>
        <p:spPr>
          <a:xfrm>
            <a:off x="615262" y="1993807"/>
            <a:ext cx="26469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Kievit"/>
              </a:rPr>
              <a:t>Service Layer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Kievit"/>
              </a:rPr>
              <a:t>Implements </a:t>
            </a:r>
            <a:r>
              <a:rPr lang="en-US" dirty="0" err="1">
                <a:solidFill>
                  <a:srgbClr val="222222"/>
                </a:solidFill>
                <a:latin typeface="Kievit"/>
              </a:rPr>
              <a:t>oData</a:t>
            </a:r>
            <a:r>
              <a:rPr lang="en-US" dirty="0">
                <a:solidFill>
                  <a:srgbClr val="222222"/>
                </a:solidFill>
                <a:latin typeface="Kievit"/>
              </a:rPr>
              <a:t> protocol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Kievit"/>
              </a:rPr>
              <a:t>Provider based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Kievit"/>
              </a:rPr>
              <a:t>Use xConnect to </a:t>
            </a:r>
            <a:r>
              <a:rPr lang="en-US" dirty="0" smtClean="0">
                <a:solidFill>
                  <a:srgbClr val="222222"/>
                </a:solidFill>
                <a:latin typeface="Kievit"/>
              </a:rPr>
              <a:t>read/write/search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Kievit"/>
              </a:rPr>
              <a:t>Supports sync/</a:t>
            </a:r>
            <a:r>
              <a:rPr lang="en-US" dirty="0" err="1" smtClean="0">
                <a:solidFill>
                  <a:srgbClr val="222222"/>
                </a:solidFill>
                <a:latin typeface="Kievit"/>
              </a:rPr>
              <a:t>async</a:t>
            </a:r>
            <a:endParaRPr lang="en-US" dirty="0">
              <a:solidFill>
                <a:srgbClr val="222222"/>
              </a:solidFill>
              <a:latin typeface="Kievit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Kievit"/>
              </a:rPr>
              <a:t>Supports batching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Kievit"/>
              </a:rPr>
              <a:t>Secure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Kievit"/>
              </a:rPr>
              <a:t>Customizable</a:t>
            </a:r>
            <a:endParaRPr lang="en-US" dirty="0" smtClean="0">
              <a:solidFill>
                <a:srgbClr val="222222"/>
              </a:solidFill>
              <a:latin typeface="Kievit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22222"/>
              </a:solidFill>
              <a:latin typeface="Kievit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Kievit"/>
              </a:rPr>
              <a:t>Not </a:t>
            </a:r>
            <a:r>
              <a:rPr lang="en-US" dirty="0" err="1" smtClean="0">
                <a:solidFill>
                  <a:srgbClr val="222222"/>
                </a:solidFill>
                <a:latin typeface="Kievit"/>
              </a:rPr>
              <a:t>xDB</a:t>
            </a:r>
            <a:endParaRPr lang="en-US" b="0" i="0" dirty="0">
              <a:solidFill>
                <a:srgbClr val="222222"/>
              </a:solidFill>
              <a:effectLst/>
              <a:latin typeface="Kievi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A6AA0-7C7C-4134-8DD6-98215E00CB50}"/>
              </a:ext>
            </a:extLst>
          </p:cNvPr>
          <p:cNvSpPr txBox="1"/>
          <p:nvPr/>
        </p:nvSpPr>
        <p:spPr>
          <a:xfrm>
            <a:off x="615263" y="1424935"/>
            <a:ext cx="617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1525B"/>
                </a:solidFill>
              </a:rPr>
              <a:t>xConnect</a:t>
            </a:r>
            <a:endParaRPr lang="en-US" sz="2400" b="1" dirty="0">
              <a:solidFill>
                <a:srgbClr val="01525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31">
            <a:extLst>
              <a:ext uri="{FF2B5EF4-FFF2-40B4-BE49-F238E27FC236}">
                <a16:creationId xmlns:a16="http://schemas.microsoft.com/office/drawing/2014/main" id="{34567FD9-77FA-4369-AD40-2B46BFEBCAC9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590768" y="1450690"/>
            <a:ext cx="1997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525B"/>
                </a:solidFill>
              </a:rPr>
              <a:t>Core </a:t>
            </a:r>
          </a:p>
          <a:p>
            <a:r>
              <a:rPr lang="en-US" sz="2400" b="1" dirty="0">
                <a:solidFill>
                  <a:srgbClr val="01525B"/>
                </a:solidFill>
              </a:rPr>
              <a:t>components</a:t>
            </a:r>
            <a:endParaRPr lang="ru-RU" sz="2400" b="1" dirty="0">
              <a:solidFill>
                <a:srgbClr val="01525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0C6C2-D487-4DBD-9F4D-85DF58C4FCF2}"/>
              </a:ext>
            </a:extLst>
          </p:cNvPr>
          <p:cNvSpPr/>
          <p:nvPr/>
        </p:nvSpPr>
        <p:spPr>
          <a:xfrm>
            <a:off x="552361" y="2698826"/>
            <a:ext cx="2293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Kievit"/>
              </a:rPr>
              <a:t>xConnect Collection service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Kievit"/>
              </a:rPr>
              <a:t>xConnect Search service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Kievit"/>
              </a:rPr>
              <a:t>Automation </a:t>
            </a:r>
            <a:r>
              <a:rPr lang="en-US" dirty="0" smtClean="0">
                <a:solidFill>
                  <a:srgbClr val="222222"/>
                </a:solidFill>
                <a:latin typeface="Kievit"/>
              </a:rPr>
              <a:t>Operations &amp; </a:t>
            </a:r>
            <a:r>
              <a:rPr lang="en-US" dirty="0" smtClean="0">
                <a:solidFill>
                  <a:srgbClr val="222222"/>
                </a:solidFill>
                <a:latin typeface="Kievit"/>
              </a:rPr>
              <a:t>Reporting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Kievit"/>
              </a:rPr>
              <a:t>Marketing Operations</a:t>
            </a:r>
            <a:endParaRPr lang="en-US" dirty="0">
              <a:solidFill>
                <a:srgbClr val="222222"/>
              </a:solidFill>
              <a:latin typeface="Kievi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29" y="1957227"/>
            <a:ext cx="6505309" cy="36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Single Corner Rectangle 31">
            <a:extLst>
              <a:ext uri="{FF2B5EF4-FFF2-40B4-BE49-F238E27FC236}">
                <a16:creationId xmlns:a16="http://schemas.microsoft.com/office/drawing/2014/main" id="{BDDC8657-8670-47E1-B571-32ABEE310909}"/>
              </a:ext>
            </a:extLst>
          </p:cNvPr>
          <p:cNvSpPr/>
          <p:nvPr/>
        </p:nvSpPr>
        <p:spPr>
          <a:xfrm rot="10800000" flipV="1">
            <a:off x="329357" y="1126145"/>
            <a:ext cx="9262318" cy="5122373"/>
          </a:xfrm>
          <a:prstGeom prst="snip1Rect">
            <a:avLst>
              <a:gd name="adj" fmla="val 79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/>
          </a:p>
        </p:txBody>
      </p:sp>
      <p:sp>
        <p:nvSpPr>
          <p:cNvPr id="4" name="Snip Single Corner Rectangle 3"/>
          <p:cNvSpPr/>
          <p:nvPr/>
        </p:nvSpPr>
        <p:spPr>
          <a:xfrm rot="10800000" flipH="1">
            <a:off x="1" y="0"/>
            <a:ext cx="9906000" cy="849762"/>
          </a:xfrm>
          <a:prstGeom prst="snip1Rect">
            <a:avLst>
              <a:gd name="adj" fmla="val 43617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1" y="0"/>
            <a:ext cx="9514008" cy="849762"/>
          </a:xfrm>
          <a:prstGeom prst="snip1Rect">
            <a:avLst>
              <a:gd name="adj" fmla="val 25532"/>
            </a:avLst>
          </a:prstGeom>
          <a:solidFill>
            <a:schemeClr val="tx2">
              <a:lumMod val="90000"/>
              <a:lumOff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8" name="Snip Single Corner Rectangle 7"/>
          <p:cNvSpPr/>
          <p:nvPr/>
        </p:nvSpPr>
        <p:spPr>
          <a:xfrm rot="10800000" flipH="1">
            <a:off x="1" y="0"/>
            <a:ext cx="9591674" cy="849762"/>
          </a:xfrm>
          <a:prstGeom prst="snip1Rect">
            <a:avLst>
              <a:gd name="adj" fmla="val 50000"/>
            </a:avLst>
          </a:prstGeom>
          <a:solidFill>
            <a:srgbClr val="0A193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46" dirty="0"/>
          </a:p>
        </p:txBody>
      </p:sp>
      <p:sp>
        <p:nvSpPr>
          <p:cNvPr id="28" name="Rectangle 27"/>
          <p:cNvSpPr/>
          <p:nvPr/>
        </p:nvSpPr>
        <p:spPr>
          <a:xfrm>
            <a:off x="1" y="6516135"/>
            <a:ext cx="9906000" cy="3418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7" name="TextBox 16"/>
          <p:cNvSpPr txBox="1"/>
          <p:nvPr/>
        </p:nvSpPr>
        <p:spPr>
          <a:xfrm>
            <a:off x="1708685" y="1259028"/>
            <a:ext cx="6174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1525B"/>
                </a:solidFill>
              </a:rPr>
              <a:t>Experience/Collection </a:t>
            </a:r>
            <a:r>
              <a:rPr lang="en-US" sz="3200" b="1" dirty="0" smtClean="0">
                <a:solidFill>
                  <a:srgbClr val="01525B"/>
                </a:solidFill>
              </a:rPr>
              <a:t>Data</a:t>
            </a:r>
            <a:endParaRPr lang="en-US" sz="3200" b="1" dirty="0">
              <a:solidFill>
                <a:srgbClr val="01525B"/>
              </a:solidFill>
            </a:endParaRPr>
          </a:p>
          <a:p>
            <a:pPr algn="ctr"/>
            <a:endParaRPr lang="en-US" sz="3200" b="1" dirty="0">
              <a:solidFill>
                <a:srgbClr val="01525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1525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8010" y="6573147"/>
            <a:ext cx="7203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Daniil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danlrby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Alexei </a:t>
            </a:r>
            <a:r>
              <a:rPr lang="en-US" sz="1000" dirty="0" smtClean="0">
                <a:solidFill>
                  <a:srgbClr val="0070C0"/>
                </a:solidFill>
              </a:rPr>
              <a:t>@</a:t>
            </a:r>
            <a:r>
              <a:rPr lang="en-US" sz="1000" dirty="0" err="1" smtClean="0">
                <a:solidFill>
                  <a:srgbClr val="0070C0"/>
                </a:solidFill>
              </a:rPr>
              <a:t>lebeg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endParaRPr lang="ru-RU" sz="10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1B290-DFDF-46CE-BC24-E08C8EC681BF}"/>
              </a:ext>
            </a:extLst>
          </p:cNvPr>
          <p:cNvSpPr/>
          <p:nvPr/>
        </p:nvSpPr>
        <p:spPr>
          <a:xfrm>
            <a:off x="204427" y="189117"/>
            <a:ext cx="3729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SUGNL </a:t>
            </a:r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– Sitecore </a:t>
            </a:r>
            <a:r>
              <a:rPr lang="en-US" sz="2400" smtClean="0">
                <a:solidFill>
                  <a:schemeClr val="bg1"/>
                </a:solidFill>
                <a:latin typeface="Corbel" panose="020B0503020204020204" pitchFamily="34" charset="0"/>
              </a:rPr>
              <a:t>xConnect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96" y="2171885"/>
            <a:ext cx="6454972" cy="3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12320</TotalTime>
  <Words>1070</Words>
  <Application>Microsoft Office PowerPoint</Application>
  <PresentationFormat>A4 Paper (210x297 mm)</PresentationFormat>
  <Paragraphs>286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Corbel</vt:lpstr>
      <vt:lpstr>Kievit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Vershalovich</dc:creator>
  <cp:lastModifiedBy>Alexei Vershalovich</cp:lastModifiedBy>
  <cp:revision>568</cp:revision>
  <cp:lastPrinted>2016-09-10T11:34:13Z</cp:lastPrinted>
  <dcterms:created xsi:type="dcterms:W3CDTF">2016-09-09T13:47:51Z</dcterms:created>
  <dcterms:modified xsi:type="dcterms:W3CDTF">2018-01-17T15:43:52Z</dcterms:modified>
</cp:coreProperties>
</file>