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464ee1d4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464ee1d4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3c9ebe89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23c9ebe89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3c9ebe8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3c9ebe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47453d6f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47453d6f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a74c83c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a74c83c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3c9ebe8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3c9ebe8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3c9ebe8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3c9ebe8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3c9ebe89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3c9ebe89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464ee1d49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464ee1d49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464ee1d49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2464ee1d49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ember-energy.org/countries-and-regions/brazil/#:~:text=A%20combination%20of%20rainy%20weather,60%25%20renewable%20electricity%20by%202030." TargetMode="External"/><Relationship Id="rId4" Type="http://schemas.openxmlformats.org/officeDocument/2006/relationships/hyperlink" Target="https://businessnorway.com/articles/how-norway-produces-hydropower-with-a-minimal-carbon-footprint" TargetMode="External"/><Relationship Id="rId5" Type="http://schemas.openxmlformats.org/officeDocument/2006/relationships/hyperlink" Target="https://apnews.com/article/df50c39865f3d24cf78ac9d58f0ad07c" TargetMode="External"/><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renews.biz/93952/renewable-generation-up-13-in-2023/" TargetMode="External"/><Relationship Id="rId4" Type="http://schemas.openxmlformats.org/officeDocument/2006/relationships/hyperlink" Target="https://ember-energy.org/latest-insights/eu-wind-and-solar-overtake-fossil-fuels/#:~:text=Fossil%20fuels%20generated%2017%25%20less%20than%20in%20the%20same%20period,the%20same%20period%20in%202023." TargetMode="External"/><Relationship Id="rId5" Type="http://schemas.openxmlformats.org/officeDocument/2006/relationships/hyperlink" Target="https://news.sky.com/story/why-more-coal-is-being-burned-than-ever-as-demand-in-china-and-india-soars-despite-carbon-emissions-warnings-13275884" TargetMode="External"/><Relationship Id="rId6" Type="http://schemas.openxmlformats.org/officeDocument/2006/relationships/hyperlink" Target="https://wmo.int/media/news/record-carbon-emissions-highlight-urgency-of-global-greenhouse-gas-watch#:~:text=Global%20carbon%20emissions%20from%20fossil,WMO's%20United%20in%20Science%20reports." TargetMode="External"/><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lemonde.fr/en/environment/article/2024/10/16/fossil-fuels-is-a-decrease-in-demand-really-in-sight_6729515_114.html" TargetMode="External"/><Relationship Id="rId4" Type="http://schemas.openxmlformats.org/officeDocument/2006/relationships/hyperlink" Target="https://www.enerdata.net/estore/energy-market/qatar/" TargetMode="External"/><Relationship Id="rId5" Type="http://schemas.openxmlformats.org/officeDocument/2006/relationships/hyperlink" Target="https://en.wikipedia.org/wiki/Energy_in_Iceland#:~:text=Iceland%20is%20a%20world%20leader,domestically%20produced%20renewable%20energy%20sources." TargetMode="Externa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6378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solidFill>
                  <a:srgbClr val="7F6000"/>
                </a:solidFill>
              </a:rPr>
              <a:t>Project - 3</a:t>
            </a:r>
            <a:endParaRPr b="1">
              <a:solidFill>
                <a:srgbClr val="7F6000"/>
              </a:solidFill>
            </a:endParaRPr>
          </a:p>
        </p:txBody>
      </p:sp>
      <p:sp>
        <p:nvSpPr>
          <p:cNvPr id="129" name="Google Shape;129;p13"/>
          <p:cNvSpPr txBox="1"/>
          <p:nvPr>
            <p:ph idx="1" type="subTitle"/>
          </p:nvPr>
        </p:nvSpPr>
        <p:spPr>
          <a:xfrm>
            <a:off x="1139750" y="1772950"/>
            <a:ext cx="7121100" cy="2718000"/>
          </a:xfrm>
          <a:prstGeom prst="rect">
            <a:avLst/>
          </a:prstGeom>
        </p:spPr>
        <p:txBody>
          <a:bodyPr anchorCtr="0" anchor="t" bIns="91425" lIns="91425" spcFirstLastPara="1" rIns="91425" wrap="square" tIns="91425">
            <a:normAutofit fontScale="85000" lnSpcReduction="20000"/>
          </a:bodyPr>
          <a:lstStyle/>
          <a:p>
            <a:pPr indent="0" lvl="0" marL="0" rtl="0" algn="ctr">
              <a:lnSpc>
                <a:spcPct val="115000"/>
              </a:lnSpc>
              <a:spcBef>
                <a:spcPts val="0"/>
              </a:spcBef>
              <a:spcAft>
                <a:spcPts val="0"/>
              </a:spcAft>
              <a:buNone/>
            </a:pPr>
            <a:r>
              <a:rPr b="1" i="1" lang="en-GB" sz="4790">
                <a:solidFill>
                  <a:srgbClr val="000000"/>
                </a:solidFill>
                <a:latin typeface="Arial"/>
                <a:ea typeface="Arial"/>
                <a:cs typeface="Arial"/>
                <a:sym typeface="Arial"/>
              </a:rPr>
              <a:t>Global Energy Production and Consumption </a:t>
            </a:r>
            <a:endParaRPr b="1" i="1" sz="479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750">
                <a:solidFill>
                  <a:srgbClr val="000000"/>
                </a:solidFill>
                <a:latin typeface="Arial"/>
                <a:ea typeface="Arial"/>
                <a:cs typeface="Arial"/>
                <a:sym typeface="Arial"/>
              </a:rPr>
              <a:t>Data Visualization Track</a:t>
            </a:r>
            <a:r>
              <a:rPr lang="en-GB" sz="4150">
                <a:solidFill>
                  <a:srgbClr val="000000"/>
                </a:solidFill>
                <a:latin typeface="Arial"/>
                <a:ea typeface="Arial"/>
                <a:cs typeface="Arial"/>
                <a:sym typeface="Arial"/>
              </a:rPr>
              <a:t> </a:t>
            </a:r>
            <a:endParaRPr sz="415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415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2080">
                <a:solidFill>
                  <a:srgbClr val="9900FF"/>
                </a:solidFill>
                <a:latin typeface="Arial"/>
                <a:ea typeface="Arial"/>
                <a:cs typeface="Arial"/>
                <a:sym typeface="Arial"/>
              </a:rPr>
              <a:t>By Krinal, Christine, Nafis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228600" y="2276850"/>
            <a:ext cx="4988400" cy="1311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Policy incentives and abundant renewable resources have boosted renewable adoption.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Slower adoption in other regions stems from limited infrastructure or political barriers.</a:t>
            </a:r>
            <a:endParaRPr/>
          </a:p>
        </p:txBody>
      </p:sp>
      <p:sp>
        <p:nvSpPr>
          <p:cNvPr id="194" name="Google Shape;194;p22"/>
          <p:cNvSpPr txBox="1"/>
          <p:nvPr>
            <p:ph idx="2" type="body"/>
          </p:nvPr>
        </p:nvSpPr>
        <p:spPr>
          <a:xfrm>
            <a:off x="228600" y="3698175"/>
            <a:ext cx="4988400" cy="11715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Recommendations: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en-GB" sz="1100">
                <a:solidFill>
                  <a:srgbClr val="000000"/>
                </a:solidFill>
                <a:latin typeface="Arial"/>
                <a:ea typeface="Arial"/>
                <a:cs typeface="Arial"/>
                <a:sym typeface="Arial"/>
              </a:rPr>
              <a:t>Strengthen policy frameworks to incentivize renewable investments.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GB" sz="1100">
                <a:solidFill>
                  <a:srgbClr val="000000"/>
                </a:solidFill>
                <a:latin typeface="Arial"/>
                <a:ea typeface="Arial"/>
                <a:cs typeface="Arial"/>
                <a:sym typeface="Arial"/>
              </a:rPr>
              <a:t>Invest in grid modernization and renewable energy storage.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GB" sz="1100">
                <a:solidFill>
                  <a:srgbClr val="000000"/>
                </a:solidFill>
                <a:latin typeface="Arial"/>
                <a:ea typeface="Arial"/>
                <a:cs typeface="Arial"/>
                <a:sym typeface="Arial"/>
              </a:rPr>
              <a:t>Foster cross-border collaboration to share renewable best practices.</a:t>
            </a:r>
            <a:endParaRPr/>
          </a:p>
        </p:txBody>
      </p:sp>
      <p:sp>
        <p:nvSpPr>
          <p:cNvPr id="195" name="Google Shape;195;p22"/>
          <p:cNvSpPr txBox="1"/>
          <p:nvPr/>
        </p:nvSpPr>
        <p:spPr>
          <a:xfrm>
            <a:off x="228600" y="205650"/>
            <a:ext cx="4638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GB" sz="1300"/>
              <a:t>Share of Electricity Production from Renewables (2023)</a:t>
            </a:r>
            <a:endParaRPr sz="1300">
              <a:solidFill>
                <a:schemeClr val="dk2"/>
              </a:solidFill>
              <a:latin typeface="Calibri"/>
              <a:ea typeface="Calibri"/>
              <a:cs typeface="Calibri"/>
              <a:sym typeface="Calibri"/>
            </a:endParaRPr>
          </a:p>
        </p:txBody>
      </p:sp>
      <p:sp>
        <p:nvSpPr>
          <p:cNvPr id="196" name="Google Shape;196;p22"/>
          <p:cNvSpPr txBox="1"/>
          <p:nvPr/>
        </p:nvSpPr>
        <p:spPr>
          <a:xfrm>
            <a:off x="5424525" y="3038475"/>
            <a:ext cx="3321300" cy="11715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GB" sz="1100"/>
              <a:t>Supporting Data:</a:t>
            </a:r>
            <a:endParaRPr b="1" sz="1100"/>
          </a:p>
          <a:p>
            <a:pPr indent="-298450" lvl="0" marL="457200" rtl="0" algn="l">
              <a:lnSpc>
                <a:spcPct val="115000"/>
              </a:lnSpc>
              <a:spcBef>
                <a:spcPts val="1200"/>
              </a:spcBef>
              <a:spcAft>
                <a:spcPts val="0"/>
              </a:spcAft>
              <a:buSzPts val="1100"/>
              <a:buChar char="●"/>
            </a:pPr>
            <a:r>
              <a:rPr lang="en-GB" sz="1100"/>
              <a:t>Brazil’s renewable growth: </a:t>
            </a:r>
            <a:r>
              <a:rPr lang="en-GB" sz="1100" u="sng">
                <a:solidFill>
                  <a:schemeClr val="hlink"/>
                </a:solidFill>
                <a:hlinkClick r:id="rId3"/>
              </a:rPr>
              <a:t>Read More</a:t>
            </a:r>
            <a:endParaRPr sz="1100"/>
          </a:p>
          <a:p>
            <a:pPr indent="-298450" lvl="0" marL="457200" rtl="0" algn="l">
              <a:lnSpc>
                <a:spcPct val="115000"/>
              </a:lnSpc>
              <a:spcBef>
                <a:spcPts val="0"/>
              </a:spcBef>
              <a:spcAft>
                <a:spcPts val="0"/>
              </a:spcAft>
              <a:buSzPts val="1100"/>
              <a:buChar char="●"/>
            </a:pPr>
            <a:r>
              <a:rPr lang="en-GB" sz="1100"/>
              <a:t>Norway’s hydropower dominance: </a:t>
            </a:r>
            <a:r>
              <a:rPr lang="en-GB" sz="1100" u="sng">
                <a:solidFill>
                  <a:schemeClr val="hlink"/>
                </a:solidFill>
                <a:hlinkClick r:id="rId4"/>
              </a:rPr>
              <a:t>Read More</a:t>
            </a:r>
            <a:endParaRPr sz="1300">
              <a:solidFill>
                <a:schemeClr val="dk2"/>
              </a:solidFill>
              <a:latin typeface="Calibri"/>
              <a:ea typeface="Calibri"/>
              <a:cs typeface="Calibri"/>
              <a:sym typeface="Calibri"/>
            </a:endParaRPr>
          </a:p>
        </p:txBody>
      </p:sp>
      <p:sp>
        <p:nvSpPr>
          <p:cNvPr id="197" name="Google Shape;197;p22"/>
          <p:cNvSpPr txBox="1"/>
          <p:nvPr/>
        </p:nvSpPr>
        <p:spPr>
          <a:xfrm>
            <a:off x="5424450" y="524200"/>
            <a:ext cx="3321300" cy="1918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GB" sz="1100"/>
              <a:t>Key Insights:</a:t>
            </a:r>
            <a:endParaRPr b="1" sz="1100"/>
          </a:p>
          <a:p>
            <a:pPr indent="-298450" lvl="0" marL="457200" rtl="0" algn="l">
              <a:lnSpc>
                <a:spcPct val="115000"/>
              </a:lnSpc>
              <a:spcBef>
                <a:spcPts val="1200"/>
              </a:spcBef>
              <a:spcAft>
                <a:spcPts val="0"/>
              </a:spcAft>
              <a:buSzPts val="1100"/>
              <a:buChar char="●"/>
            </a:pPr>
            <a:r>
              <a:rPr lang="en-GB" sz="1100"/>
              <a:t>Latin American countries (e.g., Brazil) and Europe lead in renewable shares.</a:t>
            </a:r>
            <a:endParaRPr sz="1100"/>
          </a:p>
          <a:p>
            <a:pPr indent="-298450" lvl="0" marL="457200" rtl="0" algn="l">
              <a:lnSpc>
                <a:spcPct val="115000"/>
              </a:lnSpc>
              <a:spcBef>
                <a:spcPts val="0"/>
              </a:spcBef>
              <a:spcAft>
                <a:spcPts val="0"/>
              </a:spcAft>
              <a:buSzPts val="1100"/>
              <a:buChar char="●"/>
            </a:pPr>
            <a:r>
              <a:rPr lang="en-GB" sz="1100"/>
              <a:t>The U.S., Russia, and Middle East show slower adoption of renewable energy.</a:t>
            </a:r>
            <a:endParaRPr sz="1100"/>
          </a:p>
          <a:p>
            <a:pPr indent="0" lvl="0" marL="0" rtl="0" algn="l">
              <a:lnSpc>
                <a:spcPct val="115000"/>
              </a:lnSpc>
              <a:spcBef>
                <a:spcPts val="1200"/>
              </a:spcBef>
              <a:spcAft>
                <a:spcPts val="1200"/>
              </a:spcAft>
              <a:buNone/>
            </a:pPr>
            <a:r>
              <a:rPr lang="en-GB" sz="1100" u="sng">
                <a:solidFill>
                  <a:schemeClr val="accent5"/>
                </a:solidFill>
                <a:hlinkClick r:id="rId5">
                  <a:extLst>
                    <a:ext uri="{A12FA001-AC4F-418D-AE19-62706E023703}">
                      <ahyp:hlinkClr val="tx"/>
                    </a:ext>
                  </a:extLst>
                </a:hlinkClick>
              </a:rPr>
              <a:t>More Clean Energy is Needed</a:t>
            </a:r>
            <a:endParaRPr sz="1300">
              <a:solidFill>
                <a:schemeClr val="dk2"/>
              </a:solidFill>
              <a:latin typeface="Calibri"/>
              <a:ea typeface="Calibri"/>
              <a:cs typeface="Calibri"/>
              <a:sym typeface="Calibri"/>
            </a:endParaRPr>
          </a:p>
        </p:txBody>
      </p:sp>
      <p:pic>
        <p:nvPicPr>
          <p:cNvPr id="198" name="Google Shape;198;p22"/>
          <p:cNvPicPr preferRelativeResize="0"/>
          <p:nvPr/>
        </p:nvPicPr>
        <p:blipFill>
          <a:blip r:embed="rId6">
            <a:alphaModFix/>
          </a:blip>
          <a:stretch>
            <a:fillRect/>
          </a:stretch>
        </p:blipFill>
        <p:spPr>
          <a:xfrm>
            <a:off x="261900" y="590550"/>
            <a:ext cx="4988276" cy="157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2051425"/>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9600"/>
              <a:t>Thank You</a:t>
            </a:r>
            <a:endParaRPr b="1"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68500" y="4909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400">
                <a:solidFill>
                  <a:srgbClr val="1F2328"/>
                </a:solidFill>
              </a:rPr>
              <a:t>Project Overview</a:t>
            </a:r>
            <a:endParaRPr b="1" sz="3400">
              <a:solidFill>
                <a:srgbClr val="1F2328"/>
              </a:solidFill>
            </a:endParaRPr>
          </a:p>
        </p:txBody>
      </p:sp>
      <p:sp>
        <p:nvSpPr>
          <p:cNvPr id="135" name="Google Shape;135;p14"/>
          <p:cNvSpPr txBox="1"/>
          <p:nvPr>
            <p:ph idx="1" type="body"/>
          </p:nvPr>
        </p:nvSpPr>
        <p:spPr>
          <a:xfrm>
            <a:off x="819150" y="1631400"/>
            <a:ext cx="7505700" cy="2807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708">
                <a:solidFill>
                  <a:srgbClr val="000000"/>
                </a:solidFill>
                <a:latin typeface="Arial"/>
                <a:ea typeface="Arial"/>
                <a:cs typeface="Arial"/>
                <a:sym typeface="Arial"/>
              </a:rPr>
              <a:t>The Energy Data Visualization Project contains three interactive visualizations related to global energy consumption:</a:t>
            </a:r>
            <a:endParaRPr sz="1708">
              <a:solidFill>
                <a:srgbClr val="000000"/>
              </a:solidFill>
              <a:latin typeface="Arial"/>
              <a:ea typeface="Arial"/>
              <a:cs typeface="Arial"/>
              <a:sym typeface="Arial"/>
            </a:endParaRPr>
          </a:p>
          <a:p>
            <a:pPr indent="-337065" lvl="0" marL="457200" rtl="0" algn="l">
              <a:spcBef>
                <a:spcPts val="1200"/>
              </a:spcBef>
              <a:spcAft>
                <a:spcPts val="0"/>
              </a:spcAft>
              <a:buClr>
                <a:srgbClr val="000000"/>
              </a:buClr>
              <a:buSzPts val="1708"/>
              <a:buFont typeface="Arial"/>
              <a:buAutoNum type="arabicPeriod"/>
            </a:pPr>
            <a:r>
              <a:rPr b="1" lang="en-GB" sz="1708">
                <a:solidFill>
                  <a:srgbClr val="000000"/>
                </a:solidFill>
                <a:latin typeface="Arial"/>
                <a:ea typeface="Arial"/>
                <a:cs typeface="Arial"/>
                <a:sym typeface="Arial"/>
              </a:rPr>
              <a:t>Global Primary Energy Consumption by Source</a:t>
            </a:r>
            <a:endParaRPr b="1" sz="1708">
              <a:solidFill>
                <a:srgbClr val="000000"/>
              </a:solidFill>
              <a:latin typeface="Arial"/>
              <a:ea typeface="Arial"/>
              <a:cs typeface="Arial"/>
              <a:sym typeface="Arial"/>
            </a:endParaRPr>
          </a:p>
          <a:p>
            <a:pPr indent="-337065" lvl="0" marL="457200" rtl="0" algn="l">
              <a:spcBef>
                <a:spcPts val="0"/>
              </a:spcBef>
              <a:spcAft>
                <a:spcPts val="0"/>
              </a:spcAft>
              <a:buClr>
                <a:srgbClr val="000000"/>
              </a:buClr>
              <a:buSzPts val="1708"/>
              <a:buFont typeface="Arial"/>
              <a:buAutoNum type="arabicPeriod"/>
            </a:pPr>
            <a:r>
              <a:rPr b="1" lang="en-GB" sz="1708">
                <a:solidFill>
                  <a:srgbClr val="000000"/>
                </a:solidFill>
                <a:latin typeface="Arial"/>
                <a:ea typeface="Arial"/>
                <a:cs typeface="Arial"/>
                <a:sym typeface="Arial"/>
              </a:rPr>
              <a:t>Per Capita Primary Energy Consumption by Source</a:t>
            </a:r>
            <a:endParaRPr b="1" sz="1708">
              <a:solidFill>
                <a:srgbClr val="000000"/>
              </a:solidFill>
              <a:latin typeface="Arial"/>
              <a:ea typeface="Arial"/>
              <a:cs typeface="Arial"/>
              <a:sym typeface="Arial"/>
            </a:endParaRPr>
          </a:p>
          <a:p>
            <a:pPr indent="-337065" lvl="0" marL="457200" rtl="0" algn="l">
              <a:spcBef>
                <a:spcPts val="0"/>
              </a:spcBef>
              <a:spcAft>
                <a:spcPts val="0"/>
              </a:spcAft>
              <a:buClr>
                <a:srgbClr val="000000"/>
              </a:buClr>
              <a:buSzPts val="1708"/>
              <a:buFont typeface="Arial"/>
              <a:buAutoNum type="arabicPeriod"/>
            </a:pPr>
            <a:r>
              <a:rPr b="1" lang="en-GB" sz="1708">
                <a:solidFill>
                  <a:srgbClr val="000000"/>
                </a:solidFill>
                <a:latin typeface="Arial"/>
                <a:ea typeface="Arial"/>
                <a:cs typeface="Arial"/>
                <a:sym typeface="Arial"/>
              </a:rPr>
              <a:t>Share of Electricity Production from Renewables</a:t>
            </a:r>
            <a:endParaRPr b="1" sz="1708">
              <a:solidFill>
                <a:srgbClr val="000000"/>
              </a:solidFill>
              <a:latin typeface="Arial"/>
              <a:ea typeface="Arial"/>
              <a:cs typeface="Arial"/>
              <a:sym typeface="Arial"/>
            </a:endParaRPr>
          </a:p>
          <a:p>
            <a:pPr indent="0" lvl="0" marL="0" rtl="0" algn="l">
              <a:spcBef>
                <a:spcPts val="1200"/>
              </a:spcBef>
              <a:spcAft>
                <a:spcPts val="0"/>
              </a:spcAft>
              <a:buNone/>
            </a:pPr>
            <a:r>
              <a:rPr lang="en-GB" sz="1708">
                <a:solidFill>
                  <a:srgbClr val="000000"/>
                </a:solidFill>
                <a:latin typeface="Arial"/>
                <a:ea typeface="Arial"/>
                <a:cs typeface="Arial"/>
                <a:sym typeface="Arial"/>
              </a:rPr>
              <a:t>Our goal is to automate the data ingestion process, expose this data through a Flask API, and present it on an intuitive HTML frontend for easy exploration.</a:t>
            </a:r>
            <a:endParaRPr sz="1708">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471950"/>
            <a:ext cx="7505700" cy="44475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rPr b="1" lang="en-GB" sz="2500">
                <a:solidFill>
                  <a:srgbClr val="1F2328"/>
                </a:solidFill>
                <a:highlight>
                  <a:srgbClr val="FFFFFF"/>
                </a:highlight>
                <a:latin typeface="Arial"/>
                <a:ea typeface="Arial"/>
                <a:cs typeface="Arial"/>
                <a:sym typeface="Arial"/>
              </a:rPr>
              <a:t>Ethical Considerations</a:t>
            </a:r>
            <a:endParaRPr b="1" sz="2500">
              <a:solidFill>
                <a:srgbClr val="1F2328"/>
              </a:solidFill>
              <a:highlight>
                <a:srgbClr val="FFFFFF"/>
              </a:highlight>
              <a:latin typeface="Arial"/>
              <a:ea typeface="Arial"/>
              <a:cs typeface="Arial"/>
              <a:sym typeface="Arial"/>
            </a:endParaRPr>
          </a:p>
          <a:p>
            <a:pPr indent="0" lvl="0" marL="0" rtl="0" algn="l">
              <a:spcBef>
                <a:spcPts val="400"/>
              </a:spcBef>
              <a:spcAft>
                <a:spcPts val="0"/>
              </a:spcAft>
              <a:buNone/>
            </a:pPr>
            <a:r>
              <a:rPr lang="en-GB" sz="1900">
                <a:solidFill>
                  <a:srgbClr val="1F2328"/>
                </a:solidFill>
                <a:highlight>
                  <a:srgbClr val="FFFFFF"/>
                </a:highlight>
                <a:latin typeface="Arial"/>
                <a:ea typeface="Arial"/>
                <a:cs typeface="Arial"/>
                <a:sym typeface="Arial"/>
              </a:rPr>
              <a:t>This project prioritizes ethical data usage and transparency. All datasets used are sourced from reputable institutions and publicly available data repositories to ensure accuracy and avoid unauthorized use. Additionally, visualizations are designed to present data without misleading representations, focusing on clarity and avoiding distortions that could misinform viewers. Efforts have been made to respect privacy and avoid inclusion of personally identifiable information (PII) by utilizing only aggregated data. In terms of accessibility, interactive visualizations include labels and hover text to improve interpretability for a wide audience.</a:t>
            </a:r>
            <a:endParaRPr sz="1900">
              <a:solidFill>
                <a:srgbClr val="1F2328"/>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35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sz="1600">
              <a:solidFill>
                <a:schemeClr val="lt1"/>
              </a:solidFill>
            </a:endParaRPr>
          </a:p>
          <a:p>
            <a:pPr indent="0" lvl="0" marL="0" rtl="0" algn="l">
              <a:spcBef>
                <a:spcPts val="0"/>
              </a:spcBef>
              <a:spcAft>
                <a:spcPts val="1200"/>
              </a:spcAft>
              <a:buNone/>
            </a:pPr>
            <a:r>
              <a:t/>
            </a:r>
            <a:endParaRPr/>
          </a:p>
        </p:txBody>
      </p:sp>
      <p:pic>
        <p:nvPicPr>
          <p:cNvPr id="146" name="Google Shape;146;p16"/>
          <p:cNvPicPr preferRelativeResize="0"/>
          <p:nvPr/>
        </p:nvPicPr>
        <p:blipFill>
          <a:blip r:embed="rId3">
            <a:alphaModFix/>
          </a:blip>
          <a:stretch>
            <a:fillRect/>
          </a:stretch>
        </p:blipFill>
        <p:spPr>
          <a:xfrm>
            <a:off x="4645875" y="157063"/>
            <a:ext cx="1716700" cy="4829373"/>
          </a:xfrm>
          <a:prstGeom prst="rect">
            <a:avLst/>
          </a:prstGeom>
          <a:noFill/>
          <a:ln>
            <a:noFill/>
          </a:ln>
        </p:spPr>
      </p:pic>
      <p:sp>
        <p:nvSpPr>
          <p:cNvPr id="147" name="Google Shape;147;p16"/>
          <p:cNvSpPr txBox="1"/>
          <p:nvPr/>
        </p:nvSpPr>
        <p:spPr>
          <a:xfrm>
            <a:off x="334375" y="1198650"/>
            <a:ext cx="3273000" cy="2746200"/>
          </a:xfrm>
          <a:prstGeom prst="rect">
            <a:avLst/>
          </a:prstGeom>
          <a:noFill/>
          <a:ln>
            <a:noFill/>
          </a:ln>
        </p:spPr>
        <p:txBody>
          <a:bodyPr anchorCtr="0" anchor="ctr" bIns="91425" lIns="91425" spcFirstLastPara="1" rIns="91425" wrap="square" tIns="91425">
            <a:noAutofit/>
          </a:bodyPr>
          <a:lstStyle/>
          <a:p>
            <a:pPr indent="0" lvl="0" marL="0" rtl="0" algn="ctr">
              <a:lnSpc>
                <a:spcPct val="125000"/>
              </a:lnSpc>
              <a:spcBef>
                <a:spcPts val="1400"/>
              </a:spcBef>
              <a:spcAft>
                <a:spcPts val="400"/>
              </a:spcAft>
              <a:buNone/>
            </a:pPr>
            <a:r>
              <a:rPr b="1" lang="en-GB" sz="3050">
                <a:solidFill>
                  <a:srgbClr val="1F2328"/>
                </a:solidFill>
                <a:highlight>
                  <a:srgbClr val="FFFFFF"/>
                </a:highlight>
              </a:rPr>
              <a:t>System Architecture Diagram</a:t>
            </a:r>
            <a:endParaRPr b="1" sz="3900">
              <a:solidFill>
                <a:srgbClr val="1F232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152400" y="1540225"/>
            <a:ext cx="8839199" cy="2817251"/>
          </a:xfrm>
          <a:prstGeom prst="rect">
            <a:avLst/>
          </a:prstGeom>
          <a:noFill/>
          <a:ln>
            <a:noFill/>
          </a:ln>
        </p:spPr>
      </p:pic>
      <p:sp>
        <p:nvSpPr>
          <p:cNvPr id="153" name="Google Shape;153;p17"/>
          <p:cNvSpPr txBox="1"/>
          <p:nvPr/>
        </p:nvSpPr>
        <p:spPr>
          <a:xfrm>
            <a:off x="547175" y="466125"/>
            <a:ext cx="7914000" cy="9627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1800"/>
              </a:spcBef>
              <a:spcAft>
                <a:spcPts val="0"/>
              </a:spcAft>
              <a:buNone/>
            </a:pPr>
            <a:r>
              <a:rPr b="1" lang="en-GB" sz="3900">
                <a:solidFill>
                  <a:srgbClr val="1F2328"/>
                </a:solidFill>
              </a:rPr>
              <a:t>API Interaction</a:t>
            </a:r>
            <a:endParaRPr b="1" sz="3900">
              <a:solidFill>
                <a:srgbClr val="1F2328"/>
              </a:solidFill>
            </a:endParaRPr>
          </a:p>
          <a:p>
            <a:pPr indent="0" lvl="0" marL="0" rtl="0" algn="l">
              <a:spcBef>
                <a:spcPts val="4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697550" y="470675"/>
            <a:ext cx="7505700" cy="954600"/>
          </a:xfrm>
          <a:prstGeom prst="rect">
            <a:avLst/>
          </a:prstGeom>
        </p:spPr>
        <p:txBody>
          <a:bodyPr anchorCtr="0" anchor="t" bIns="91425" lIns="91425" spcFirstLastPara="1" rIns="91425" wrap="square" tIns="91425">
            <a:normAutofit fontScale="90000"/>
          </a:bodyPr>
          <a:lstStyle/>
          <a:p>
            <a:pPr indent="0" lvl="0" marL="0" rtl="0" algn="ctr">
              <a:lnSpc>
                <a:spcPct val="125000"/>
              </a:lnSpc>
              <a:spcBef>
                <a:spcPts val="1400"/>
              </a:spcBef>
              <a:spcAft>
                <a:spcPts val="0"/>
              </a:spcAft>
              <a:buNone/>
            </a:pPr>
            <a:r>
              <a:rPr b="1" lang="en-GB" sz="3205">
                <a:solidFill>
                  <a:srgbClr val="1F2328"/>
                </a:solidFill>
                <a:latin typeface="Arial"/>
                <a:ea typeface="Arial"/>
                <a:cs typeface="Arial"/>
                <a:sym typeface="Arial"/>
              </a:rPr>
              <a:t>Frontend Navigation/Interaction Diagram</a:t>
            </a:r>
            <a:endParaRPr b="1" sz="3205">
              <a:solidFill>
                <a:srgbClr val="1F2328"/>
              </a:solidFill>
              <a:latin typeface="Arial"/>
              <a:ea typeface="Arial"/>
              <a:cs typeface="Arial"/>
              <a:sym typeface="Arial"/>
            </a:endParaRPr>
          </a:p>
          <a:p>
            <a:pPr indent="0" lvl="0" marL="0" rtl="0" algn="l">
              <a:spcBef>
                <a:spcPts val="400"/>
              </a:spcBef>
              <a:spcAft>
                <a:spcPts val="0"/>
              </a:spcAft>
              <a:buNone/>
            </a:pPr>
            <a:r>
              <a:t/>
            </a:r>
            <a:endParaRPr/>
          </a:p>
        </p:txBody>
      </p:sp>
      <p:pic>
        <p:nvPicPr>
          <p:cNvPr id="159" name="Google Shape;159;p18"/>
          <p:cNvPicPr preferRelativeResize="0"/>
          <p:nvPr/>
        </p:nvPicPr>
        <p:blipFill>
          <a:blip r:embed="rId3">
            <a:alphaModFix/>
          </a:blip>
          <a:stretch>
            <a:fillRect/>
          </a:stretch>
        </p:blipFill>
        <p:spPr>
          <a:xfrm>
            <a:off x="199150" y="1506750"/>
            <a:ext cx="8745702" cy="280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775175" y="192550"/>
            <a:ext cx="7352049" cy="3050026"/>
          </a:xfrm>
          <a:prstGeom prst="rect">
            <a:avLst/>
          </a:prstGeom>
          <a:noFill/>
          <a:ln>
            <a:noFill/>
          </a:ln>
        </p:spPr>
      </p:pic>
      <p:pic>
        <p:nvPicPr>
          <p:cNvPr id="165" name="Google Shape;165;p19"/>
          <p:cNvPicPr preferRelativeResize="0"/>
          <p:nvPr/>
        </p:nvPicPr>
        <p:blipFill>
          <a:blip r:embed="rId4">
            <a:alphaModFix/>
          </a:blip>
          <a:stretch>
            <a:fillRect/>
          </a:stretch>
        </p:blipFill>
        <p:spPr>
          <a:xfrm>
            <a:off x="334375" y="3066850"/>
            <a:ext cx="2877773" cy="2015025"/>
          </a:xfrm>
          <a:prstGeom prst="rect">
            <a:avLst/>
          </a:prstGeom>
          <a:noFill/>
          <a:ln>
            <a:noFill/>
          </a:ln>
        </p:spPr>
      </p:pic>
      <p:pic>
        <p:nvPicPr>
          <p:cNvPr id="166" name="Google Shape;166;p19"/>
          <p:cNvPicPr preferRelativeResize="0"/>
          <p:nvPr/>
        </p:nvPicPr>
        <p:blipFill>
          <a:blip r:embed="rId5">
            <a:alphaModFix/>
          </a:blip>
          <a:stretch>
            <a:fillRect/>
          </a:stretch>
        </p:blipFill>
        <p:spPr>
          <a:xfrm>
            <a:off x="6100975" y="3066850"/>
            <a:ext cx="2799683" cy="2015024"/>
          </a:xfrm>
          <a:prstGeom prst="rect">
            <a:avLst/>
          </a:prstGeom>
          <a:noFill/>
          <a:ln>
            <a:noFill/>
          </a:ln>
        </p:spPr>
      </p:pic>
      <p:pic>
        <p:nvPicPr>
          <p:cNvPr id="167" name="Google Shape;167;p19"/>
          <p:cNvPicPr preferRelativeResize="0"/>
          <p:nvPr/>
        </p:nvPicPr>
        <p:blipFill>
          <a:blip r:embed="rId6">
            <a:alphaModFix/>
          </a:blip>
          <a:stretch>
            <a:fillRect/>
          </a:stretch>
        </p:blipFill>
        <p:spPr>
          <a:xfrm>
            <a:off x="3256725" y="3091488"/>
            <a:ext cx="2799677" cy="1990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192400" y="213350"/>
            <a:ext cx="4312800" cy="65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
        <p:nvSpPr>
          <p:cNvPr id="173" name="Google Shape;173;p20"/>
          <p:cNvSpPr txBox="1"/>
          <p:nvPr>
            <p:ph idx="2" type="body"/>
          </p:nvPr>
        </p:nvSpPr>
        <p:spPr>
          <a:xfrm>
            <a:off x="5507350" y="3252825"/>
            <a:ext cx="3324300" cy="1607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Supporting Data:</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13% Growth in Renewable Generation (2023):</a:t>
            </a:r>
            <a:r>
              <a:rPr lang="en-GB" sz="1100">
                <a:solidFill>
                  <a:srgbClr val="000000"/>
                </a:solidFill>
                <a:latin typeface="Arial"/>
                <a:ea typeface="Arial"/>
                <a:cs typeface="Arial"/>
                <a:sym typeface="Arial"/>
              </a:rPr>
              <a:t> </a:t>
            </a:r>
            <a:r>
              <a:rPr lang="en-GB" sz="1100" u="sng">
                <a:solidFill>
                  <a:schemeClr val="hlink"/>
                </a:solidFill>
                <a:latin typeface="Arial"/>
                <a:ea typeface="Arial"/>
                <a:cs typeface="Arial"/>
                <a:sym typeface="Arial"/>
                <a:hlinkClick r:id="rId3"/>
              </a:rPr>
              <a:t>Read More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Europe’s Fossil Fuel Reduction:</a:t>
            </a:r>
            <a:r>
              <a:rPr lang="en-GB" sz="1100">
                <a:solidFill>
                  <a:srgbClr val="000000"/>
                </a:solidFill>
                <a:latin typeface="Arial"/>
                <a:ea typeface="Arial"/>
                <a:cs typeface="Arial"/>
                <a:sym typeface="Arial"/>
              </a:rPr>
              <a:t> </a:t>
            </a:r>
            <a:r>
              <a:rPr lang="en-GB" sz="1100" u="sng">
                <a:solidFill>
                  <a:schemeClr val="hlink"/>
                </a:solidFill>
                <a:latin typeface="Arial"/>
                <a:ea typeface="Arial"/>
                <a:cs typeface="Arial"/>
                <a:sym typeface="Arial"/>
                <a:hlinkClick r:id="rId4"/>
              </a:rPr>
              <a:t>Read More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Fossil Fuel Demand Growth in India and China:</a:t>
            </a:r>
            <a:r>
              <a:rPr lang="en-GB" sz="1100">
                <a:solidFill>
                  <a:srgbClr val="000000"/>
                </a:solidFill>
                <a:latin typeface="Arial"/>
                <a:ea typeface="Arial"/>
                <a:cs typeface="Arial"/>
                <a:sym typeface="Arial"/>
              </a:rPr>
              <a:t> </a:t>
            </a:r>
            <a:r>
              <a:rPr lang="en-GB" sz="1100" u="sng">
                <a:solidFill>
                  <a:schemeClr val="hlink"/>
                </a:solidFill>
                <a:latin typeface="Arial"/>
                <a:ea typeface="Arial"/>
                <a:cs typeface="Arial"/>
                <a:sym typeface="Arial"/>
                <a:hlinkClick r:id="rId5"/>
              </a:rPr>
              <a:t>Read More</a:t>
            </a:r>
            <a:endParaRPr/>
          </a:p>
        </p:txBody>
      </p:sp>
      <p:sp>
        <p:nvSpPr>
          <p:cNvPr id="174" name="Google Shape;174;p20"/>
          <p:cNvSpPr txBox="1"/>
          <p:nvPr/>
        </p:nvSpPr>
        <p:spPr>
          <a:xfrm>
            <a:off x="5507350" y="375275"/>
            <a:ext cx="3324300" cy="2790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b="1" lang="en-GB" sz="1100"/>
              <a:t>Key Insights:</a:t>
            </a:r>
            <a:endParaRPr b="1" sz="1100"/>
          </a:p>
          <a:p>
            <a:pPr indent="-298450" lvl="0" marL="457200" rtl="0" algn="l">
              <a:lnSpc>
                <a:spcPct val="115000"/>
              </a:lnSpc>
              <a:spcBef>
                <a:spcPts val="1200"/>
              </a:spcBef>
              <a:spcAft>
                <a:spcPts val="0"/>
              </a:spcAft>
              <a:buSzPts val="1100"/>
              <a:buChar char="●"/>
            </a:pPr>
            <a:r>
              <a:rPr b="1" lang="en-GB" sz="1100"/>
              <a:t>Historical Growth:</a:t>
            </a:r>
            <a:r>
              <a:rPr lang="en-GB" sz="1100"/>
              <a:t> Global primary energy consumption has surged, especially post-1950, due to industrialization and population growth.</a:t>
            </a:r>
            <a:endParaRPr sz="1100"/>
          </a:p>
          <a:p>
            <a:pPr indent="-298450" lvl="0" marL="457200" rtl="0" algn="l">
              <a:lnSpc>
                <a:spcPct val="115000"/>
              </a:lnSpc>
              <a:spcBef>
                <a:spcPts val="0"/>
              </a:spcBef>
              <a:spcAft>
                <a:spcPts val="0"/>
              </a:spcAft>
              <a:buSzPts val="1100"/>
              <a:buChar char="●"/>
            </a:pPr>
            <a:r>
              <a:rPr b="1" lang="en-GB" sz="1100"/>
              <a:t>Dominance of Fossil Fuels:</a:t>
            </a:r>
            <a:r>
              <a:rPr lang="en-GB" sz="1100"/>
              <a:t> Despite the rise of renewables, fossil fuels (oil, coal, gas) continue to dominate.</a:t>
            </a:r>
            <a:endParaRPr sz="1100"/>
          </a:p>
          <a:p>
            <a:pPr indent="-298450" lvl="0" marL="457200" rtl="0" algn="l">
              <a:lnSpc>
                <a:spcPct val="115000"/>
              </a:lnSpc>
              <a:spcBef>
                <a:spcPts val="0"/>
              </a:spcBef>
              <a:spcAft>
                <a:spcPts val="0"/>
              </a:spcAft>
              <a:buSzPts val="1100"/>
              <a:buChar char="●"/>
            </a:pPr>
            <a:r>
              <a:rPr b="1" lang="en-GB" sz="1100"/>
              <a:t>Recent Trends:</a:t>
            </a:r>
            <a:r>
              <a:rPr lang="en-GB" sz="1100"/>
              <a:t> In 2023, fossil fuel consumption reached record highs, pushing global emissions over </a:t>
            </a:r>
            <a:r>
              <a:rPr b="1" lang="en-GB" sz="1100"/>
              <a:t>40 gigatonnes of CO₂</a:t>
            </a:r>
            <a:r>
              <a:rPr lang="en-GB" sz="1100"/>
              <a:t>.</a:t>
            </a:r>
            <a:endParaRPr sz="1100"/>
          </a:p>
          <a:p>
            <a:pPr indent="0" lvl="0" marL="0" rtl="0" algn="l">
              <a:lnSpc>
                <a:spcPct val="115000"/>
              </a:lnSpc>
              <a:spcBef>
                <a:spcPts val="1200"/>
              </a:spcBef>
              <a:spcAft>
                <a:spcPts val="1200"/>
              </a:spcAft>
              <a:buNone/>
            </a:pPr>
            <a:r>
              <a:rPr lang="en-GB" sz="1100" u="sng">
                <a:solidFill>
                  <a:schemeClr val="hlink"/>
                </a:solidFill>
                <a:hlinkClick r:id="rId6"/>
              </a:rPr>
              <a:t>Energy Emissions Hit Record High</a:t>
            </a:r>
            <a:endParaRPr sz="1300">
              <a:solidFill>
                <a:schemeClr val="dk2"/>
              </a:solidFill>
              <a:latin typeface="Calibri"/>
              <a:ea typeface="Calibri"/>
              <a:cs typeface="Calibri"/>
              <a:sym typeface="Calibri"/>
            </a:endParaRPr>
          </a:p>
        </p:txBody>
      </p:sp>
      <p:sp>
        <p:nvSpPr>
          <p:cNvPr id="175" name="Google Shape;175;p20"/>
          <p:cNvSpPr txBox="1"/>
          <p:nvPr/>
        </p:nvSpPr>
        <p:spPr>
          <a:xfrm>
            <a:off x="238050" y="213350"/>
            <a:ext cx="8667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GB" sz="1300"/>
              <a:t>Global Primary Energy Consumption by Source (1800–2023)</a:t>
            </a:r>
            <a:endParaRPr sz="1300">
              <a:solidFill>
                <a:schemeClr val="dk2"/>
              </a:solidFill>
              <a:latin typeface="Calibri"/>
              <a:ea typeface="Calibri"/>
              <a:cs typeface="Calibri"/>
              <a:sym typeface="Calibri"/>
            </a:endParaRPr>
          </a:p>
        </p:txBody>
      </p:sp>
      <p:sp>
        <p:nvSpPr>
          <p:cNvPr id="176" name="Google Shape;176;p20"/>
          <p:cNvSpPr txBox="1"/>
          <p:nvPr/>
        </p:nvSpPr>
        <p:spPr>
          <a:xfrm>
            <a:off x="363850" y="3726650"/>
            <a:ext cx="4886400" cy="10920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t>Recommendations:</a:t>
            </a:r>
            <a:endParaRPr b="1" sz="1100"/>
          </a:p>
          <a:p>
            <a:pPr indent="-298450" lvl="0" marL="457200" rtl="0" algn="l">
              <a:lnSpc>
                <a:spcPct val="115000"/>
              </a:lnSpc>
              <a:spcBef>
                <a:spcPts val="1200"/>
              </a:spcBef>
              <a:spcAft>
                <a:spcPts val="0"/>
              </a:spcAft>
              <a:buSzPts val="1100"/>
              <a:buAutoNum type="arabicPeriod"/>
            </a:pPr>
            <a:r>
              <a:rPr lang="en-GB" sz="1100"/>
              <a:t>Invest in large-scale renewable infrastructure projects.</a:t>
            </a:r>
            <a:endParaRPr sz="1100"/>
          </a:p>
          <a:p>
            <a:pPr indent="-298450" lvl="0" marL="457200" rtl="0" algn="l">
              <a:lnSpc>
                <a:spcPct val="115000"/>
              </a:lnSpc>
              <a:spcBef>
                <a:spcPts val="0"/>
              </a:spcBef>
              <a:spcAft>
                <a:spcPts val="0"/>
              </a:spcAft>
              <a:buSzPts val="1100"/>
              <a:buAutoNum type="arabicPeriod"/>
            </a:pPr>
            <a:r>
              <a:rPr lang="en-GB" sz="1100"/>
              <a:t>Support developing nations with green funding initiatives.</a:t>
            </a:r>
            <a:endParaRPr sz="1100"/>
          </a:p>
          <a:p>
            <a:pPr indent="-298450" lvl="0" marL="457200" rtl="0" algn="l">
              <a:lnSpc>
                <a:spcPct val="115000"/>
              </a:lnSpc>
              <a:spcBef>
                <a:spcPts val="0"/>
              </a:spcBef>
              <a:spcAft>
                <a:spcPts val="0"/>
              </a:spcAft>
              <a:buSzPts val="1100"/>
              <a:buAutoNum type="arabicPeriod"/>
            </a:pPr>
            <a:r>
              <a:rPr lang="en-GB" sz="1100"/>
              <a:t>Enhance global cooperation to meet decarbonization targets.</a:t>
            </a:r>
            <a:endParaRPr sz="1300">
              <a:solidFill>
                <a:schemeClr val="dk2"/>
              </a:solidFill>
              <a:latin typeface="Calibri"/>
              <a:ea typeface="Calibri"/>
              <a:cs typeface="Calibri"/>
              <a:sym typeface="Calibri"/>
            </a:endParaRPr>
          </a:p>
        </p:txBody>
      </p:sp>
      <p:sp>
        <p:nvSpPr>
          <p:cNvPr id="177" name="Google Shape;177;p20"/>
          <p:cNvSpPr txBox="1"/>
          <p:nvPr/>
        </p:nvSpPr>
        <p:spPr>
          <a:xfrm>
            <a:off x="363850" y="2571738"/>
            <a:ext cx="4886400" cy="10920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t>Interpretation:</a:t>
            </a:r>
            <a:endParaRPr b="1" sz="1100"/>
          </a:p>
          <a:p>
            <a:pPr indent="-298450" lvl="0" marL="457200" rtl="0" algn="l">
              <a:lnSpc>
                <a:spcPct val="115000"/>
              </a:lnSpc>
              <a:spcBef>
                <a:spcPts val="1200"/>
              </a:spcBef>
              <a:spcAft>
                <a:spcPts val="0"/>
              </a:spcAft>
              <a:buSzPts val="1100"/>
              <a:buChar char="●"/>
            </a:pPr>
            <a:r>
              <a:rPr lang="en-GB" sz="1100"/>
              <a:t>Energy transition efforts remain insufficient to curb rising emissions.</a:t>
            </a:r>
            <a:endParaRPr sz="1100"/>
          </a:p>
          <a:p>
            <a:pPr indent="-298450" lvl="0" marL="457200" rtl="0" algn="l">
              <a:lnSpc>
                <a:spcPct val="115000"/>
              </a:lnSpc>
              <a:spcBef>
                <a:spcPts val="0"/>
              </a:spcBef>
              <a:spcAft>
                <a:spcPts val="0"/>
              </a:spcAft>
              <a:buSzPts val="1100"/>
              <a:buChar char="●"/>
            </a:pPr>
            <a:r>
              <a:rPr lang="en-GB" sz="1100"/>
              <a:t>Developing nations’ increasing energy demands highlight a need for tailored solutions.</a:t>
            </a:r>
            <a:endParaRPr sz="1300">
              <a:solidFill>
                <a:schemeClr val="dk2"/>
              </a:solidFill>
              <a:latin typeface="Calibri"/>
              <a:ea typeface="Calibri"/>
              <a:cs typeface="Calibri"/>
              <a:sym typeface="Calibri"/>
            </a:endParaRPr>
          </a:p>
        </p:txBody>
      </p:sp>
      <p:pic>
        <p:nvPicPr>
          <p:cNvPr id="178" name="Google Shape;178;p20"/>
          <p:cNvPicPr preferRelativeResize="0"/>
          <p:nvPr/>
        </p:nvPicPr>
        <p:blipFill>
          <a:blip r:embed="rId7">
            <a:alphaModFix/>
          </a:blip>
          <a:stretch>
            <a:fillRect/>
          </a:stretch>
        </p:blipFill>
        <p:spPr>
          <a:xfrm>
            <a:off x="295275" y="537200"/>
            <a:ext cx="5116827" cy="201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5326375" y="327650"/>
            <a:ext cx="3522300" cy="27432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Key Insights: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Countries like Qatar, Iceland, and Singapore have high per capita energy use.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Fossil fuels dominate in Qatar and Saudi Arabia.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Iceland and Norway have high shares of renewable energy due to geothermal and hydropower.</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GB" sz="1100" u="sng">
                <a:solidFill>
                  <a:schemeClr val="accent5"/>
                </a:solidFill>
                <a:latin typeface="Arial"/>
                <a:ea typeface="Arial"/>
                <a:cs typeface="Arial"/>
                <a:sym typeface="Arial"/>
                <a:hlinkClick r:id="rId3">
                  <a:extLst>
                    <a:ext uri="{A12FA001-AC4F-418D-AE19-62706E023703}">
                      <ahyp:hlinkClr val="tx"/>
                    </a:ext>
                  </a:extLst>
                </a:hlinkClick>
              </a:rPr>
              <a:t>Fossil Fuels: Is a Decrease in Demand in Sight?</a:t>
            </a:r>
            <a:endParaRPr/>
          </a:p>
        </p:txBody>
      </p:sp>
      <p:sp>
        <p:nvSpPr>
          <p:cNvPr id="184" name="Google Shape;184;p21"/>
          <p:cNvSpPr txBox="1"/>
          <p:nvPr>
            <p:ph idx="2" type="body"/>
          </p:nvPr>
        </p:nvSpPr>
        <p:spPr>
          <a:xfrm>
            <a:off x="5326375" y="3299525"/>
            <a:ext cx="3522300" cy="15459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Supporting Data:</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Qatar’s per capita energy consumption: </a:t>
            </a:r>
            <a:r>
              <a:rPr lang="en-GB" sz="1100" u="sng">
                <a:solidFill>
                  <a:schemeClr val="hlink"/>
                </a:solidFill>
                <a:latin typeface="Arial"/>
                <a:ea typeface="Arial"/>
                <a:cs typeface="Arial"/>
                <a:sym typeface="Arial"/>
                <a:hlinkClick r:id="rId4"/>
              </a:rPr>
              <a:t>Read More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Iceland’s renewable share: </a:t>
            </a:r>
            <a:r>
              <a:rPr lang="en-GB" sz="1100" u="sng">
                <a:solidFill>
                  <a:schemeClr val="hlink"/>
                </a:solidFill>
                <a:latin typeface="Arial"/>
                <a:ea typeface="Arial"/>
                <a:cs typeface="Arial"/>
                <a:sym typeface="Arial"/>
                <a:hlinkClick r:id="rId5"/>
              </a:rPr>
              <a:t>Read More</a:t>
            </a:r>
            <a:endParaRPr/>
          </a:p>
        </p:txBody>
      </p:sp>
      <p:sp>
        <p:nvSpPr>
          <p:cNvPr id="185" name="Google Shape;185;p21"/>
          <p:cNvSpPr txBox="1"/>
          <p:nvPr/>
        </p:nvSpPr>
        <p:spPr>
          <a:xfrm>
            <a:off x="249475" y="3625625"/>
            <a:ext cx="4924500" cy="1219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b="1" lang="en-GB" sz="1100"/>
              <a:t>Recommendations:</a:t>
            </a:r>
            <a:endParaRPr b="1" sz="1100"/>
          </a:p>
          <a:p>
            <a:pPr indent="-298450" lvl="0" marL="457200" rtl="0" algn="l">
              <a:lnSpc>
                <a:spcPct val="115000"/>
              </a:lnSpc>
              <a:spcBef>
                <a:spcPts val="1200"/>
              </a:spcBef>
              <a:spcAft>
                <a:spcPts val="0"/>
              </a:spcAft>
              <a:buSzPts val="1100"/>
              <a:buAutoNum type="arabicPeriod"/>
            </a:pPr>
            <a:r>
              <a:rPr lang="en-GB" sz="1100"/>
              <a:t>Promote energy efficiency programs in high-consumption nations.</a:t>
            </a:r>
            <a:endParaRPr sz="1100"/>
          </a:p>
          <a:p>
            <a:pPr indent="-298450" lvl="0" marL="457200" rtl="0" algn="l">
              <a:lnSpc>
                <a:spcPct val="115000"/>
              </a:lnSpc>
              <a:spcBef>
                <a:spcPts val="0"/>
              </a:spcBef>
              <a:spcAft>
                <a:spcPts val="0"/>
              </a:spcAft>
              <a:buSzPts val="1100"/>
              <a:buAutoNum type="arabicPeriod"/>
            </a:pPr>
            <a:r>
              <a:rPr lang="en-GB" sz="1100"/>
              <a:t>Expand renewable energy investments, especially in resource-rich regions.</a:t>
            </a:r>
            <a:endParaRPr sz="1100"/>
          </a:p>
          <a:p>
            <a:pPr indent="-298450" lvl="0" marL="457200" rtl="0" algn="l">
              <a:lnSpc>
                <a:spcPct val="115000"/>
              </a:lnSpc>
              <a:spcBef>
                <a:spcPts val="0"/>
              </a:spcBef>
              <a:spcAft>
                <a:spcPts val="0"/>
              </a:spcAft>
              <a:buSzPts val="1100"/>
              <a:buAutoNum type="arabicPeriod"/>
            </a:pPr>
            <a:r>
              <a:rPr lang="en-GB" sz="1100"/>
              <a:t>Develop long-term policies to reduce per capita fossil fuel reliance.</a:t>
            </a:r>
            <a:endParaRPr sz="1300">
              <a:solidFill>
                <a:schemeClr val="dk2"/>
              </a:solidFill>
              <a:latin typeface="Calibri"/>
              <a:ea typeface="Calibri"/>
              <a:cs typeface="Calibri"/>
              <a:sym typeface="Calibri"/>
            </a:endParaRPr>
          </a:p>
        </p:txBody>
      </p:sp>
      <p:sp>
        <p:nvSpPr>
          <p:cNvPr id="186" name="Google Shape;186;p21"/>
          <p:cNvSpPr txBox="1"/>
          <p:nvPr/>
        </p:nvSpPr>
        <p:spPr>
          <a:xfrm>
            <a:off x="268525" y="2533625"/>
            <a:ext cx="4924500" cy="10023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b="1" lang="en-GB" sz="1100"/>
              <a:t>Interpretation:</a:t>
            </a:r>
            <a:endParaRPr b="1" sz="1100"/>
          </a:p>
          <a:p>
            <a:pPr indent="-298450" lvl="0" marL="457200" rtl="0" algn="l">
              <a:lnSpc>
                <a:spcPct val="115000"/>
              </a:lnSpc>
              <a:spcBef>
                <a:spcPts val="1200"/>
              </a:spcBef>
              <a:spcAft>
                <a:spcPts val="0"/>
              </a:spcAft>
              <a:buSzPts val="1100"/>
              <a:buChar char="●"/>
            </a:pPr>
            <a:r>
              <a:rPr lang="en-GB" sz="1100"/>
              <a:t>Resource availability drives per capita consumption patterns.</a:t>
            </a:r>
            <a:endParaRPr sz="1100"/>
          </a:p>
          <a:p>
            <a:pPr indent="-298450" lvl="0" marL="457200" rtl="0" algn="l">
              <a:lnSpc>
                <a:spcPct val="115000"/>
              </a:lnSpc>
              <a:spcBef>
                <a:spcPts val="0"/>
              </a:spcBef>
              <a:spcAft>
                <a:spcPts val="0"/>
              </a:spcAft>
              <a:buSzPts val="1100"/>
              <a:buChar char="●"/>
            </a:pPr>
            <a:r>
              <a:rPr lang="en-GB" sz="1100"/>
              <a:t>Nations with renewable resources benefit from lower emissions and energy independence.</a:t>
            </a:r>
            <a:endParaRPr sz="1300">
              <a:solidFill>
                <a:schemeClr val="dk2"/>
              </a:solidFill>
              <a:latin typeface="Calibri"/>
              <a:ea typeface="Calibri"/>
              <a:cs typeface="Calibri"/>
              <a:sym typeface="Calibri"/>
            </a:endParaRPr>
          </a:p>
        </p:txBody>
      </p:sp>
      <p:sp>
        <p:nvSpPr>
          <p:cNvPr id="187" name="Google Shape;187;p21"/>
          <p:cNvSpPr txBox="1"/>
          <p:nvPr/>
        </p:nvSpPr>
        <p:spPr>
          <a:xfrm>
            <a:off x="230500" y="243750"/>
            <a:ext cx="4857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GB" sz="1300"/>
              <a:t>Per Capita Primary Energy Consumption by Source (2023)</a:t>
            </a:r>
            <a:endParaRPr sz="1300">
              <a:solidFill>
                <a:schemeClr val="dk2"/>
              </a:solidFill>
              <a:latin typeface="Calibri"/>
              <a:ea typeface="Calibri"/>
              <a:cs typeface="Calibri"/>
              <a:sym typeface="Calibri"/>
            </a:endParaRPr>
          </a:p>
        </p:txBody>
      </p:sp>
      <p:pic>
        <p:nvPicPr>
          <p:cNvPr id="188" name="Google Shape;188;p21"/>
          <p:cNvPicPr preferRelativeResize="0"/>
          <p:nvPr/>
        </p:nvPicPr>
        <p:blipFill>
          <a:blip r:embed="rId6">
            <a:alphaModFix/>
          </a:blip>
          <a:stretch>
            <a:fillRect/>
          </a:stretch>
        </p:blipFill>
        <p:spPr>
          <a:xfrm>
            <a:off x="249475" y="575300"/>
            <a:ext cx="5010001" cy="1880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