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Lato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D0B6106-5CEB-492F-8D36-7EF2A5162A19}">
  <a:tblStyle styleId="{6D0B6106-5CEB-492F-8D36-7EF2A5162A1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Light-bold.fntdata"/><Relationship Id="rId25" Type="http://schemas.openxmlformats.org/officeDocument/2006/relationships/font" Target="fonts/LatoLight-regular.fntdata"/><Relationship Id="rId28" Type="http://schemas.openxmlformats.org/officeDocument/2006/relationships/font" Target="fonts/LatoLight-boldItalic.fntdata"/><Relationship Id="rId27" Type="http://schemas.openxmlformats.org/officeDocument/2006/relationships/font" Target="fonts/La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756e5c3f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756e5c3f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756e5c3f0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756e5c3f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756e5c3f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756e5c3f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cuando menor es el coeficiente de friccion lateral, o sea cuando menor es la friccion, mas energia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cinetica tendra asociada la simulacion. A demas (quizas sea por la escala, planteo duda) varia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mucho mas una vez "estabilizado". Y a demas (aunque despues se ve en maor detalle) tarda mas 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estabilizarse la simulacion con menor friccion.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Esto se debe a que a menor friccion, menor disipacion habra y las velocidades inducidas por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viento seran mayores, reflejandose en una mayor energia cinetica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Notar que, aunque el coeficiente de friccion lateral cambia linealmente de una simulacion a otra,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relacion entre las energias cineticas de las simulaciones no es lineal (podria ser logaritmica 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exponencial inversa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756e5c3f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756e5c3f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/>
              <a:t>Busque el mínimo paso temporal k tal que se cumpla|Ecinetica(i)| &lt; 1para todo I &gt; ksiendo Ecinetica(i) = [ (Ecinética(nend) - Ecinética(i)) / Ecinética(nend) ] * 100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756e5c3f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756e5c3f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756e5c3f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756e5c3f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756e5c3f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756e5c3f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756e5c3f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756e5c3f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Ver que es mas chica y que munk se hace negativa!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756e5c3f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756e5c3f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756e5c3f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756e5c3f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3.png"/><Relationship Id="rId7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Práctica 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CIRCULACIÓN</a:t>
            </a:r>
            <a:r>
              <a:rPr b="0" lang="es-419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INDUCIDA POR EL VIENTO </a:t>
            </a:r>
            <a:endParaRPr b="0" sz="2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Modelo de Munk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Carolina Billet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Nadia Testani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85400" y="1352625"/>
            <a:ext cx="4132800" cy="36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4. Estime, para cada simulación y a la latitud central de la cuenca:</a:t>
            </a:r>
            <a:endParaRPr b="0"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b="0" lang="es-419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el transporte total  meridional de la corriente de borde oeste (en Sv)</a:t>
            </a:r>
            <a:endParaRPr b="0"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b="0" lang="es-419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el transporte total meridional (en Sv) </a:t>
            </a:r>
            <a:endParaRPr b="0"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b="0" lang="es-419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la extensión zonal (en Km) de la corriente de borde oeste.</a:t>
            </a:r>
            <a:endParaRPr b="0"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¿Cómo varía el transporte de la corriente de borde oeste para los distintos valores del coeficiente de fricción lateral? ¿Qué sucede con el ancho de la corriente de borde oeste?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53" name="Google Shape;153;p22"/>
          <p:cNvGraphicFramePr/>
          <p:nvPr/>
        </p:nvGraphicFramePr>
        <p:xfrm>
          <a:off x="4607538" y="14110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{6D0B6106-5CEB-492F-8D36-7EF2A5162A19}</a:tableStyleId>
              </a:tblPr>
              <a:tblGrid>
                <a:gridCol w="1100500"/>
                <a:gridCol w="725300"/>
                <a:gridCol w="661775"/>
                <a:gridCol w="649100"/>
                <a:gridCol w="718500"/>
                <a:gridCol w="681275"/>
              </a:tblGrid>
              <a:tr h="575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/>
                        <a:t>S1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/>
                        <a:t>S2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/>
                        <a:t>S3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/>
                        <a:t>S4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/>
                        <a:t>S5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98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Transporte meridional borde oeste [sv]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-2160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-2220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-2239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-2272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-2338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Transporte meridional total [sv]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Extensión</a:t>
                      </a:r>
                      <a:r>
                        <a:rPr lang="es-419"/>
                        <a:t> borde oeste [km]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4242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3030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2020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4" name="Google Shape;154;p22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	 	 	 	 	 	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30000" y="1318650"/>
            <a:ext cx="3826500" cy="38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5. Al alcanzar el estado estacionario, la ecuación del modelo de Munk se reduce a:       </a:t>
            </a:r>
            <a:r>
              <a:rPr b="0" lang="es-419" sz="1600">
                <a:solidFill>
                  <a:srgbClr val="000000"/>
                </a:solidFill>
                <a:highlight>
                  <a:srgbClr val="F6B26B"/>
                </a:highlight>
                <a:latin typeface="Lato"/>
                <a:ea typeface="Lato"/>
                <a:cs typeface="Lato"/>
                <a:sym typeface="Lato"/>
              </a:rPr>
              <a:t> ∂ψ'/∂x'−∇'×τ'−Ah∇'2ζ'=0 </a:t>
            </a:r>
            <a:endParaRPr b="0" sz="1600">
              <a:solidFill>
                <a:srgbClr val="000000"/>
              </a:solidFill>
              <a:highlight>
                <a:srgbClr val="F6B26B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Estime para la simulación 1 todos los términos de la ecuación.</a:t>
            </a:r>
            <a:endParaRPr b="0"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Grafique un corte zonal a la latitud central de la cuenca de cada uno de los términos (en un mismo gráfico). Explique el significado físico de cada uno de los términos.</a:t>
            </a:r>
            <a:endParaRPr b="0"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¿Qué términos predominan en la corriente de bordeo este? ¿Qué términos predominan en el interior de la cuenca? ¿Cómo se denomina este último balance?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500" y="943700"/>
            <a:ext cx="4435099" cy="295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4569175" y="3720425"/>
            <a:ext cx="45747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 Primer </a:t>
            </a:r>
            <a:r>
              <a:rPr lang="es-419">
                <a:latin typeface="Lato"/>
                <a:ea typeface="Lato"/>
                <a:cs typeface="Lato"/>
                <a:sym typeface="Lato"/>
              </a:rPr>
              <a:t>término</a:t>
            </a:r>
            <a:r>
              <a:rPr lang="es-419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s-419">
                <a:latin typeface="Lato"/>
                <a:ea typeface="Lato"/>
                <a:cs typeface="Lato"/>
                <a:sym typeface="Lato"/>
              </a:rPr>
              <a:t>advección</a:t>
            </a:r>
            <a:r>
              <a:rPr lang="es-419">
                <a:latin typeface="Lato"/>
                <a:ea typeface="Lato"/>
                <a:cs typeface="Lato"/>
                <a:sym typeface="Lato"/>
              </a:rPr>
              <a:t> meridional de vorticidad planetaria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Segundo término: rotor de la </a:t>
            </a:r>
            <a:r>
              <a:rPr lang="es-419">
                <a:latin typeface="Lato"/>
                <a:ea typeface="Lato"/>
                <a:cs typeface="Lato"/>
                <a:sym typeface="Lato"/>
              </a:rPr>
              <a:t>tensión</a:t>
            </a:r>
            <a:r>
              <a:rPr lang="es-419">
                <a:latin typeface="Lato"/>
                <a:ea typeface="Lato"/>
                <a:cs typeface="Lato"/>
                <a:sym typeface="Lato"/>
              </a:rPr>
              <a:t> del viento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Tercer </a:t>
            </a:r>
            <a:r>
              <a:rPr lang="es-419">
                <a:latin typeface="Lato"/>
                <a:ea typeface="Lato"/>
                <a:cs typeface="Lato"/>
                <a:sym typeface="Lato"/>
              </a:rPr>
              <a:t>término</a:t>
            </a:r>
            <a:r>
              <a:rPr lang="es-419">
                <a:latin typeface="Lato"/>
                <a:ea typeface="Lato"/>
                <a:cs typeface="Lato"/>
                <a:sym typeface="Lato"/>
              </a:rPr>
              <a:t>: vorticidad relativa dada por cortantes de velocidad inducidas por </a:t>
            </a:r>
            <a:r>
              <a:rPr lang="es-419">
                <a:latin typeface="Lato"/>
                <a:ea typeface="Lato"/>
                <a:cs typeface="Lato"/>
                <a:sym typeface="Lato"/>
              </a:rPr>
              <a:t>fricción</a:t>
            </a:r>
            <a:r>
              <a:rPr lang="es-419">
                <a:latin typeface="Lato"/>
                <a:ea typeface="Lato"/>
                <a:cs typeface="Lato"/>
                <a:sym typeface="Lato"/>
              </a:rPr>
              <a:t> lateral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1. </a:t>
            </a:r>
            <a:r>
              <a:rPr b="0" lang="es-419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Grafique la energía cinética total de la cuenca (adimensional) en función del número de iteración temporal para cada simulación </a:t>
            </a:r>
            <a:endParaRPr b="0"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¿A qué se deben las diferencias?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500" y="1142276"/>
            <a:ext cx="4498500" cy="29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Calcule para cada simulación el número de iteraciones necesario para alcanzar el  estado estacionario.</a:t>
            </a:r>
            <a:endParaRPr sz="1800"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4572000" y="389425"/>
            <a:ext cx="4451400" cy="4639200"/>
          </a:xfrm>
          <a:prstGeom prst="rect">
            <a:avLst/>
          </a:prstGeom>
        </p:spPr>
        <p:txBody>
          <a:bodyPr anchorCtr="0" anchor="t" bIns="91425" lIns="45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Pido que el paso temporal en el que se alcanza el estado estacionario cumpla:</a:t>
            </a:r>
            <a:endParaRPr sz="1500"/>
          </a:p>
          <a:p>
            <a:pPr indent="-323850" lvl="0" marL="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s-419" sz="1500"/>
              <a:t>Que la energía cinética correspondiente a ese paso temporal sea cercana a la final </a:t>
            </a:r>
            <a:endParaRPr sz="15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rgbClr val="434343"/>
                </a:solidFill>
                <a:highlight>
                  <a:srgbClr val="FFFF00"/>
                </a:highlight>
              </a:rPr>
              <a:t>abs(((Ec1[-1]-Ec1[k])/Ec1[-1])*100) &lt;1</a:t>
            </a:r>
            <a:endParaRPr b="1" sz="1500">
              <a:solidFill>
                <a:srgbClr val="434343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 </a:t>
            </a:r>
            <a:r>
              <a:rPr lang="es-419" sz="1500"/>
              <a:t>2) 	 A</a:t>
            </a:r>
            <a:r>
              <a:rPr lang="es-419" sz="1500"/>
              <a:t>demás, voy a imponer una </a:t>
            </a:r>
            <a:r>
              <a:rPr lang="es-419" sz="1500"/>
              <a:t>condición</a:t>
            </a:r>
            <a:r>
              <a:rPr lang="es-419" sz="1500"/>
              <a:t> que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            indique que la diferencia con el paso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siguiente ( y los siguientes cercanos)  no sea muy grande (justamente para evitar ese salto). Claramente si elijo justo el valor del paso temporal inmediatamente siguiente siempre van a estar cerca, asi que</a:t>
            </a:r>
            <a:r>
              <a:rPr b="1" lang="es-419" sz="1500"/>
              <a:t> pido que el valor de </a:t>
            </a:r>
            <a:r>
              <a:rPr b="1" lang="es-419" sz="1500"/>
              <a:t>energía</a:t>
            </a:r>
            <a:r>
              <a:rPr b="1" lang="es-419" sz="1500"/>
              <a:t> </a:t>
            </a:r>
            <a:r>
              <a:rPr b="1" lang="es-419" sz="1500"/>
              <a:t>cinética</a:t>
            </a:r>
            <a:r>
              <a:rPr b="1" lang="es-419" sz="1500"/>
              <a:t> este cerca del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/>
              <a:t>valor de </a:t>
            </a:r>
            <a:r>
              <a:rPr b="1" lang="es-419" sz="1500"/>
              <a:t>energía</a:t>
            </a:r>
            <a:r>
              <a:rPr b="1" lang="es-419" sz="1500"/>
              <a:t> </a:t>
            </a:r>
            <a:r>
              <a:rPr b="1" lang="es-419" sz="1500"/>
              <a:t>cinética</a:t>
            </a:r>
            <a:r>
              <a:rPr b="1" lang="es-419" sz="1500"/>
              <a:t> correspondiente a cierta cantidad de pasos siguientes, arbitrariamente elijo a 10 pasos siguientes </a:t>
            </a:r>
            <a:r>
              <a:rPr lang="es-419" sz="1500"/>
              <a:t>y veo </a:t>
            </a:r>
            <a:r>
              <a:rPr lang="es-419" sz="1500"/>
              <a:t>gráficamente</a:t>
            </a:r>
            <a:r>
              <a:rPr lang="es-419" sz="1500"/>
              <a:t> que toma el punto que quiero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highlight>
                  <a:srgbClr val="FFFF00"/>
                </a:highlight>
              </a:rPr>
              <a:t>abs(((Ec1[k+10]-Ec1[k])/Ec1[k+10])*100)&lt;1</a:t>
            </a:r>
            <a:endParaRPr b="1" sz="1500">
              <a:highlight>
                <a:srgbClr val="FFFF00"/>
              </a:highlight>
            </a:endParaRPr>
          </a:p>
          <a:p>
            <a:pPr indent="-450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3)      Tomo el </a:t>
            </a:r>
            <a:r>
              <a:rPr lang="es-419" sz="1500"/>
              <a:t>mínimo</a:t>
            </a:r>
            <a:r>
              <a:rPr lang="es-419" sz="1500"/>
              <a:t> paso temporal que cumpla estas condiciones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250" y="298037"/>
            <a:ext cx="6821125" cy="454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400" cy="3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3. Grafique, para cada simulación, las isolíneas de l la función corriente y la vorticidad relativa dimensionales en el espacio real de la cuenca, asumiendo las siguientes dimensiones para la cuenca:</a:t>
            </a:r>
            <a:endParaRPr b="0"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b="0" lang="es-419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Longitud zonal: Lx=1000 Km</a:t>
            </a:r>
            <a:endParaRPr b="0"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b="0" lang="es-419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Longitud meridional: Ly=500 Km</a:t>
            </a:r>
            <a:endParaRPr b="0"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Describa las diferencias entre cada simulación y compare (cualitativamente) los  campos de función corriente y de vorticidad del modelo de Munk y de Stommel. ¿Qué  rasgo aparece en el modelo de Munk ausente en el modelo de Stommel?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2600"/>
            <a:ext cx="3252323" cy="2435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6638" y="393123"/>
            <a:ext cx="3090716" cy="2314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681925"/>
            <a:ext cx="3252317" cy="243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6650" y="2681914"/>
            <a:ext cx="3252325" cy="243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40000" y="2699994"/>
            <a:ext cx="3204000" cy="239964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7019675" y="1123125"/>
            <a:ext cx="11871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latin typeface="Lato"/>
                <a:ea typeface="Lato"/>
                <a:cs typeface="Lato"/>
                <a:sym typeface="Lato"/>
              </a:rPr>
              <a:t>MUNK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/>
        </p:nvSpPr>
        <p:spPr>
          <a:xfrm>
            <a:off x="3484325" y="76575"/>
            <a:ext cx="18888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latin typeface="Lato"/>
                <a:ea typeface="Lato"/>
                <a:cs typeface="Lato"/>
                <a:sym typeface="Lato"/>
              </a:rPr>
              <a:t>STOMMEL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6300"/>
            <a:ext cx="3484325" cy="232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7050" y="1206300"/>
            <a:ext cx="3484325" cy="232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 rotWithShape="1">
          <a:blip r:embed="rId5">
            <a:alphaModFix/>
          </a:blip>
          <a:srcRect b="0" l="0" r="10498" t="0"/>
          <a:stretch/>
        </p:blipFill>
        <p:spPr>
          <a:xfrm>
            <a:off x="6139050" y="1248575"/>
            <a:ext cx="3004950" cy="22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8025"/>
            <a:ext cx="3244347" cy="222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1398" y="268019"/>
            <a:ext cx="3244347" cy="222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820305"/>
            <a:ext cx="3244347" cy="222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1398" y="2820320"/>
            <a:ext cx="3244347" cy="222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 rotWithShape="1">
          <a:blip r:embed="rId7">
            <a:alphaModFix/>
          </a:blip>
          <a:srcRect b="0" l="0" r="6629" t="0"/>
          <a:stretch/>
        </p:blipFill>
        <p:spPr>
          <a:xfrm>
            <a:off x="6114770" y="2876950"/>
            <a:ext cx="3029230" cy="222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7019675" y="1123125"/>
            <a:ext cx="11871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latin typeface="Lato"/>
                <a:ea typeface="Lato"/>
                <a:cs typeface="Lato"/>
                <a:sym typeface="Lato"/>
              </a:rPr>
              <a:t>MUNK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6292175" y="4147975"/>
            <a:ext cx="497700" cy="7785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6325750" y="3011325"/>
            <a:ext cx="497700" cy="7785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/>
        </p:nvSpPr>
        <p:spPr>
          <a:xfrm>
            <a:off x="3484325" y="76575"/>
            <a:ext cx="18888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latin typeface="Lato"/>
                <a:ea typeface="Lato"/>
                <a:cs typeface="Lato"/>
                <a:sym typeface="Lato"/>
              </a:rPr>
              <a:t>STOMMEL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0908"/>
            <a:ext cx="3190000" cy="2205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2611" y="1620900"/>
            <a:ext cx="3190000" cy="22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 rotWithShape="1">
          <a:blip r:embed="rId5">
            <a:alphaModFix/>
          </a:blip>
          <a:srcRect b="0" l="0" r="4067" t="0"/>
          <a:stretch/>
        </p:blipFill>
        <p:spPr>
          <a:xfrm>
            <a:off x="6083766" y="1620909"/>
            <a:ext cx="3060234" cy="2205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