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7" r:id="rId2"/>
    <p:sldId id="310" r:id="rId3"/>
    <p:sldId id="293" r:id="rId4"/>
    <p:sldId id="295" r:id="rId5"/>
    <p:sldId id="304" r:id="rId6"/>
    <p:sldId id="325" r:id="rId7"/>
    <p:sldId id="264" r:id="rId8"/>
    <p:sldId id="263" r:id="rId9"/>
    <p:sldId id="289" r:id="rId10"/>
    <p:sldId id="283" r:id="rId11"/>
    <p:sldId id="284" r:id="rId12"/>
    <p:sldId id="338" r:id="rId13"/>
    <p:sldId id="334" r:id="rId14"/>
    <p:sldId id="337" r:id="rId15"/>
    <p:sldId id="309" r:id="rId16"/>
    <p:sldId id="267" r:id="rId17"/>
    <p:sldId id="270" r:id="rId18"/>
    <p:sldId id="281" r:id="rId19"/>
    <p:sldId id="282" r:id="rId20"/>
    <p:sldId id="286" r:id="rId21"/>
    <p:sldId id="339" r:id="rId22"/>
    <p:sldId id="326" r:id="rId23"/>
    <p:sldId id="287" r:id="rId24"/>
    <p:sldId id="272" r:id="rId25"/>
    <p:sldId id="288" r:id="rId26"/>
    <p:sldId id="333" r:id="rId27"/>
    <p:sldId id="279" r:id="rId28"/>
    <p:sldId id="320" r:id="rId29"/>
    <p:sldId id="327" r:id="rId30"/>
    <p:sldId id="331" r:id="rId31"/>
    <p:sldId id="332" r:id="rId32"/>
    <p:sldId id="328" r:id="rId33"/>
    <p:sldId id="330" r:id="rId34"/>
    <p:sldId id="329" r:id="rId35"/>
    <p:sldId id="271" r:id="rId36"/>
    <p:sldId id="340" r:id="rId37"/>
    <p:sldId id="291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283" autoAdjust="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3C51-1E97-49DE-8360-F4D2E4806AB5}" type="datetimeFigureOut">
              <a:rPr lang="fr-FR" smtClean="0"/>
              <a:pPr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93B8-89A2-41EC-A1ED-5AF74CD0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base de code d’un projet c’est d’abord un assemblage de composants.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93B8-89A2-41EC-A1ED-5AF74CD04E1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On parle beaucoup de digitalisation de la formation, en pensant principalement à</a:t>
            </a:r>
            <a:r>
              <a:rPr lang="fr-FR" baseline="0" dirty="0" smtClean="0"/>
              <a:t> la production de </a:t>
            </a:r>
            <a:r>
              <a:rPr lang="fr-FR" dirty="0" smtClean="0"/>
              <a:t>contenus.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Mais il y a aussi le volet administration de la 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Si on regarde le côté « administration » de la formation on se rend immédiatement compte que ce dernier est bien moins digitalisé que le côté « contenu ». </a:t>
            </a:r>
          </a:p>
          <a:p>
            <a:r>
              <a:rPr lang="fr-FR" dirty="0" smtClean="0"/>
              <a:t>Automatiser  l’administration de la formation,  tache indispensable mais qui est souvent chronophage est un des principaux leviers pour libérer du temps. </a:t>
            </a:r>
          </a:p>
          <a:p>
            <a:r>
              <a:rPr lang="fr-FR" dirty="0" smtClean="0"/>
              <a:t>Administration de 450 cours  2H mois sur l’année. </a:t>
            </a:r>
          </a:p>
          <a:p>
            <a:r>
              <a:rPr lang="fr-FR" dirty="0" smtClean="0"/>
              <a:t>Les cordonniers sont toujours les plus mal chaussés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93B8-89A2-41EC-A1ED-5AF74CD04E1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code de </a:t>
            </a:r>
            <a:r>
              <a:rPr lang="fr-FR" dirty="0" err="1" smtClean="0"/>
              <a:t>Moodle</a:t>
            </a:r>
            <a:r>
              <a:rPr lang="fr-FR" dirty="0" smtClean="0"/>
              <a:t> est disponible sous git  gestionnaire de sources.</a:t>
            </a:r>
          </a:p>
          <a:p>
            <a:r>
              <a:rPr lang="fr-FR" dirty="0" smtClean="0"/>
              <a:t>Une mise à jour hebdomadaire;</a:t>
            </a:r>
          </a:p>
          <a:p>
            <a:r>
              <a:rPr lang="fr-FR" dirty="0" smtClean="0"/>
              <a:t>Tous les 3 ou 4 semaines une version mineures</a:t>
            </a:r>
          </a:p>
          <a:p>
            <a:r>
              <a:rPr lang="fr-FR" dirty="0" smtClean="0"/>
              <a:t>2 versions majeures par an : mai, novembre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93B8-89A2-41EC-A1ED-5AF74CD04E1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Dépôt de plugins</a:t>
            </a:r>
          </a:p>
          <a:p>
            <a:r>
              <a:rPr lang="fr-FR" dirty="0" smtClean="0"/>
              <a:t>Plus</a:t>
            </a:r>
            <a:r>
              <a:rPr lang="fr-FR" baseline="0" dirty="0" smtClean="0"/>
              <a:t> de 1500 plugins disponibles</a:t>
            </a:r>
          </a:p>
          <a:p>
            <a:r>
              <a:rPr lang="fr-FR" baseline="0" dirty="0" smtClean="0"/>
              <a:t>Sont classés dans différentes catégories : pas loin de 50 catégories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93B8-89A2-41EC-A1ED-5AF74CD04E1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CB Gestion Base de code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6D70-0C08-45FD-938A-07953AB090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odle.org/dev/Frankensty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laude.billon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catalyst/moodle-tool_objectf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alyst/moodle-local_datacleaner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gydotnet/git-subrepo/wiki/Basics" TargetMode="External"/><Relationship Id="rId3" Type="http://schemas.openxmlformats.org/officeDocument/2006/relationships/hyperlink" Target="https://martinfowler.com/bliki/SnowflakeServer.html" TargetMode="External"/><Relationship Id="rId7" Type="http://schemas.openxmlformats.org/officeDocument/2006/relationships/hyperlink" Target="https://github.com/silecs/moodle-gitplugins" TargetMode="External"/><Relationship Id="rId2" Type="http://schemas.openxmlformats.org/officeDocument/2006/relationships/hyperlink" Target="https://martinfowler.com/bliki/PhoenixServ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ukeCarrier/moodle-componentmgr" TargetMode="External"/><Relationship Id="rId5" Type="http://schemas.openxmlformats.org/officeDocument/2006/relationships/hyperlink" Target="https://www.digitalocean.com/community/tutorials/what-is-immutable-infrastructure" TargetMode="External"/><Relationship Id="rId4" Type="http://schemas.openxmlformats.org/officeDocument/2006/relationships/hyperlink" Target="https://www.digitalocean.com/community/tutorials/configuration-drift-phoenix-server-vs-snowflake-server-comic" TargetMode="External"/><Relationship Id="rId9" Type="http://schemas.openxmlformats.org/officeDocument/2006/relationships/hyperlink" Target="https://www.mankier.com/1/git-subrep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16831"/>
            <a:ext cx="4454553" cy="36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475656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de la base de code des projets </a:t>
            </a:r>
            <a:r>
              <a:rPr lang="fr-FR" dirty="0" err="1" smtClean="0"/>
              <a:t>Moodle</a:t>
            </a:r>
            <a:r>
              <a:rPr lang="fr-FR" dirty="0" smtClean="0"/>
              <a:t> sous git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5760720" cy="577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4345"/>
            <a:ext cx="5760720" cy="59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Moodle</a:t>
            </a:r>
            <a:r>
              <a:rPr lang="fr-FR" sz="2400" dirty="0" smtClean="0"/>
              <a:t> </a:t>
            </a:r>
            <a:r>
              <a:rPr lang="fr-FR" sz="2400" dirty="0" err="1" smtClean="0"/>
              <a:t>FrankenStyle</a:t>
            </a:r>
            <a:endParaRPr lang="fr-FR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210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868144" y="198884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Normalisation des noms des plugins :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moodle</a:t>
            </a:r>
            <a:r>
              <a:rPr lang="fr-FR" dirty="0" smtClean="0"/>
              <a:t>&gt;-&lt;</a:t>
            </a:r>
            <a:r>
              <a:rPr lang="fr-FR" dirty="0" err="1" smtClean="0"/>
              <a:t>prefixe</a:t>
            </a:r>
            <a:r>
              <a:rPr lang="fr-FR" dirty="0" smtClean="0"/>
              <a:t>&gt;</a:t>
            </a:r>
            <a:r>
              <a:rPr lang="fr-FR" dirty="0" err="1" smtClean="0"/>
              <a:t>_nom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11560" y="50851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/>
              </a:rPr>
              <a:t>https://docs.moodle.org/dev/Frankenstyle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11560" y="457183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Le préfixe détermine le chemin pour déposer le code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6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2200796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Bac à sable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Développement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Base de code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Test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Prod</a:t>
            </a:r>
            <a:r>
              <a:rPr lang="fr-FR" dirty="0" smtClean="0"/>
              <a:t> (</a:t>
            </a:r>
            <a:r>
              <a:rPr lang="fr-FR" dirty="0" err="1" smtClean="0"/>
              <a:t>staging</a:t>
            </a:r>
            <a:r>
              <a:rPr lang="fr-F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Base de code + Données de la  </a:t>
            </a:r>
            <a:r>
              <a:rPr lang="fr-FR" dirty="0" err="1" smtClean="0"/>
              <a:t>prod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1560" y="54868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Bonnes pratiques : avoir plusieurs environnements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1412776"/>
            <a:ext cx="56292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22920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dirty="0"/>
              <a:t>dire qu'on gère correctement la configuration de l'application il faut pouvoir répondre positivement aux </a:t>
            </a:r>
            <a:r>
              <a:rPr lang="fr-FR" dirty="0" smtClean="0"/>
              <a:t> 3 questions précédentes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9592" y="1556792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1 Est-ce que je peux reproduire sur n'importe quel environnement de déploiement mon application (même niveau de patch, même configuration, même dépendances logicielles, etc.)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292668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2 Est-ce que je peux facilement faire un changement dans mon application et déployer le changement sur mes différents environnements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3801814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.3 Est-ce que je peux facilement voir les différences de configuration entre mes environnements (développement, test, pré-production, production), avec une trace de qui et quand ont été fait les changements 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99592" y="8367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points clés :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683423" cy="3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619672" y="4766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La gestion de la base de code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20072" y="1602666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Le projet principal (</a:t>
            </a:r>
            <a:r>
              <a:rPr lang="fr-FR" dirty="0" err="1" smtClean="0"/>
              <a:t>Moodle</a:t>
            </a:r>
            <a:r>
              <a:rPr lang="fr-FR" dirty="0" smtClean="0"/>
              <a:t>) est disponible sous forme d’un dépôt git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Les plugins sont disponibles sous forme de dépôt git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4017838"/>
            <a:ext cx="3923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Inclure les sous projets dans le projet principal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99592" y="522920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Avoir une base de code sous contrôle d’un gestionnaire de sources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ésultat de recherche d'images pour &quot;champ paysan bouse de vach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1038" y="1731936"/>
            <a:ext cx="3879354" cy="292120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3140968"/>
            <a:ext cx="377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* Traduction </a:t>
            </a:r>
            <a:r>
              <a:rPr lang="fr-FR" dirty="0" smtClean="0"/>
              <a:t>libre :</a:t>
            </a:r>
          </a:p>
          <a:p>
            <a:r>
              <a:rPr lang="fr-FR" dirty="0" smtClean="0"/>
              <a:t>On ne connait pas la profondeur d’une bouse de vache tant qu’on a pas mis le pied de dedans.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05273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approches possibles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submodule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subtree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subrepo</a:t>
            </a:r>
            <a:r>
              <a:rPr lang="fr-FR" dirty="0" smtClean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9512" y="472514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principal résultat : les méthodes d’implémentation sont très différentes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Lien  symbolique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Copie du code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2348880"/>
            <a:ext cx="18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Faisons un POC*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11760" y="3326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submodules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6926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44824"/>
            <a:ext cx="42767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39552" y="198884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répertoire  git imbriqués (liens symboliques)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Hyper simple à mettre en œuvre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 enfer pour la mise à jour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9"/>
            <a:ext cx="220272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3635896" y="20515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a utilisé git </a:t>
            </a:r>
            <a:r>
              <a:rPr lang="fr-FR" dirty="0" err="1" smtClean="0"/>
              <a:t>submodule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00808"/>
            <a:ext cx="1838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3131840" y="155679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24336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Les solutions : Git </a:t>
            </a:r>
            <a:r>
              <a:rPr lang="fr-FR" dirty="0" err="1" smtClean="0"/>
              <a:t>subtree</a:t>
            </a:r>
            <a:r>
              <a:rPr lang="fr-FR" dirty="0" smtClean="0"/>
              <a:t> Git </a:t>
            </a:r>
            <a:r>
              <a:rPr lang="fr-FR" dirty="0" err="1" smtClean="0"/>
              <a:t>subrepo</a:t>
            </a:r>
            <a:r>
              <a:rPr lang="fr-FR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Le code du sous projet est copié dans le projet principal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cela n’exige pas d’apprendre quoi que ce soit de nouveau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L’utilisateur peut ignorer que l’on utilise un outil tiers pour gérer les dépendances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subtree</a:t>
            </a:r>
            <a:endParaRPr lang="fr-FR" dirty="0" smtClean="0"/>
          </a:p>
          <a:p>
            <a:r>
              <a:rPr lang="fr-FR" dirty="0" smtClean="0"/>
              <a:t>     script inclus dans git depuis version 1.7.11</a:t>
            </a:r>
          </a:p>
          <a:p>
            <a:r>
              <a:rPr lang="fr-FR" dirty="0" smtClean="0"/>
              <a:t>     historique non linéaire</a:t>
            </a:r>
          </a:p>
          <a:p>
            <a:r>
              <a:rPr lang="fr-FR" dirty="0" smtClean="0"/>
              <a:t>     plus de maintenance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subrepo</a:t>
            </a:r>
            <a:endParaRPr lang="fr-FR" dirty="0" smtClean="0"/>
          </a:p>
          <a:p>
            <a:r>
              <a:rPr lang="fr-FR" dirty="0" smtClean="0"/>
              <a:t>   mise en œuvre facile </a:t>
            </a:r>
          </a:p>
          <a:p>
            <a:r>
              <a:rPr lang="fr-FR" dirty="0" smtClean="0"/>
              <a:t>   fiable   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052736"/>
            <a:ext cx="3190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611560" y="1602666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About me</a:t>
            </a:r>
          </a:p>
          <a:p>
            <a:endParaRPr lang="fr-FR" dirty="0" smtClean="0"/>
          </a:p>
          <a:p>
            <a:r>
              <a:rPr lang="fr-FR" dirty="0" smtClean="0"/>
              <a:t>Claude Billon</a:t>
            </a:r>
          </a:p>
          <a:p>
            <a:r>
              <a:rPr lang="fr-FR" dirty="0" smtClean="0">
                <a:hlinkClick r:id="rId4"/>
              </a:rPr>
              <a:t>Claude.billon@gmail.com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Consultant  intégration </a:t>
            </a:r>
            <a:r>
              <a:rPr lang="fr-FR" dirty="0" err="1" smtClean="0"/>
              <a:t>Moodle</a:t>
            </a:r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691833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2555776" y="9807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en savoir plus…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2752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700808"/>
            <a:ext cx="15811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924" y="3863702"/>
            <a:ext cx="1562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3058" y="3933056"/>
            <a:ext cx="15811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123728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des versions  </a:t>
            </a:r>
            <a:endParaRPr lang="fr-F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700808"/>
            <a:ext cx="164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2420888"/>
            <a:ext cx="1657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3448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691680" y="76470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Historique des mises à jour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537" y="1628800"/>
            <a:ext cx="3457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195736" y="62068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Adele</a:t>
            </a:r>
            <a:r>
              <a:rPr lang="fr-FR" dirty="0" smtClean="0"/>
              <a:t> </a:t>
            </a:r>
            <a:r>
              <a:rPr lang="fr-FR" b="1" dirty="0" smtClean="0"/>
              <a:t>: Ad</a:t>
            </a:r>
            <a:r>
              <a:rPr lang="fr-FR" dirty="0" smtClean="0"/>
              <a:t>ministration </a:t>
            </a:r>
            <a:r>
              <a:rPr lang="fr-FR" b="1" dirty="0" smtClean="0"/>
              <a:t>E</a:t>
            </a:r>
            <a:r>
              <a:rPr lang="fr-FR" dirty="0" smtClean="0"/>
              <a:t>nvironnement e </a:t>
            </a:r>
            <a:r>
              <a:rPr lang="fr-FR" b="1" dirty="0" smtClean="0"/>
              <a:t>Le</a:t>
            </a:r>
            <a:r>
              <a:rPr lang="fr-FR" dirty="0" smtClean="0"/>
              <a:t>arning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23728" y="48691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commandes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4861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4644008" y="177281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commande permet d’ajouter  un plugin à la base de code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19672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base de code d’un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3568" y="422108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Idempotence de la commande de génération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information si un plugin a  une mise à jour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génération d’une nouvelle base de code après chaque changement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54649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547664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Déploiement d’une nouvelle version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350100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L’historique des versions est conservé dans le répertoire releases.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2687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commande permet déployer  la version générée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51520" y="3789040"/>
            <a:ext cx="2016224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MOODLE_34_STABLE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4283968" y="5013176"/>
            <a:ext cx="576064" cy="5543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23528" y="5157192"/>
            <a:ext cx="20162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IGS-PROD-34</a:t>
            </a:r>
            <a:endParaRPr lang="fr-FR" sz="1400" dirty="0"/>
          </a:p>
        </p:txBody>
      </p:sp>
      <p:sp>
        <p:nvSpPr>
          <p:cNvPr id="14" name="Ellipse 13"/>
          <p:cNvSpPr/>
          <p:nvPr/>
        </p:nvSpPr>
        <p:spPr>
          <a:xfrm>
            <a:off x="2843808" y="3645024"/>
            <a:ext cx="576064" cy="5543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83968" y="3645024"/>
            <a:ext cx="576064" cy="5543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24128" y="3645024"/>
            <a:ext cx="576064" cy="5543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5724128" y="5106888"/>
            <a:ext cx="576064" cy="5543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092280" y="5013176"/>
            <a:ext cx="576064" cy="5543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635896" y="39330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076056" y="39330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419872" y="4293096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148064" y="53732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516216" y="53732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6444208" y="4221088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2843808" y="3068960"/>
            <a:ext cx="576064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3.4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283968" y="3068960"/>
            <a:ext cx="648072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3.4.1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652120" y="3068960"/>
            <a:ext cx="648072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3.4.2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11560" y="155679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allons mettre à jour la branche MOODLE_XX_STABLE , puis fusionner la mise à jour avec la branche du projet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1835696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à jour de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C7CD-C4E7-463A-8A06-E3E2EBC835C9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29780"/>
            <a:ext cx="34861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3923928" y="1973739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exemple 3.8.x -&gt;3.9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les releases notes donnent les modifications API</a:t>
            </a:r>
          </a:p>
          <a:p>
            <a:r>
              <a:rPr lang="fr-FR" dirty="0" smtClean="0"/>
              <a:t>   -&gt; vérification des versions des plugins 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Créer la nouvelle branche du projet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1 commande permet de créer la nouvelle base de code du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1720" y="764704"/>
            <a:ext cx="2783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Montée majeure de version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Dropbox\Projets\Adele\Plan de cours\Moodle_Sauvegar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400900" cy="272453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4283968" y="306896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Base de code : ok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Base de données :   ~  Go 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Moodledata</a:t>
            </a:r>
            <a:r>
              <a:rPr lang="fr-FR" dirty="0" smtClean="0"/>
              <a:t> : centaines  de Go ….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6206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et </a:t>
            </a:r>
            <a:r>
              <a:rPr lang="fr-FR" dirty="0" err="1" smtClean="0"/>
              <a:t>restoration</a:t>
            </a:r>
            <a:r>
              <a:rPr lang="fr-FR" dirty="0" smtClean="0"/>
              <a:t> d’un projet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499992" y="170080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besoin de plusieurs environnements :</a:t>
            </a:r>
          </a:p>
          <a:p>
            <a:r>
              <a:rPr lang="fr-FR" dirty="0" err="1" smtClean="0"/>
              <a:t>Dev</a:t>
            </a:r>
            <a:r>
              <a:rPr lang="fr-FR" dirty="0" smtClean="0"/>
              <a:t> &gt; </a:t>
            </a:r>
            <a:r>
              <a:rPr lang="fr-FR" dirty="0" err="1" smtClean="0"/>
              <a:t>Staging</a:t>
            </a:r>
            <a:r>
              <a:rPr lang="fr-FR" dirty="0" smtClean="0"/>
              <a:t> &gt; </a:t>
            </a:r>
            <a:r>
              <a:rPr lang="fr-FR" dirty="0" err="1" smtClean="0"/>
              <a:t>Prod</a:t>
            </a:r>
            <a:endParaRPr lang="fr-FR" dirty="0" smtClean="0"/>
          </a:p>
          <a:p>
            <a:r>
              <a:rPr lang="fr-FR" dirty="0" smtClean="0"/>
              <a:t>Si possible  avec des données identiques à la production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007121"/>
            <a:ext cx="556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AutoShape 4" descr="Résultat de recherche d'images pour &quot;base de données ico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 descr="Résultat de recherche d'images pour &quot;base de données ico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1676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987824" y="134076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Tous les fichiers ont une entrée dans la table </a:t>
            </a:r>
            <a:r>
              <a:rPr lang="fr-FR" dirty="0" err="1" smtClean="0"/>
              <a:t>mdl_files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645024"/>
            <a:ext cx="6945623" cy="172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467544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Moodledata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7647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051720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modification d’un fichier crée une nouvelle version du fichier et modifie l’entrée existante dans la base de données</a:t>
            </a:r>
            <a:endParaRPr lang="fr-FR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733256"/>
            <a:ext cx="619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2195736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 de fichiers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766" y="3212976"/>
            <a:ext cx="4572000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013"/>
              </a:lnSpc>
              <a:spcAft>
                <a:spcPts val="900"/>
              </a:spcAft>
            </a:pPr>
            <a:r>
              <a:rPr lang="fr-FR" sz="1400" dirty="0" smtClean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fr-FR" sz="1400" dirty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serait-il pas possible de ne récupérer qu'une seule fois en local le dépôt Moodle officiel, et de se synchroniser ensuite sur plusieurs éléments distincts, en fonction des versions désirées </a:t>
            </a:r>
            <a:r>
              <a:rPr lang="fr-FR" sz="1400" dirty="0" smtClean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0766" y="3861048"/>
            <a:ext cx="4572000" cy="618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013"/>
              </a:lnSpc>
              <a:spcAft>
                <a:spcPts val="900"/>
              </a:spcAft>
            </a:pPr>
            <a:r>
              <a:rPr lang="fr-FR" sz="1400" dirty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Comment gérer au mieux plusieurs installations de Moodle, avec des versions différentes, et des personnalisations différentes. Mais éventuellement en étant capable aussi de récupérer facilement des éléments communs...</a:t>
            </a:r>
            <a:endParaRPr lang="fr-F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2815" y="2517946"/>
            <a:ext cx="4572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013"/>
              </a:lnSpc>
              <a:spcAft>
                <a:spcPts val="900"/>
              </a:spcAft>
            </a:pPr>
            <a:r>
              <a:rPr lang="fr-FR" sz="1400" dirty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Je trouve dommage d'être obligé de récupérer le dépôt Moodle entier pour chaque Moodle installé, et ne suis pas sur que cela réponde à la problématique d'éléments communs</a:t>
            </a:r>
            <a:r>
              <a:rPr lang="fr-FR" sz="1350" dirty="0">
                <a:solidFill>
                  <a:srgbClr val="44444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15616" y="1456117"/>
            <a:ext cx="5904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Le point de départ </a:t>
            </a:r>
          </a:p>
          <a:p>
            <a:r>
              <a:rPr lang="fr-FR" sz="1350" dirty="0" smtClean="0"/>
              <a:t>Une questions dans un forum</a:t>
            </a:r>
            <a:endParaRPr lang="fr-FR" sz="135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95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61542"/>
            <a:ext cx="3638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4283968" y="1519624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journalière sur un serveur distant :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Sauvegarde complète  de la base de données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Sauvegarde différentielle  </a:t>
            </a:r>
            <a:r>
              <a:rPr lang="fr-FR" dirty="0" err="1" smtClean="0"/>
              <a:t>moodledata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378904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 un historique des sauvegardes de la base de données</a:t>
            </a:r>
          </a:p>
          <a:p>
            <a:endParaRPr lang="fr-FR" dirty="0" smtClean="0"/>
          </a:p>
          <a:p>
            <a:r>
              <a:rPr lang="fr-FR" dirty="0" err="1" smtClean="0"/>
              <a:t>Moodledata</a:t>
            </a:r>
            <a:r>
              <a:rPr lang="fr-FR" dirty="0" smtClean="0"/>
              <a:t> + historique DB permet de </a:t>
            </a:r>
            <a:r>
              <a:rPr lang="fr-FR" dirty="0" err="1" smtClean="0"/>
              <a:t>restorer</a:t>
            </a:r>
            <a:r>
              <a:rPr lang="fr-FR" dirty="0" smtClean="0"/>
              <a:t> 1 environnement sur la </a:t>
            </a:r>
            <a:r>
              <a:rPr lang="fr-FR" dirty="0" err="1" smtClean="0"/>
              <a:t>prériode</a:t>
            </a:r>
            <a:r>
              <a:rPr lang="fr-FR" dirty="0" smtClean="0"/>
              <a:t> de l’historique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23728" y="6206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d’ un environnement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5576" y="170080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Base de code du projet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Restoration</a:t>
            </a:r>
            <a:r>
              <a:rPr lang="fr-FR" dirty="0" smtClean="0"/>
              <a:t> de la base de données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Restoration</a:t>
            </a:r>
            <a:r>
              <a:rPr lang="fr-FR" dirty="0" smtClean="0"/>
              <a:t> différentielle des fichiers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Si fait  </a:t>
            </a:r>
            <a:r>
              <a:rPr lang="fr-FR" dirty="0" err="1" smtClean="0"/>
              <a:t>réguliérement</a:t>
            </a:r>
            <a:r>
              <a:rPr lang="fr-FR" dirty="0" smtClean="0"/>
              <a:t> temps de mise jour ~10 mn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38610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d’avoir un serveur de </a:t>
            </a: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prod</a:t>
            </a:r>
            <a:r>
              <a:rPr lang="fr-FR" dirty="0" smtClean="0"/>
              <a:t> avec les données de la production à jour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24" y="54868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serveur </a:t>
            </a: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35178"/>
            <a:ext cx="6945623" cy="172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39552" y="437787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Le contenu est adressable à partir d’une clé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clé est calculée à partir du contenu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Accès partagé depuis plusieurs  clients (API REST </a:t>
            </a:r>
            <a:r>
              <a:rPr lang="fr-FR" dirty="0" err="1" smtClean="0"/>
              <a:t>https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03648" y="4046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Stockage objets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386104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Utiliser un stockage objets pour les fichiers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99592" y="537321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Plugin  </a:t>
            </a:r>
            <a:r>
              <a:rPr lang="fr-FR" dirty="0" smtClean="0">
                <a:hlinkClick r:id="rId2"/>
              </a:rPr>
              <a:t>https://github.com/catalyst/moodle-tool_objectfs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stockage objet pour les fichiers de </a:t>
            </a:r>
            <a:r>
              <a:rPr lang="fr-FR" dirty="0" err="1" smtClean="0"/>
              <a:t>Moodle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556" y="1556792"/>
            <a:ext cx="5765676" cy="29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660232" y="371703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API S3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Amazon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Minio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7554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Partage de fichiers entre plusieurs instances 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15616" y="170080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dispose des données de production  pour les différents environnements  (API REST)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Pas de temps de restauration,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Pas d’espace disque supplémentaire nécessaire…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15616" y="306896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Possibilité d’</a:t>
            </a:r>
            <a:r>
              <a:rPr lang="fr-FR" dirty="0" err="1" smtClean="0"/>
              <a:t>anonymiser</a:t>
            </a:r>
            <a:r>
              <a:rPr lang="fr-FR" dirty="0" smtClean="0"/>
              <a:t> les données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https://github.com/catalyst/moodle-local_datacleaner</a:t>
            </a:r>
            <a:endParaRPr lang="fr-FR" dirty="0" smtClean="0"/>
          </a:p>
          <a:p>
            <a:r>
              <a:rPr lang="fr-FR" dirty="0" smtClean="0"/>
              <a:t>Les enregistrements de la base de données  modifiés pointent toujours vers les fichiers. 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91680" y="5486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à quoi on est arrivé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59632" y="141277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Une gestion centralisée des composants (</a:t>
            </a:r>
            <a:r>
              <a:rPr lang="fr-FR" dirty="0" err="1" smtClean="0"/>
              <a:t>Moodle</a:t>
            </a:r>
            <a:r>
              <a:rPr lang="fr-FR" dirty="0" smtClean="0"/>
              <a:t>, plugins)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Pouvoir gérer plusieurs  projets en parallèle, de manière indépendante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2420888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Une base de code unique sous git pour tous les projets  permet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d’avoir un historique des mises à jours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Qui a changé quoi ? Pourquoi ? Quand ?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Qu’est-ce qui a changé exactement ?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 retour à une version précédente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distribution de la base de code sur différents serveurs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CB Gestion Base de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5" name="Picture 4" descr="http://herniaremediation.org/wp-content/uploads/2016/01/question-comments-concerns-customer-service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172815"/>
            <a:ext cx="3768353" cy="3768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155679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hlinkClick r:id="rId2"/>
              </a:rPr>
              <a:t>https://martinfowler.com/bliki/PhoenixServer.html</a:t>
            </a:r>
            <a:endParaRPr lang="fr-FR" dirty="0" smtClean="0"/>
          </a:p>
          <a:p>
            <a:r>
              <a:rPr lang="fr-FR" u="sng" dirty="0" smtClean="0">
                <a:hlinkClick r:id="rId3"/>
              </a:rPr>
              <a:t>https://martinfowler.com/bliki/SnowflakeServer.html</a:t>
            </a:r>
            <a:endParaRPr lang="fr-FR" dirty="0" smtClean="0"/>
          </a:p>
          <a:p>
            <a:r>
              <a:rPr lang="fr-FR" u="sng" dirty="0" smtClean="0">
                <a:hlinkClick r:id="rId4"/>
              </a:rPr>
              <a:t>https://www.digitalocean.com/community/tutorials/configuration-drift-phoenix-server-vs-snowflake-server-comic</a:t>
            </a:r>
            <a:endParaRPr lang="fr-FR" dirty="0" smtClean="0"/>
          </a:p>
          <a:p>
            <a:r>
              <a:rPr lang="fr-FR" u="sng" dirty="0" smtClean="0">
                <a:hlinkClick r:id="rId5"/>
              </a:rPr>
              <a:t>https://www.digitalocean.com/community/tutorials/what-is-immutable-infrastructure</a:t>
            </a:r>
            <a:endParaRPr lang="fr-FR" u="sng" dirty="0" smtClean="0"/>
          </a:p>
          <a:p>
            <a:r>
              <a:rPr lang="fr-FR" dirty="0" smtClean="0"/>
              <a:t>Plugins </a:t>
            </a:r>
          </a:p>
          <a:p>
            <a:r>
              <a:rPr lang="fr-FR" dirty="0" smtClean="0">
                <a:hlinkClick r:id="rId6"/>
              </a:rPr>
              <a:t>https://github.com/LukeCarrier/moodle-componentmgr</a:t>
            </a:r>
            <a:r>
              <a:rPr lang="fr-FR" dirty="0" smtClean="0"/>
              <a:t> </a:t>
            </a:r>
          </a:p>
          <a:p>
            <a:r>
              <a:rPr lang="fr-FR" dirty="0" smtClean="0">
                <a:hlinkClick r:id="rId7"/>
              </a:rPr>
              <a:t>https://github.com/silecs/moodle-gitplugins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Doc </a:t>
            </a:r>
            <a:r>
              <a:rPr lang="fr-FR" dirty="0" err="1" smtClean="0"/>
              <a:t>subrepo</a:t>
            </a:r>
            <a:endParaRPr lang="fr-FR" dirty="0" smtClean="0"/>
          </a:p>
          <a:p>
            <a:r>
              <a:rPr lang="fr-FR" u="sng" dirty="0" smtClean="0">
                <a:hlinkClick r:id="rId8"/>
              </a:rPr>
              <a:t>https://github.com/ingydotnet/git-subrepo/wiki/Basics</a:t>
            </a:r>
            <a:endParaRPr lang="fr-FR" dirty="0" smtClean="0"/>
          </a:p>
          <a:p>
            <a:r>
              <a:rPr lang="fr-FR" u="sng" dirty="0" smtClean="0">
                <a:hlinkClick r:id="rId9"/>
              </a:rPr>
              <a:t>https://www.mankier.com/1/git-subrepo</a:t>
            </a:r>
            <a:endParaRPr lang="fr-FR" u="sng" dirty="0" smtClean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6206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Credits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95736" y="7647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716016" y="170080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Moodle</a:t>
            </a:r>
            <a:r>
              <a:rPr lang="fr-FR" dirty="0" smtClean="0"/>
              <a:t>  :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une branche version  MOODLE_3X_STABLE</a:t>
            </a:r>
          </a:p>
        </p:txBody>
      </p:sp>
      <p:pic>
        <p:nvPicPr>
          <p:cNvPr id="1026" name="Picture 2" descr="F:\Dropbox\Projets\Adele\Plan de cours\Moodle_Sauvegar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3400900" cy="272453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2780928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Des plugins complémentaires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Thèmes, modules d’activités….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8424936" cy="631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7682830" cy="544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051720" y="4766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Moodle</a:t>
            </a:r>
            <a:r>
              <a:rPr lang="fr-FR" dirty="0" smtClean="0"/>
              <a:t> : dépôt de plugins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740" y="1503412"/>
            <a:ext cx="6619572" cy="408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115616" y="6926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 de plugins </a:t>
            </a:r>
            <a:r>
              <a:rPr lang="fr-FR" dirty="0" err="1" smtClean="0"/>
              <a:t>Moodle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68865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3284984"/>
            <a:ext cx="555490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1115616" y="4766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Installation manuelle d’un plugin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324036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3995936" y="189069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Appliquer des modifications manuellement sur le serveur de production n’est pas une bonne pratique</a:t>
            </a:r>
          </a:p>
          <a:p>
            <a:r>
              <a:rPr lang="fr-FR" dirty="0" smtClean="0"/>
              <a:t>Vous contribuez à augmenter la dette technique</a:t>
            </a:r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err="1" smtClean="0"/>
              <a:t>prod</a:t>
            </a:r>
            <a:r>
              <a:rPr lang="fr-FR" dirty="0" smtClean="0"/>
              <a:t> n’est pas un environnement de test !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04/02/2020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D70-0C08-45FD-938A-07953AB090F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CB Gestion Base de code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1532</Words>
  <Application>Microsoft Office PowerPoint</Application>
  <PresentationFormat>Affichage à l'écran (4:3)</PresentationFormat>
  <Paragraphs>297</Paragraphs>
  <Slides>37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Moodle FrankenStyle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Claude Billon</dc:creator>
  <cp:lastModifiedBy>Claude Billon</cp:lastModifiedBy>
  <cp:revision>273</cp:revision>
  <dcterms:created xsi:type="dcterms:W3CDTF">2020-01-15T10:41:03Z</dcterms:created>
  <dcterms:modified xsi:type="dcterms:W3CDTF">2020-02-04T18:01:25Z</dcterms:modified>
</cp:coreProperties>
</file>