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7a0867ac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7a0867ac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7a0867ac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7a0867ac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7a0867ac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7a0867ac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7a0867ac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7a0867ac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7a0867ac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7a0867ac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a0867ac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7a0867ac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7a0867a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7a0867a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7a0867ac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7a0867ac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7a0867ac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7a0867ac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7a0867ac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7a0867ac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7a0867ac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7a0867ac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7a0867ac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7a0867ac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7a0867ac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7a0867ac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Re-distributing Biased Pseudo Labels for Semi-supervised Semantic Segmentation: A Baseline Investigation </a:t>
            </a:r>
            <a:endParaRPr sz="25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35500" y="32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Ryhan Moghe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662425" y="1926600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Dataset: </a:t>
            </a:r>
            <a:endParaRPr sz="14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Cityscapes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 sz="1200">
                <a:solidFill>
                  <a:schemeClr val="dk2"/>
                </a:solidFill>
              </a:rPr>
              <a:t>5k fine annotated images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 sz="1200">
                <a:solidFill>
                  <a:schemeClr val="dk2"/>
                </a:solidFill>
              </a:rPr>
              <a:t>2975, 500, 1525 three image sets for training, validation, and testing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 sz="1200">
                <a:solidFill>
                  <a:schemeClr val="dk2"/>
                </a:solidFill>
              </a:rPr>
              <a:t>19 urban-scene semantic classes defined for semantic segmentation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 sz="1200">
                <a:solidFill>
                  <a:schemeClr val="dk2"/>
                </a:solidFill>
              </a:rPr>
              <a:t>⅛ and ¼ of training set are randomly sampled for labeled set, and remaining are used for unlabeled set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VOC12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 sz="1200">
                <a:solidFill>
                  <a:schemeClr val="dk2"/>
                </a:solidFill>
              </a:rPr>
              <a:t>20 semantic classes, 1 background class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 sz="1200">
                <a:solidFill>
                  <a:schemeClr val="dk2"/>
                </a:solidFill>
              </a:rPr>
              <a:t>1464 training set used as labeled data, 9k augmented set used as unlabeled data</a:t>
            </a:r>
            <a:endParaRPr sz="12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Architecture:</a:t>
            </a:r>
            <a:endParaRPr sz="14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PSPNet: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 sz="1200">
                <a:solidFill>
                  <a:schemeClr val="dk2"/>
                </a:solidFill>
              </a:rPr>
              <a:t>Used instead of SOTA methods often contain heavy engineering and </a:t>
            </a:r>
            <a:r>
              <a:rPr lang="en" sz="1200">
                <a:solidFill>
                  <a:schemeClr val="dk2"/>
                </a:solidFill>
              </a:rPr>
              <a:t>parameter</a:t>
            </a:r>
            <a:r>
              <a:rPr lang="en" sz="1200">
                <a:solidFill>
                  <a:schemeClr val="dk2"/>
                </a:solidFill>
              </a:rPr>
              <a:t> tuning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 sz="1200">
                <a:solidFill>
                  <a:schemeClr val="dk2"/>
                </a:solidFill>
              </a:rPr>
              <a:t>Best trade off between reproducibility, performance, and costs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6049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Comparison: DARS vs SOTA methods on Cityscapes 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604975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5" y="1196799"/>
            <a:ext cx="4820701" cy="34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/>
          </a:blip>
          <a:srcRect b="0" l="0" r="0" t="1941"/>
          <a:stretch/>
        </p:blipFill>
        <p:spPr>
          <a:xfrm>
            <a:off x="4504975" y="1781288"/>
            <a:ext cx="4878450" cy="21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2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Comparison: DARS vs SOTA methods on VOC12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0" r="0" t="5775"/>
          <a:stretch/>
        </p:blipFill>
        <p:spPr>
          <a:xfrm>
            <a:off x="1519025" y="2001149"/>
            <a:ext cx="6029325" cy="19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 Studies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dk2"/>
                </a:solidFill>
              </a:rPr>
              <a:t>Methods Tested</a:t>
            </a:r>
            <a:r>
              <a:rPr lang="en" u="sng">
                <a:solidFill>
                  <a:schemeClr val="dk2"/>
                </a:solidFill>
              </a:rPr>
              <a:t>:</a:t>
            </a:r>
            <a:endParaRPr u="sng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ST (baseline): single confidence thresholding method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CBST (SOTA) : class balanced confidence thresholding method, based on prediction results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DA: proposed distribution aligning method without random sampling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TS: temperature scaling, incorporating with DA, CBST, or ST to facilitate distribution alignment by calibrating model predictions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 Study Results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6067"/>
            <a:ext cx="9144000" cy="3323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Recently, DCNNs have been successful for semantic segmentation, but require lots of data with accurate pixel-by-pixel human annotations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Self-training, by using semi-supervised learning with a small amount of labeled data to create pseudo-labels, then training on the pseudo-labeled data has achieved excellent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 most previous self-training approaches assume </a:t>
            </a:r>
            <a:r>
              <a:rPr b="1" lang="en"/>
              <a:t>class-balanced data distribution</a:t>
            </a:r>
            <a:r>
              <a:rPr lang="en"/>
              <a:t>, and use a single confidence scheme to create pseudo-labels, whereas most  real-world datasets have long-tail class distributions (few categories make up majority of pixels)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DCCNs trained on such a distribution will be biased towards the dominant categories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2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Sample Example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2475"/>
            <a:ext cx="5941073" cy="28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922" y="1257850"/>
            <a:ext cx="3985075" cy="352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1464950" y="1257850"/>
            <a:ext cx="39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Cityscapes dataset samples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Efforts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Recent efforts attempt to address this issue by </a:t>
            </a:r>
            <a:r>
              <a:rPr lang="en"/>
              <a:t>sampling the same % of pixels in each category based on predicted results, as opposed to a single confidence threshold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But, the prediction class distribution will already deviate from true class distribution, thus pseudo labels will suffer the same bias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Summary: Related works </a:t>
            </a:r>
            <a:r>
              <a:rPr b="1" lang="en"/>
              <a:t>do not exploit bias in pseudo-labeling</a:t>
            </a:r>
            <a:r>
              <a:rPr lang="en"/>
              <a:t>, and use ST for all classes or samples based on biased predictions, whereas this method </a:t>
            </a:r>
            <a:r>
              <a:rPr b="1" lang="en"/>
              <a:t>explicitly processes the bias in pseudo-labeling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2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340475"/>
            <a:ext cx="3703800" cy="3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Step 1</a:t>
            </a:r>
            <a:r>
              <a:rPr lang="en"/>
              <a:t>: Train student model F with labeled data, minimizing cross-entropy loss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Step 2</a:t>
            </a:r>
            <a:r>
              <a:rPr lang="en"/>
              <a:t>: Use student model F as teacher model to produce predictions for unlabeled samples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predictions and labels, generate pseudo labels using </a:t>
            </a:r>
            <a:r>
              <a:rPr b="1" lang="en"/>
              <a:t>DARS </a:t>
            </a:r>
            <a:r>
              <a:rPr lang="en"/>
              <a:t>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Step 3</a:t>
            </a:r>
            <a:r>
              <a:rPr lang="en"/>
              <a:t>: Use labeled data and pseudo-labeled data to train F, minimizing cross-entropy loss for both labeled and unlabeled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Self-training iterates Steps 2 and 3 until no more performance gains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875" y="603225"/>
            <a:ext cx="4749124" cy="45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-52950"/>
            <a:ext cx="7897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Unbiased Pseudo Label Generation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805650" y="1393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Aim to obtain pseudo labels that occupy α% of all pixels (labeling ratio)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Adopt category-specific confidence thresholds to derive pseudo-labels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Confidence thresholds derived by finding thresholds that minimize KL-divergence of frequency of labels and pseudo-labels of each category: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275" y="2673775"/>
            <a:ext cx="4827857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402150" y="3860675"/>
            <a:ext cx="8818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: Frequency function, outputs labeled/pseudo-labeled pixel % of each category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: Generates pseudo-label for pixel if confidence value &gt;=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category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threshold, otherwise assign ignore label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: Returns percentage of pseudo-labeled pixels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*Pixels with ignore label will not contribute to training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Overlapping Issue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79175" y="2155075"/>
            <a:ext cx="4115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500">
                <a:solidFill>
                  <a:schemeClr val="dk2"/>
                </a:solidFill>
              </a:rPr>
              <a:t>In semantic segmentation, many pixels have similar/indistinguishable confidence values</a:t>
            </a:r>
            <a:endParaRPr sz="1500">
              <a:solidFill>
                <a:schemeClr val="dk2"/>
              </a:solidFill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500">
                <a:solidFill>
                  <a:schemeClr val="dk2"/>
                </a:solidFill>
              </a:rPr>
              <a:t>DCCNs are prone to producing over-confident prediction values, especially for head categories, causes these confidence overlaps</a:t>
            </a:r>
            <a:endParaRPr sz="1500">
              <a:solidFill>
                <a:schemeClr val="dk2"/>
              </a:solidFill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500">
                <a:solidFill>
                  <a:schemeClr val="dk2"/>
                </a:solidFill>
              </a:rPr>
              <a:t>This results in number of pixels after thresholding being larger/much larger than desired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625" y="2192275"/>
            <a:ext cx="4777375" cy="24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810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Alignment and Random Sampling (DARS)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3646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Assume no confidence overlapping, and </a:t>
            </a:r>
            <a:r>
              <a:rPr lang="en">
                <a:solidFill>
                  <a:schemeClr val="dk2"/>
                </a:solidFill>
              </a:rPr>
              <a:t>perform distribution alignment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For categories that do not suffer serious confidence overlapping, we can derive the desirable number of pixels for each category j, by ignoring all pixels for category j with confidence lower than t_j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2014250"/>
            <a:ext cx="4541351" cy="26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Progressive Data Augmentation and Labeling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4239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we keep the labeling ratio and data </a:t>
            </a:r>
            <a:r>
              <a:rPr lang="en"/>
              <a:t>augmentation magnitude the same, training loss starts 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Increasing labeling ratio allows model to evaluate new data samples, but alone changes loss very little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further introduce new samples to our model by increasing magnitude of data augmentation 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475" y="1805175"/>
            <a:ext cx="344659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