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67" r:id="rId3"/>
    <p:sldId id="271" r:id="rId4"/>
    <p:sldId id="273" r:id="rId5"/>
    <p:sldId id="264" r:id="rId6"/>
    <p:sldId id="263" r:id="rId7"/>
    <p:sldId id="277" r:id="rId8"/>
    <p:sldId id="265" r:id="rId9"/>
    <p:sldId id="279" r:id="rId10"/>
    <p:sldId id="270" r:id="rId11"/>
    <p:sldId id="266" r:id="rId12"/>
    <p:sldId id="275" r:id="rId13"/>
    <p:sldId id="276" r:id="rId14"/>
    <p:sldId id="278" r:id="rId15"/>
    <p:sldId id="272" r:id="rId16"/>
    <p:sldId id="268" r:id="rId17"/>
    <p:sldId id="274" r:id="rId18"/>
    <p:sldId id="269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A0D845-91C7-49AB-ACD6-39A3A6E62605}" name="Corinne Bintz" initials="CB" userId="S::bintzc@uw.edu::c17f1386-f117-4eb0-9b22-2c9db5692b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2C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94572"/>
  </p:normalViewPr>
  <p:slideViewPr>
    <p:cSldViewPr snapToGrid="0">
      <p:cViewPr varScale="1">
        <p:scale>
          <a:sx n="142" d="100"/>
          <a:sy n="142" d="100"/>
        </p:scale>
        <p:origin x="544" y="176"/>
      </p:cViewPr>
      <p:guideLst>
        <p:guide orient="horz" pos="1617"/>
        <p:guide orient="horz" pos="110"/>
        <p:guide pos="2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43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57656"/>
            <a:ext cx="1942147" cy="97107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1" y="4508131"/>
            <a:ext cx="9151963" cy="64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1701496"/>
            <a:ext cx="7772400" cy="61555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3538" y="2736530"/>
            <a:ext cx="7789863" cy="323165"/>
          </a:xfr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2520899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83078" y="4117997"/>
            <a:ext cx="2868422" cy="213943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91" y="4140684"/>
            <a:ext cx="3075857" cy="19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538" y="177800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3538" y="1438275"/>
            <a:ext cx="2531035" cy="297724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6472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63538" y="870334"/>
            <a:ext cx="2531035" cy="56589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3" y="1438275"/>
            <a:ext cx="2531035" cy="297724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3" y="870334"/>
            <a:ext cx="2531035" cy="56589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76754" y="1438275"/>
            <a:ext cx="2531035" cy="2977242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176754" y="870334"/>
            <a:ext cx="2531035" cy="56589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36224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86472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436224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076575" y="866776"/>
            <a:ext cx="0" cy="354874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84421" y="866776"/>
            <a:ext cx="0" cy="354874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 userDrawn="1">
            <p:ph type="sldNum" sz="quarter" idx="18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4018" y="170815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3538" y="937700"/>
            <a:ext cx="2336800" cy="349237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1" y="937699"/>
            <a:ext cx="5438775" cy="35004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4603" y="177011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3538" y="3671393"/>
            <a:ext cx="8229600" cy="48672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4603" y="910829"/>
            <a:ext cx="8234362" cy="2660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452437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3538" y="168552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3538" y="1779413"/>
            <a:ext cx="4120953" cy="236270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6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538" y="168552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778999"/>
            <a:ext cx="9144000" cy="36879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481349"/>
            <a:ext cx="8229600" cy="661968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6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3538" y="170815"/>
            <a:ext cx="82296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778999"/>
            <a:ext cx="9144000" cy="4364501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57250"/>
            <a:ext cx="8229600" cy="3318965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1800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16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4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8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169300"/>
            <a:ext cx="8191500" cy="492443"/>
          </a:xfrm>
        </p:spPr>
        <p:txBody>
          <a:bodyPr/>
          <a:lstStyle>
            <a:lvl1pPr>
              <a:defRPr sz="2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57250"/>
            <a:ext cx="8229600" cy="3339437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1800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16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4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169300"/>
            <a:ext cx="8191500" cy="492443"/>
          </a:xfrm>
        </p:spPr>
        <p:txBody>
          <a:bodyPr/>
          <a:lstStyle>
            <a:lvl1pPr>
              <a:defRPr sz="2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57250"/>
            <a:ext cx="8229600" cy="3237078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16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4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538" y="855023"/>
            <a:ext cx="4038600" cy="349520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5023"/>
            <a:ext cx="4038600" cy="3495201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748353"/>
            <a:ext cx="4040188" cy="623248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538" y="1371599"/>
            <a:ext cx="4040188" cy="3040040"/>
          </a:xfrm>
        </p:spPr>
        <p:txBody>
          <a:bodyPr/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57260"/>
            <a:ext cx="4041775" cy="623248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80506"/>
            <a:ext cx="4041775" cy="3041369"/>
          </a:xfrm>
        </p:spPr>
        <p:txBody>
          <a:bodyPr/>
          <a:lstStyle>
            <a:lvl1pPr>
              <a:spcBef>
                <a:spcPts val="60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3538" y="169300"/>
            <a:ext cx="8191500" cy="5539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169300"/>
            <a:ext cx="81915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858441"/>
            <a:ext cx="8199438" cy="317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1" y="4908835"/>
            <a:ext cx="9151963" cy="24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84868" y="4623550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8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16" y="4632582"/>
            <a:ext cx="2356834" cy="1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451582" y="4602857"/>
            <a:ext cx="2812318" cy="202816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20000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16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400"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globalhealth/newsroom/topics/tb/index.html" TargetMode="External"/><Relationship Id="rId2" Type="http://schemas.openxmlformats.org/officeDocument/2006/relationships/hyperlink" Target="https://www.cdc.gov/tb/publications/factsheets/drtb/mdrtb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westernpacific/health-topics/tuberculosi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58775" y="932055"/>
            <a:ext cx="7772400" cy="1384995"/>
          </a:xfrm>
        </p:spPr>
        <p:txBody>
          <a:bodyPr/>
          <a:lstStyle/>
          <a:p>
            <a:r>
              <a:rPr lang="en-US" altLang="en-US" sz="2800" dirty="0">
                <a:cs typeface="Arial"/>
              </a:rPr>
              <a:t>Refactoring project: Economic determinants of multidrug-resistant tuberculosis (MDR-TB)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cs typeface="Arial"/>
              </a:rPr>
              <a:t>Corinne </a:t>
            </a:r>
            <a:r>
              <a:rPr lang="en-US" altLang="en-US" dirty="0" err="1">
                <a:cs typeface="Arial"/>
              </a:rPr>
              <a:t>Bintz</a:t>
            </a:r>
            <a:endParaRPr lang="en-US" altLang="en-US" dirty="0">
              <a:cs typeface="Arial"/>
            </a:endParaRPr>
          </a:p>
          <a:p>
            <a:r>
              <a:rPr lang="en-US" altLang="en-US" dirty="0">
                <a:cs typeface="Arial"/>
              </a:rPr>
              <a:t>HMS 520 </a:t>
            </a:r>
          </a:p>
          <a:p>
            <a:r>
              <a:rPr lang="en-US" altLang="en-US" dirty="0">
                <a:cs typeface="Arial"/>
              </a:rPr>
              <a:t>December 14, 2021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7A7E-C830-974E-A4F2-CAE1BCB0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Modeling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946D-73E0-774D-BFD9-111B63B9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prepped csv</a:t>
            </a:r>
          </a:p>
          <a:p>
            <a:r>
              <a:rPr lang="en-US" dirty="0"/>
              <a:t>Includes 5 linear mixed models: filtered out archived, unnecessary exploratory models</a:t>
            </a:r>
          </a:p>
          <a:p>
            <a:r>
              <a:rPr lang="en-US" dirty="0"/>
              <a:t>Function to save model output to use coefficients in visualizations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8FBC-C792-CD41-86A3-FB3CD1BE6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994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C029-DE00-3947-8452-1B2F7DE6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Visualization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375C-BF3B-124E-A357-6D141513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prepped csv and model result csv’s</a:t>
            </a:r>
          </a:p>
          <a:p>
            <a:r>
              <a:rPr lang="en-US" dirty="0"/>
              <a:t>Function to save figures</a:t>
            </a:r>
          </a:p>
          <a:p>
            <a:r>
              <a:rPr lang="en-US" dirty="0"/>
              <a:t>Improved visualizations: x-axis labels, panel grid gone</a:t>
            </a:r>
          </a:p>
          <a:p>
            <a:r>
              <a:rPr lang="en-US" dirty="0"/>
              <a:t>Filtered down to figures of interest</a:t>
            </a:r>
          </a:p>
          <a:p>
            <a:r>
              <a:rPr lang="en-US" dirty="0"/>
              <a:t>8 figures total, looking at trends above and below median wealth per capita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6604C-C3A4-E34C-BA60-067EF463B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8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E2A9-FC9B-FA4C-BB91-45841F20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BB36-54A9-274F-8CBD-7F1599A6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linear mixed-effects model with random effects on time and location and including all locations in our dataset</a:t>
            </a:r>
            <a:r>
              <a:rPr lang="en-US" b="1" dirty="0"/>
              <a:t>, </a:t>
            </a:r>
            <a:r>
              <a:rPr lang="en-US" dirty="0"/>
              <a:t>we found an estimate of -0.00011 (p &lt;0.0001) cases of MDR-TB per USD of laboratory expenditure investment</a:t>
            </a:r>
          </a:p>
          <a:p>
            <a:r>
              <a:rPr lang="en-US" dirty="0"/>
              <a:t>Including just locations below the median total wealth per capita, we found an estimate of  -0.000056 (p &lt;0.0001) cases per USD of laboratory expenditure investment.</a:t>
            </a:r>
          </a:p>
          <a:p>
            <a:r>
              <a:rPr lang="en-US" dirty="0"/>
              <a:t>For locations above the median total wealth per capita, we found an estimate of 0.00010 (p &lt;0.0001) cases per USD of laboratory expenditure investment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46834-2D3D-EE46-A988-1F7B8675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056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38A0-0152-8F48-8183-155E50FD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BA011-1C6A-844E-8670-8E230A53A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13</a:t>
            </a:fld>
            <a:endParaRPr lang="en-US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20386576-88A6-4048-A68D-4C4905AF4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6" y="187062"/>
            <a:ext cx="8531707" cy="4436488"/>
          </a:xfrm>
        </p:spPr>
      </p:pic>
    </p:spTree>
    <p:extLst>
      <p:ext uri="{BB962C8B-B14F-4D97-AF65-F5344CB8AC3E}">
        <p14:creationId xmlns:p14="http://schemas.microsoft.com/office/powerpoint/2010/main" val="15797850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B4F-C080-9641-99AB-F25E8D8C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E1EFF6D-1956-F741-A15A-F91196FCC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2" y="169300"/>
            <a:ext cx="8033173" cy="41772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A53A3-08D6-B94B-8606-1E4DC73A4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27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A923-4089-3F45-98A0-68D67D33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9793-8AEE-E74F-94AF-00336A61A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 figures</a:t>
            </a:r>
          </a:p>
          <a:p>
            <a:r>
              <a:rPr lang="en-US" dirty="0"/>
              <a:t>Additional analyses with new test cartridge data</a:t>
            </a:r>
          </a:p>
          <a:p>
            <a:r>
              <a:rPr lang="en-US" dirty="0"/>
              <a:t>Update with most recent data</a:t>
            </a:r>
          </a:p>
          <a:p>
            <a:r>
              <a:rPr lang="en-US" dirty="0"/>
              <a:t>Examine effects of COVID-19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66BFC-F9A5-CF45-8A0D-50961D5D9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7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613B-8CCF-9149-84CA-F5188E73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5213-FBF0-F945-9AB1-5B87CCE2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scripts more readable</a:t>
            </a:r>
          </a:p>
          <a:p>
            <a:r>
              <a:rPr lang="en-US" dirty="0"/>
              <a:t>Filtered out archived analyses</a:t>
            </a:r>
          </a:p>
          <a:p>
            <a:r>
              <a:rPr lang="en-US" dirty="0"/>
              <a:t>Split into three scripts</a:t>
            </a:r>
          </a:p>
          <a:p>
            <a:r>
              <a:rPr lang="en-US" dirty="0"/>
              <a:t>Improved ability to add or modify code</a:t>
            </a:r>
          </a:p>
          <a:p>
            <a:r>
              <a:rPr lang="en-US" dirty="0"/>
              <a:t>Added functions to make code more modular and efficient</a:t>
            </a:r>
          </a:p>
          <a:p>
            <a:r>
              <a:rPr lang="en-US" dirty="0"/>
              <a:t>Added use of </a:t>
            </a:r>
            <a:r>
              <a:rPr lang="en-US" dirty="0" err="1"/>
              <a:t>data.table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D44DC-8363-D74E-9C71-9660BD65C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57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AA88-8814-A945-8330-58C58C34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6187-2E62-FE4D-A08C-CF270B70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 Sheet: Multidrug-Resistant Tuberculosis. CDC. 2016; published online May 4. </a:t>
            </a:r>
            <a:r>
              <a:rPr lang="en-US" dirty="0">
                <a:hlinkClick r:id="rId2"/>
              </a:rPr>
              <a:t>https://www.cdc.gov/tb/publications/factsheets/drtb/mdrtb.htm</a:t>
            </a:r>
            <a:r>
              <a:rPr lang="en-US" dirty="0"/>
              <a:t> (accessed Dec 13, 2021).</a:t>
            </a:r>
          </a:p>
          <a:p>
            <a:r>
              <a:rPr lang="en-US" dirty="0"/>
              <a:t>Tuberculosis. CDC. 2020; published online April. </a:t>
            </a:r>
            <a:r>
              <a:rPr lang="en-US" dirty="0">
                <a:hlinkClick r:id="rId3"/>
              </a:rPr>
              <a:t>https://www.cdc.gov/globalhealth/newsroom/topics/tb/index.html</a:t>
            </a:r>
            <a:r>
              <a:rPr lang="en-US" dirty="0"/>
              <a:t> (accessed Dec 13, 2021).</a:t>
            </a:r>
          </a:p>
          <a:p>
            <a:r>
              <a:rPr lang="en-US" dirty="0"/>
              <a:t>Tuberculosis. World Health Organization. </a:t>
            </a:r>
            <a:r>
              <a:rPr lang="en-US" dirty="0">
                <a:hlinkClick r:id="rId4"/>
              </a:rPr>
              <a:t>https://www.who.int/westernpacific/health-topics/tuberculosis</a:t>
            </a:r>
            <a:r>
              <a:rPr lang="en-US" dirty="0"/>
              <a:t> (accessed Dec 13, 2021).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8BDD-71DF-6D48-9AFF-B5030F096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252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A159-D025-8A4D-8AB0-61AD6D9E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4506-E911-AC44-B13F-22785311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B8D56-A32E-AC43-BC71-C9BC73732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72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FEAB-A6EB-D448-8D5D-7E2DFC69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9E47-BA00-4347-9AD3-A72D452D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project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Existing code and repository</a:t>
            </a:r>
          </a:p>
          <a:p>
            <a:r>
              <a:rPr lang="en-US" dirty="0"/>
              <a:t>Overview of new scripts</a:t>
            </a:r>
          </a:p>
          <a:p>
            <a:pPr lvl="1"/>
            <a:r>
              <a:rPr lang="en-US" dirty="0"/>
              <a:t>Data prep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Visualizations</a:t>
            </a:r>
          </a:p>
          <a:p>
            <a:r>
              <a:rPr lang="en-US" dirty="0"/>
              <a:t>Future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C9E6-353F-F94C-BB59-7ACD87CCE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05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8BC5-4B7C-FE4B-812E-C6EB3946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D309-63C7-EC47-ADB6-D76F240D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Summer research fellow in 2020 with the Summer Institute of Biomedical Informatics at Harvard Medical School’s Department of Biomedical Informatics</a:t>
            </a:r>
          </a:p>
          <a:p>
            <a:r>
              <a:rPr lang="en-US" dirty="0"/>
              <a:t>Farhat Lab under </a:t>
            </a:r>
            <a:r>
              <a:rPr lang="en-US" dirty="0" err="1"/>
              <a:t>Maha</a:t>
            </a:r>
            <a:r>
              <a:rPr lang="en-US" dirty="0"/>
              <a:t> Farhat, MD, MSc: translational lab combing genomics and informatics to understand and better control drug resistant tuberculosis and other infections</a:t>
            </a:r>
          </a:p>
          <a:p>
            <a:r>
              <a:rPr lang="en-US" dirty="0"/>
              <a:t>Used available health financing, economic and MDR-TB notification data in linear mixed models to understand the relationship between between health spending, country economic status, and rates of multidrug-resistant tuberculosis over time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0A27A-D5A4-8441-A504-8ABF0A325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58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8EE6-3F70-1740-A337-9ED61BB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MDR-TB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1C60-3DD6-6E42-909F-A487E397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being preventable and curable, tuberculosis causes 1.5 million deaths per year</a:t>
            </a:r>
          </a:p>
          <a:p>
            <a:r>
              <a:rPr lang="en-US" dirty="0"/>
              <a:t>The majority of the people who suffer from tuberculosis live in low- and middle-income countries (World Health Organization)</a:t>
            </a:r>
          </a:p>
          <a:p>
            <a:r>
              <a:rPr lang="en-US" dirty="0"/>
              <a:t>Multidrug-resistant tuberculosis (MDR-TB) occurs when the tuberculosis bacteria is resistant to at least the two most powerful drugs used to treat tuberculosis, isoniazid and rifampin (CDC)</a:t>
            </a:r>
          </a:p>
          <a:p>
            <a:r>
              <a:rPr lang="en-US" dirty="0"/>
              <a:t>Laboratory diagnostics that identify multidrug-resistant tuberculosis can help control its spread and improve treatment protocols.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7821C-5611-E949-983C-E91971801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96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5BB5-4817-C647-8841-D19F9BE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existing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44A0-0731-024F-9614-826E4E6D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scripts: </a:t>
            </a:r>
            <a:r>
              <a:rPr lang="en-US" dirty="0" err="1"/>
              <a:t>lmer_exp.R</a:t>
            </a:r>
            <a:r>
              <a:rPr lang="en-US" dirty="0"/>
              <a:t> and </a:t>
            </a:r>
            <a:r>
              <a:rPr lang="en-US" dirty="0" err="1"/>
              <a:t>tb_funding_analysis.R</a:t>
            </a:r>
            <a:r>
              <a:rPr lang="en-US" dirty="0"/>
              <a:t> </a:t>
            </a:r>
          </a:p>
          <a:p>
            <a:r>
              <a:rPr lang="en-US" dirty="0"/>
              <a:t>Problems:</a:t>
            </a:r>
          </a:p>
          <a:p>
            <a:pPr lvl="2"/>
            <a:r>
              <a:rPr lang="en-US" dirty="0"/>
              <a:t>Intermixed pipeline of reading in, cleaning and merging data, making visualizations, and running models</a:t>
            </a:r>
          </a:p>
          <a:p>
            <a:pPr lvl="2"/>
            <a:r>
              <a:rPr lang="en-US" dirty="0"/>
              <a:t>Unnecessary datasets and variables no longer of interest</a:t>
            </a:r>
          </a:p>
          <a:p>
            <a:pPr lvl="2"/>
            <a:r>
              <a:rPr lang="en-US" dirty="0"/>
              <a:t>Poorly organized, causing difficulty in adding new data and modifying or adding new visualizations or analyses</a:t>
            </a:r>
          </a:p>
          <a:p>
            <a:pPr lvl="2"/>
            <a:r>
              <a:rPr lang="en-US" dirty="0"/>
              <a:t>Poor readability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92A4F-B2DB-9A4D-A9F0-57A4BE7D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09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D8E5-8436-C944-80C2-AB63D540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6361-7E0E-A044-A78A-95A2EA01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Consolidate data preparation including reading in, cleaning, and merging datasets</a:t>
            </a:r>
          </a:p>
          <a:p>
            <a:r>
              <a:rPr lang="en-US" dirty="0"/>
              <a:t>Create and save one cleaned, final dataset to use for plotting and modeling</a:t>
            </a:r>
          </a:p>
          <a:p>
            <a:r>
              <a:rPr lang="en-US" dirty="0"/>
              <a:t>Create three distinct scripts for data preparation, visualizations, and modeling</a:t>
            </a:r>
          </a:p>
          <a:p>
            <a:r>
              <a:rPr lang="en-US" dirty="0"/>
              <a:t>Filter down to variables, visualizations, and models of interest and remove unnecessary code used in exploratory stage of project</a:t>
            </a:r>
          </a:p>
          <a:p>
            <a:r>
              <a:rPr lang="en-US" dirty="0"/>
              <a:t>Make all code more modular via the use of functions and distinct scripts</a:t>
            </a:r>
          </a:p>
          <a:p>
            <a:r>
              <a:rPr lang="en-US" dirty="0"/>
              <a:t>Organize directory with datasets, scripts, and visualizations</a:t>
            </a:r>
          </a:p>
          <a:p>
            <a:r>
              <a:rPr lang="en-US" dirty="0"/>
              <a:t>Increase use of </a:t>
            </a:r>
            <a:r>
              <a:rPr lang="en-US" dirty="0" err="1"/>
              <a:t>data.table</a:t>
            </a:r>
            <a:r>
              <a:rPr lang="en-US" dirty="0"/>
              <a:t> package for efficiency</a:t>
            </a:r>
          </a:p>
          <a:p>
            <a:r>
              <a:rPr lang="en-US" dirty="0"/>
              <a:t>Improve readability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5068D-AAB4-9D4E-A8BA-AE6BC020B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2537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C401-C269-2840-8A56-CBA010ED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F54C0E5-EE95-C346-9F62-3D2046D10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2" y="857250"/>
            <a:ext cx="6801572" cy="33194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900F-0DB8-444B-9311-C6F87A6E7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18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4137-1561-864C-AC8F-B062A38A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Data prep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253F-7B5C-CC41-8AC3-449528C4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datasets: 4 from World Bank, 4 from WHO and 3 from IHME</a:t>
            </a:r>
          </a:p>
          <a:p>
            <a:r>
              <a:rPr lang="en-US" dirty="0"/>
              <a:t>Wide to long format</a:t>
            </a:r>
          </a:p>
          <a:p>
            <a:r>
              <a:rPr lang="en-US" dirty="0"/>
              <a:t>Cleaned each dataset down to iso3, year, and variable of interest</a:t>
            </a:r>
          </a:p>
          <a:p>
            <a:r>
              <a:rPr lang="en-US" dirty="0"/>
              <a:t>Wrote function to clean World Bank datasets</a:t>
            </a:r>
          </a:p>
          <a:p>
            <a:r>
              <a:rPr lang="en-US" dirty="0"/>
              <a:t>Merged with IHME location dataset to filter down to level 3 locations</a:t>
            </a:r>
          </a:p>
          <a:p>
            <a:r>
              <a:rPr lang="en-US" dirty="0"/>
              <a:t>Replaced all “..” with NA</a:t>
            </a:r>
          </a:p>
          <a:p>
            <a:r>
              <a:rPr lang="en-US" dirty="0"/>
              <a:t>Calculated per capita values</a:t>
            </a:r>
          </a:p>
          <a:p>
            <a:r>
              <a:rPr lang="en-US" dirty="0"/>
              <a:t>Calculated median wealth per capita to use for models and visualizations</a:t>
            </a:r>
          </a:p>
          <a:p>
            <a:r>
              <a:rPr lang="en-US" dirty="0"/>
              <a:t>Saved prepped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098A0-C254-B641-B6B9-DF77FA4F7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84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8A6C-3F75-A74B-A94C-D93414EC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7EBFD4A-5683-BE44-AED9-FEC8AD94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" y="1067314"/>
            <a:ext cx="8157063" cy="18409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F1ED7-7E96-284E-A911-90D155D1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F1E776F5-9A26-455E-BF09-7D727D022004}" type="slidenum">
              <a:rPr lang="en-US" smtClean="0"/>
              <a:pPr algn="ctr"/>
              <a:t>9</a:t>
            </a:fld>
            <a:endParaRPr lang="en-US"/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DC13FC0F-AB3C-9645-BB2A-A6BE838A5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8" y="3137363"/>
            <a:ext cx="8463906" cy="11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754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651</TotalTime>
  <Words>802</Words>
  <Application>Microsoft Macintosh PowerPoint</Application>
  <PresentationFormat>On-screen Show (16:9)</PresentationFormat>
  <Paragraphs>100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IHME ppt template_1109</vt:lpstr>
      <vt:lpstr>Refactoring project: Economic determinants of multidrug-resistant tuberculosis (MDR-TB)</vt:lpstr>
      <vt:lpstr>Overview of presentation</vt:lpstr>
      <vt:lpstr>Summary of existing project</vt:lpstr>
      <vt:lpstr>MDR-TB</vt:lpstr>
      <vt:lpstr>The existing code</vt:lpstr>
      <vt:lpstr>Goals</vt:lpstr>
      <vt:lpstr>PowerPoint Presentation</vt:lpstr>
      <vt:lpstr>I. Data prep script</vt:lpstr>
      <vt:lpstr>PowerPoint Presentation</vt:lpstr>
      <vt:lpstr>II. Modeling script</vt:lpstr>
      <vt:lpstr>III. Visualization script</vt:lpstr>
      <vt:lpstr>Main findings</vt:lpstr>
      <vt:lpstr>PowerPoint Presentation</vt:lpstr>
      <vt:lpstr>PowerPoint Presentation</vt:lpstr>
      <vt:lpstr>Future directions</vt:lpstr>
      <vt:lpstr>Summary</vt:lpstr>
      <vt:lpstr>Sources</vt:lpstr>
      <vt:lpstr>Questions?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Corinne Bintz</cp:lastModifiedBy>
  <cp:revision>142</cp:revision>
  <dcterms:created xsi:type="dcterms:W3CDTF">2009-11-17T17:26:05Z</dcterms:created>
  <dcterms:modified xsi:type="dcterms:W3CDTF">2021-12-14T17:07:27Z</dcterms:modified>
</cp:coreProperties>
</file>