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59" r:id="rId4"/>
    <p:sldId id="257" r:id="rId5"/>
    <p:sldId id="258" r:id="rId6"/>
    <p:sldId id="277" r:id="rId7"/>
    <p:sldId id="269" r:id="rId8"/>
    <p:sldId id="268" r:id="rId9"/>
    <p:sldId id="276" r:id="rId10"/>
    <p:sldId id="260" r:id="rId11"/>
    <p:sldId id="261" r:id="rId12"/>
    <p:sldId id="278" r:id="rId13"/>
    <p:sldId id="267" r:id="rId14"/>
    <p:sldId id="262" r:id="rId15"/>
    <p:sldId id="263" r:id="rId16"/>
    <p:sldId id="264" r:id="rId17"/>
    <p:sldId id="279" r:id="rId18"/>
    <p:sldId id="275" r:id="rId19"/>
    <p:sldId id="27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4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4768-BC1F-4B23-985B-80F14F2A0EB6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FEEE-E912-48AE-9ED9-23646C22C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FE17-5578-4F34-A5EC-57C7B71B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88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Error Rate Calculation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6F6F1-455E-4A94-86B5-2BF28D67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9868"/>
            <a:ext cx="10515600" cy="256332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Martin French</a:t>
            </a:r>
          </a:p>
        </p:txBody>
      </p:sp>
    </p:spTree>
    <p:extLst>
      <p:ext uri="{BB962C8B-B14F-4D97-AF65-F5344CB8AC3E}">
        <p14:creationId xmlns:p14="http://schemas.microsoft.com/office/powerpoint/2010/main" val="390313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F9AC1-5D3E-4B52-8A8F-AA697A65F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04"/>
          <a:stretch/>
        </p:blipFill>
        <p:spPr>
          <a:xfrm>
            <a:off x="817406" y="966468"/>
            <a:ext cx="5278594" cy="469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0D6B5-64DE-4268-9962-3DFBF6CCCD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4"/>
          <a:stretch/>
        </p:blipFill>
        <p:spPr>
          <a:xfrm>
            <a:off x="6251483" y="966468"/>
            <a:ext cx="5287181" cy="469474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93608D-D08D-44B3-A3F6-BE9880DAF007}"/>
              </a:ext>
            </a:extLst>
          </p:cNvPr>
          <p:cNvSpPr/>
          <p:nvPr/>
        </p:nvSpPr>
        <p:spPr>
          <a:xfrm>
            <a:off x="4013197" y="325253"/>
            <a:ext cx="4165605" cy="38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${fqBase}${read}${barcode}.csv</a:t>
            </a:r>
          </a:p>
        </p:txBody>
      </p:sp>
    </p:spTree>
    <p:extLst>
      <p:ext uri="{BB962C8B-B14F-4D97-AF65-F5344CB8AC3E}">
        <p14:creationId xmlns:p14="http://schemas.microsoft.com/office/powerpoint/2010/main" val="299043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FD0B3C-2B32-4E5C-9F03-2E52799E5B06}"/>
              </a:ext>
            </a:extLst>
          </p:cNvPr>
          <p:cNvSpPr/>
          <p:nvPr/>
        </p:nvSpPr>
        <p:spPr>
          <a:xfrm>
            <a:off x="1816288" y="1021947"/>
            <a:ext cx="1439334" cy="77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fq</a:t>
            </a:r>
            <a:r>
              <a:rPr lang="en-US" sz="2400" dirty="0"/>
              <a:t> files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2F76B3-5CB6-499D-9F36-5974A3FBC52C}"/>
              </a:ext>
            </a:extLst>
          </p:cNvPr>
          <p:cNvSpPr/>
          <p:nvPr/>
        </p:nvSpPr>
        <p:spPr>
          <a:xfrm>
            <a:off x="3382620" y="1253722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D08791-9F53-450D-82F0-4337A78AE7B5}"/>
              </a:ext>
            </a:extLst>
          </p:cNvPr>
          <p:cNvSpPr/>
          <p:nvPr/>
        </p:nvSpPr>
        <p:spPr>
          <a:xfrm>
            <a:off x="4390154" y="1236137"/>
            <a:ext cx="5173139" cy="37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</a:t>
            </a:r>
            <a:r>
              <a:rPr lang="en-US" sz="2400" dirty="0" err="1"/>
              <a:t>NoDels.seq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00BC49-A8F8-440C-A146-EF20E20CD08C}"/>
              </a:ext>
            </a:extLst>
          </p:cNvPr>
          <p:cNvSpPr/>
          <p:nvPr/>
        </p:nvSpPr>
        <p:spPr>
          <a:xfrm>
            <a:off x="4893920" y="2725553"/>
            <a:ext cx="4165605" cy="38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${fqBase}${read}${barcode}.csv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44E440-5D67-46BB-96B0-27106FF166EE}"/>
              </a:ext>
            </a:extLst>
          </p:cNvPr>
          <p:cNvSpPr/>
          <p:nvPr/>
        </p:nvSpPr>
        <p:spPr>
          <a:xfrm rot="5400000">
            <a:off x="6536453" y="2009808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A8809E-379F-44D8-AB0F-801FE8E86A2F}"/>
              </a:ext>
            </a:extLst>
          </p:cNvPr>
          <p:cNvSpPr/>
          <p:nvPr/>
        </p:nvSpPr>
        <p:spPr>
          <a:xfrm>
            <a:off x="4125488" y="4359901"/>
            <a:ext cx="3008925" cy="71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AlbatrossBarcodes.csv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838B3A-AA82-41A6-AB9D-DFC92B545B84}"/>
              </a:ext>
            </a:extLst>
          </p:cNvPr>
          <p:cNvSpPr/>
          <p:nvPr/>
        </p:nvSpPr>
        <p:spPr>
          <a:xfrm rot="5400000">
            <a:off x="5349490" y="3546351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1B450-FCA9-4352-840A-C850F51464F5}"/>
              </a:ext>
            </a:extLst>
          </p:cNvPr>
          <p:cNvSpPr txBox="1"/>
          <p:nvPr/>
        </p:nvSpPr>
        <p:spPr>
          <a:xfrm>
            <a:off x="1175803" y="3321238"/>
            <a:ext cx="393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“Albatross” and “</a:t>
            </a:r>
            <a:r>
              <a:rPr lang="en-US" dirty="0" err="1"/>
              <a:t>Contemp</a:t>
            </a:r>
            <a:r>
              <a:rPr lang="en-US" dirty="0"/>
              <a:t>” .csv files are combined into respective barcode files.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A4ADD9-C19B-4C34-B9C9-BF374AEEC043}"/>
              </a:ext>
            </a:extLst>
          </p:cNvPr>
          <p:cNvSpPr/>
          <p:nvPr/>
        </p:nvSpPr>
        <p:spPr>
          <a:xfrm>
            <a:off x="7620512" y="4359901"/>
            <a:ext cx="3008925" cy="71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ContempBarcodes.csv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7DC1A07-FEFC-4D96-AD2F-F8F0CCB7BB64}"/>
              </a:ext>
            </a:extLst>
          </p:cNvPr>
          <p:cNvSpPr/>
          <p:nvPr/>
        </p:nvSpPr>
        <p:spPr>
          <a:xfrm rot="5400000">
            <a:off x="8200150" y="3546352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83339-5E46-4155-B8BE-BF51F99B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64" y="3724804"/>
            <a:ext cx="1986233" cy="231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4094B-E548-4ABD-8C2D-76162B50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2"/>
          <a:stretch/>
        </p:blipFill>
        <p:spPr>
          <a:xfrm>
            <a:off x="4715564" y="1255054"/>
            <a:ext cx="1986233" cy="201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E916A-CDD8-4A5A-A270-75E5CFCA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780" y="1255054"/>
            <a:ext cx="2271500" cy="179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D2B7F-8DF2-4AF3-9DCA-85AF1A43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082" y="4377278"/>
            <a:ext cx="2424895" cy="16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517CB-7B49-4094-B248-3E3AD9D2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082" y="3596321"/>
            <a:ext cx="2424895" cy="224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FBA39-6CD7-4C49-A1F9-A424CD4EB513}"/>
              </a:ext>
            </a:extLst>
          </p:cNvPr>
          <p:cNvSpPr txBox="1"/>
          <p:nvPr/>
        </p:nvSpPr>
        <p:spPr>
          <a:xfrm>
            <a:off x="2454666" y="773017"/>
            <a:ext cx="8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.</a:t>
            </a:r>
            <a:r>
              <a:rPr lang="en-US" b="1" u="sng" dirty="0" err="1"/>
              <a:t>fq</a:t>
            </a:r>
            <a:r>
              <a:rPr lang="en-US" b="1" u="sng" dirty="0"/>
              <a:t>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59614-1F0F-4396-8097-44E3E1537C4E}"/>
              </a:ext>
            </a:extLst>
          </p:cNvPr>
          <p:cNvSpPr txBox="1"/>
          <p:nvPr/>
        </p:nvSpPr>
        <p:spPr>
          <a:xfrm>
            <a:off x="2273655" y="3133440"/>
            <a:ext cx="12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Bash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A1A52-5E26-431E-AA88-8EC1B741E663}"/>
              </a:ext>
            </a:extLst>
          </p:cNvPr>
          <p:cNvSpPr txBox="1"/>
          <p:nvPr/>
        </p:nvSpPr>
        <p:spPr>
          <a:xfrm>
            <a:off x="2468027" y="3914397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78669-9F74-4360-B86B-75C9AEA52EA3}"/>
              </a:ext>
            </a:extLst>
          </p:cNvPr>
          <p:cNvSpPr txBox="1"/>
          <p:nvPr/>
        </p:nvSpPr>
        <p:spPr>
          <a:xfrm>
            <a:off x="5073297" y="769534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“.seq”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00DEB-747E-4757-B936-ECA0096A347D}"/>
              </a:ext>
            </a:extLst>
          </p:cNvPr>
          <p:cNvSpPr txBox="1"/>
          <p:nvPr/>
        </p:nvSpPr>
        <p:spPr>
          <a:xfrm>
            <a:off x="5121884" y="3310892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“.csv”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42D50-A6D7-476A-A2F0-B1FA0C986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973" y="3205796"/>
            <a:ext cx="4114800" cy="781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F3C716-EE46-48F3-8225-D61987857966}"/>
              </a:ext>
            </a:extLst>
          </p:cNvPr>
          <p:cNvSpPr txBox="1"/>
          <p:nvPr/>
        </p:nvSpPr>
        <p:spPr>
          <a:xfrm>
            <a:off x="8394815" y="2836464"/>
            <a:ext cx="220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Combined “.csv” files</a:t>
            </a:r>
          </a:p>
        </p:txBody>
      </p:sp>
    </p:spTree>
    <p:extLst>
      <p:ext uri="{BB962C8B-B14F-4D97-AF65-F5344CB8AC3E}">
        <p14:creationId xmlns:p14="http://schemas.microsoft.com/office/powerpoint/2010/main" val="3395175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53E8C0-704D-4333-A54D-F2A5BD1B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13" y="1401233"/>
            <a:ext cx="6139574" cy="40555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30F966-25C2-49E8-B9A9-6E790973AD30}"/>
              </a:ext>
            </a:extLst>
          </p:cNvPr>
          <p:cNvSpPr/>
          <p:nvPr/>
        </p:nvSpPr>
        <p:spPr>
          <a:xfrm>
            <a:off x="4591537" y="413176"/>
            <a:ext cx="3008925" cy="71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AlbatrossBarcodes.csv</a:t>
            </a:r>
          </a:p>
          <a:p>
            <a:pPr algn="ctr"/>
            <a:r>
              <a:rPr lang="en-US" sz="2400" dirty="0"/>
              <a:t>ContempBarcodes.csv</a:t>
            </a:r>
          </a:p>
        </p:txBody>
      </p:sp>
    </p:spTree>
    <p:extLst>
      <p:ext uri="{BB962C8B-B14F-4D97-AF65-F5344CB8AC3E}">
        <p14:creationId xmlns:p14="http://schemas.microsoft.com/office/powerpoint/2010/main" val="235194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A1E898-E5C5-48DA-8B7D-7C0E3D672A6A}"/>
              </a:ext>
            </a:extLst>
          </p:cNvPr>
          <p:cNvGrpSpPr/>
          <p:nvPr/>
        </p:nvGrpSpPr>
        <p:grpSpPr>
          <a:xfrm>
            <a:off x="1793631" y="937425"/>
            <a:ext cx="8106508" cy="2690387"/>
            <a:chOff x="1816288" y="1021947"/>
            <a:chExt cx="7747005" cy="317239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8D7157-09C8-4BB1-9644-F7130700B796}"/>
                </a:ext>
              </a:extLst>
            </p:cNvPr>
            <p:cNvSpPr/>
            <p:nvPr/>
          </p:nvSpPr>
          <p:spPr>
            <a:xfrm>
              <a:off x="1816288" y="1021947"/>
              <a:ext cx="1439334" cy="778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.</a:t>
              </a:r>
              <a:r>
                <a:rPr lang="en-US" sz="2400" dirty="0" err="1"/>
                <a:t>fq</a:t>
              </a:r>
              <a:r>
                <a:rPr lang="en-US" sz="2400" dirty="0"/>
                <a:t> files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0E67B146-B5CF-4DC5-8098-1FB83966835C}"/>
                </a:ext>
              </a:extLst>
            </p:cNvPr>
            <p:cNvSpPr/>
            <p:nvPr/>
          </p:nvSpPr>
          <p:spPr>
            <a:xfrm>
              <a:off x="3382620" y="1253722"/>
              <a:ext cx="880536" cy="315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17E6A0-D4DE-4112-8E0A-3F4EB66499DB}"/>
                </a:ext>
              </a:extLst>
            </p:cNvPr>
            <p:cNvSpPr/>
            <p:nvPr/>
          </p:nvSpPr>
          <p:spPr>
            <a:xfrm>
              <a:off x="4390154" y="1236137"/>
              <a:ext cx="5173139" cy="3733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${fqBase}${read}${barcode}.</a:t>
              </a:r>
              <a:r>
                <a:rPr lang="en-US" sz="2400" dirty="0" err="1"/>
                <a:t>NoDels.seq</a:t>
              </a:r>
              <a:endParaRPr lang="en-US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D393A1-A791-4117-93FC-DEB754D19402}"/>
                </a:ext>
              </a:extLst>
            </p:cNvPr>
            <p:cNvSpPr/>
            <p:nvPr/>
          </p:nvSpPr>
          <p:spPr>
            <a:xfrm>
              <a:off x="4893920" y="2725553"/>
              <a:ext cx="4165605" cy="3894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${fqBase}${read}${barcode}.csv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159B295-3395-452F-B0BC-E4686615A136}"/>
                </a:ext>
              </a:extLst>
            </p:cNvPr>
            <p:cNvSpPr/>
            <p:nvPr/>
          </p:nvSpPr>
          <p:spPr>
            <a:xfrm rot="5400000">
              <a:off x="6536453" y="2009808"/>
              <a:ext cx="880536" cy="315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5FE186-E5E6-47FB-ABB2-A3D34D688EF1}"/>
                </a:ext>
              </a:extLst>
            </p:cNvPr>
            <p:cNvSpPr/>
            <p:nvPr/>
          </p:nvSpPr>
          <p:spPr>
            <a:xfrm rot="5400000">
              <a:off x="7922846" y="3596383"/>
              <a:ext cx="880536" cy="315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755649A-2AA4-4ED6-8FB4-9E2E9CD3C3CE}"/>
              </a:ext>
            </a:extLst>
          </p:cNvPr>
          <p:cNvSpPr/>
          <p:nvPr/>
        </p:nvSpPr>
        <p:spPr>
          <a:xfrm rot="5400000">
            <a:off x="5143545" y="4865597"/>
            <a:ext cx="746749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69A520-F17E-4DB4-9919-27A8B172FB97}"/>
              </a:ext>
            </a:extLst>
          </p:cNvPr>
          <p:cNvSpPr/>
          <p:nvPr/>
        </p:nvSpPr>
        <p:spPr>
          <a:xfrm>
            <a:off x="4853839" y="5560376"/>
            <a:ext cx="4626636" cy="48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PIRE_Aduo_Stats_forR_12_2_19.R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AE3C7E-FB94-4FBA-8061-CE9294369571}"/>
              </a:ext>
            </a:extLst>
          </p:cNvPr>
          <p:cNvSpPr txBox="1"/>
          <p:nvPr/>
        </p:nvSpPr>
        <p:spPr>
          <a:xfrm>
            <a:off x="1119266" y="4757650"/>
            <a:ext cx="352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[Albatross/Contemp]Barcodes.csv files are called in R script.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EA955E-EDC9-4F8E-B24B-71D9B31B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3" y="5530264"/>
            <a:ext cx="3864607" cy="44735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F04AB9-3511-4DB0-8929-6589BA22F5CD}"/>
              </a:ext>
            </a:extLst>
          </p:cNvPr>
          <p:cNvSpPr/>
          <p:nvPr/>
        </p:nvSpPr>
        <p:spPr>
          <a:xfrm>
            <a:off x="3786521" y="3733295"/>
            <a:ext cx="3008925" cy="71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AlbatrossBarcodes.csv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D56215-36E6-4CA8-9411-9BB38A3BA79A}"/>
              </a:ext>
            </a:extLst>
          </p:cNvPr>
          <p:cNvSpPr/>
          <p:nvPr/>
        </p:nvSpPr>
        <p:spPr>
          <a:xfrm>
            <a:off x="7418289" y="3733295"/>
            <a:ext cx="3008925" cy="71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ContempBarcodes.csv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0AEB1C-3428-4237-A502-7682CA5149E6}"/>
              </a:ext>
            </a:extLst>
          </p:cNvPr>
          <p:cNvSpPr/>
          <p:nvPr/>
        </p:nvSpPr>
        <p:spPr>
          <a:xfrm rot="5400000">
            <a:off x="5143546" y="3094413"/>
            <a:ext cx="746749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B67CD9-0538-4936-B1E4-767B426254DB}"/>
              </a:ext>
            </a:extLst>
          </p:cNvPr>
          <p:cNvSpPr/>
          <p:nvPr/>
        </p:nvSpPr>
        <p:spPr>
          <a:xfrm rot="5400000">
            <a:off x="8270891" y="4865598"/>
            <a:ext cx="746749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CCB388-237C-4C27-8248-81E6E6CE72D9}"/>
              </a:ext>
            </a:extLst>
          </p:cNvPr>
          <p:cNvSpPr/>
          <p:nvPr/>
        </p:nvSpPr>
        <p:spPr>
          <a:xfrm>
            <a:off x="3782682" y="674612"/>
            <a:ext cx="4626636" cy="48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PIRE_Aduo_Stats_forR_12_2_19.R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AE89C-D6D6-4D17-A1DC-1DA4E07D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27" y="1478515"/>
            <a:ext cx="7719745" cy="45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6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5CB104-9A45-41BF-B446-69385E3F7EDD}"/>
              </a:ext>
            </a:extLst>
          </p:cNvPr>
          <p:cNvGrpSpPr/>
          <p:nvPr/>
        </p:nvGrpSpPr>
        <p:grpSpPr>
          <a:xfrm>
            <a:off x="1427852" y="849759"/>
            <a:ext cx="7947645" cy="1517084"/>
            <a:chOff x="1816288" y="1021947"/>
            <a:chExt cx="7747005" cy="22772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9D0F63-8571-4B2A-81D6-100962D65AC6}"/>
                </a:ext>
              </a:extLst>
            </p:cNvPr>
            <p:cNvSpPr/>
            <p:nvPr/>
          </p:nvSpPr>
          <p:spPr>
            <a:xfrm>
              <a:off x="1816288" y="1021947"/>
              <a:ext cx="1439334" cy="778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.</a:t>
              </a:r>
              <a:r>
                <a:rPr lang="en-US" sz="2400" dirty="0" err="1"/>
                <a:t>fq</a:t>
              </a:r>
              <a:r>
                <a:rPr lang="en-US" sz="2400" dirty="0"/>
                <a:t> files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3A270B9-5D76-4937-913E-522AA1D9E1F4}"/>
                </a:ext>
              </a:extLst>
            </p:cNvPr>
            <p:cNvSpPr/>
            <p:nvPr/>
          </p:nvSpPr>
          <p:spPr>
            <a:xfrm>
              <a:off x="3382620" y="1253722"/>
              <a:ext cx="880536" cy="315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52EC8CD-7313-4121-955B-F2B83AD5A105}"/>
                </a:ext>
              </a:extLst>
            </p:cNvPr>
            <p:cNvSpPr/>
            <p:nvPr/>
          </p:nvSpPr>
          <p:spPr>
            <a:xfrm>
              <a:off x="4390154" y="1236136"/>
              <a:ext cx="5173139" cy="4910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${fqBase}${read}${barcode}.</a:t>
              </a:r>
              <a:r>
                <a:rPr lang="en-US" sz="2400" dirty="0" err="1"/>
                <a:t>NoDels.seq</a:t>
              </a:r>
              <a:endParaRPr lang="en-US" sz="2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43E1AFB-DB90-4F94-97F2-5A6FD4E3BB65}"/>
                </a:ext>
              </a:extLst>
            </p:cNvPr>
            <p:cNvSpPr/>
            <p:nvPr/>
          </p:nvSpPr>
          <p:spPr>
            <a:xfrm>
              <a:off x="4893916" y="2808056"/>
              <a:ext cx="4165605" cy="4910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${fqBase}${read}${barcode}.csv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C16B33D-8DA6-45D2-A615-E9A9A5DC62B4}"/>
                </a:ext>
              </a:extLst>
            </p:cNvPr>
            <p:cNvSpPr/>
            <p:nvPr/>
          </p:nvSpPr>
          <p:spPr>
            <a:xfrm rot="5400000">
              <a:off x="6536449" y="2114771"/>
              <a:ext cx="880536" cy="3153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F7342F-2999-4F60-8C4B-91BA44ABD614}"/>
              </a:ext>
            </a:extLst>
          </p:cNvPr>
          <p:cNvSpPr/>
          <p:nvPr/>
        </p:nvSpPr>
        <p:spPr>
          <a:xfrm rot="5400000">
            <a:off x="4991552" y="3836260"/>
            <a:ext cx="586620" cy="323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CDFEE4-8D3E-4E62-8F15-54ED896F4AF1}"/>
              </a:ext>
            </a:extLst>
          </p:cNvPr>
          <p:cNvSpPr/>
          <p:nvPr/>
        </p:nvSpPr>
        <p:spPr>
          <a:xfrm>
            <a:off x="4615722" y="4421257"/>
            <a:ext cx="4535968" cy="37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PIRE_Aduo_Stats_forR_12_2_19.R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463176-FC44-4644-8303-4799546448B7}"/>
              </a:ext>
            </a:extLst>
          </p:cNvPr>
          <p:cNvSpPr/>
          <p:nvPr/>
        </p:nvSpPr>
        <p:spPr>
          <a:xfrm rot="2941515">
            <a:off x="7052873" y="5071489"/>
            <a:ext cx="586620" cy="323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6ED562-9E38-449B-AAB2-F8ADDC84A925}"/>
              </a:ext>
            </a:extLst>
          </p:cNvPr>
          <p:cNvSpPr/>
          <p:nvPr/>
        </p:nvSpPr>
        <p:spPr>
          <a:xfrm>
            <a:off x="7464800" y="5665301"/>
            <a:ext cx="1910697" cy="378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“.pdf” figures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F3BCD6-CE56-4630-88F3-EBFB92C2A84B}"/>
              </a:ext>
            </a:extLst>
          </p:cNvPr>
          <p:cNvSpPr/>
          <p:nvPr/>
        </p:nvSpPr>
        <p:spPr>
          <a:xfrm>
            <a:off x="3251944" y="3177190"/>
            <a:ext cx="3008925" cy="44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AlbatrossBarcodes.csv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F5219C-11AA-4380-BB96-C23E5FA3B733}"/>
              </a:ext>
            </a:extLst>
          </p:cNvPr>
          <p:cNvSpPr/>
          <p:nvPr/>
        </p:nvSpPr>
        <p:spPr>
          <a:xfrm>
            <a:off x="7156620" y="3171429"/>
            <a:ext cx="3008925" cy="44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ContempBarcodes.csv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A568CC5-7B1B-40BA-85B9-E505FB9F6F0F}"/>
              </a:ext>
            </a:extLst>
          </p:cNvPr>
          <p:cNvSpPr/>
          <p:nvPr/>
        </p:nvSpPr>
        <p:spPr>
          <a:xfrm rot="5400000">
            <a:off x="4971768" y="2620026"/>
            <a:ext cx="619722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EBA1B8-7C73-4187-A4C4-18C6A9FA2C2C}"/>
              </a:ext>
            </a:extLst>
          </p:cNvPr>
          <p:cNvSpPr/>
          <p:nvPr/>
        </p:nvSpPr>
        <p:spPr>
          <a:xfrm rot="5400000">
            <a:off x="8025629" y="2616112"/>
            <a:ext cx="619724" cy="330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88E9A5-E8C0-497A-BCEE-ACB82D9BCF43}"/>
              </a:ext>
            </a:extLst>
          </p:cNvPr>
          <p:cNvSpPr/>
          <p:nvPr/>
        </p:nvSpPr>
        <p:spPr>
          <a:xfrm rot="5400000">
            <a:off x="8038947" y="3864831"/>
            <a:ext cx="586620" cy="323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3E847D-4040-45AA-B026-3632EC4FBF08}"/>
              </a:ext>
            </a:extLst>
          </p:cNvPr>
          <p:cNvSpPr/>
          <p:nvPr/>
        </p:nvSpPr>
        <p:spPr>
          <a:xfrm>
            <a:off x="4862146" y="5615782"/>
            <a:ext cx="1333221" cy="427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58F7C-0602-4681-898D-100381A2A283}"/>
              </a:ext>
            </a:extLst>
          </p:cNvPr>
          <p:cNvSpPr/>
          <p:nvPr/>
        </p:nvSpPr>
        <p:spPr>
          <a:xfrm rot="7728771">
            <a:off x="6112585" y="5069073"/>
            <a:ext cx="586620" cy="323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83339-5E46-4155-B8BE-BF51F99B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10" y="3742389"/>
            <a:ext cx="1986233" cy="231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4094B-E548-4ABD-8C2D-76162B50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2"/>
          <a:stretch/>
        </p:blipFill>
        <p:spPr>
          <a:xfrm>
            <a:off x="4548510" y="1272639"/>
            <a:ext cx="1986233" cy="201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E916A-CDD8-4A5A-A270-75E5CFCA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26" y="1272639"/>
            <a:ext cx="2271500" cy="179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D2B7F-8DF2-4AF3-9DCA-85AF1A43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28" y="4394863"/>
            <a:ext cx="2424895" cy="16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517CB-7B49-4094-B248-3E3AD9D2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5028" y="3613906"/>
            <a:ext cx="2424895" cy="224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FBA39-6CD7-4C49-A1F9-A424CD4EB513}"/>
              </a:ext>
            </a:extLst>
          </p:cNvPr>
          <p:cNvSpPr txBox="1"/>
          <p:nvPr/>
        </p:nvSpPr>
        <p:spPr>
          <a:xfrm>
            <a:off x="2287612" y="790602"/>
            <a:ext cx="8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.</a:t>
            </a:r>
            <a:r>
              <a:rPr lang="en-US" b="1" u="sng" dirty="0" err="1"/>
              <a:t>fq</a:t>
            </a:r>
            <a:r>
              <a:rPr lang="en-US" b="1" u="sng" dirty="0"/>
              <a:t>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59614-1F0F-4396-8097-44E3E1537C4E}"/>
              </a:ext>
            </a:extLst>
          </p:cNvPr>
          <p:cNvSpPr txBox="1"/>
          <p:nvPr/>
        </p:nvSpPr>
        <p:spPr>
          <a:xfrm>
            <a:off x="2106601" y="3151025"/>
            <a:ext cx="12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Bash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A1A52-5E26-431E-AA88-8EC1B741E663}"/>
              </a:ext>
            </a:extLst>
          </p:cNvPr>
          <p:cNvSpPr txBox="1"/>
          <p:nvPr/>
        </p:nvSpPr>
        <p:spPr>
          <a:xfrm>
            <a:off x="2300973" y="3931982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78669-9F74-4360-B86B-75C9AEA52EA3}"/>
              </a:ext>
            </a:extLst>
          </p:cNvPr>
          <p:cNvSpPr txBox="1"/>
          <p:nvPr/>
        </p:nvSpPr>
        <p:spPr>
          <a:xfrm>
            <a:off x="4906243" y="787119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“.seq”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00DEB-747E-4757-B936-ECA0096A347D}"/>
              </a:ext>
            </a:extLst>
          </p:cNvPr>
          <p:cNvSpPr txBox="1"/>
          <p:nvPr/>
        </p:nvSpPr>
        <p:spPr>
          <a:xfrm>
            <a:off x="4954830" y="3328477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“.csv” files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B42D50-A6D7-476A-A2F0-B1FA0C9864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875" y="1272639"/>
            <a:ext cx="1854858" cy="352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F3C716-EE46-48F3-8225-D61987857966}"/>
              </a:ext>
            </a:extLst>
          </p:cNvPr>
          <p:cNvSpPr txBox="1"/>
          <p:nvPr/>
        </p:nvSpPr>
        <p:spPr>
          <a:xfrm>
            <a:off x="7211747" y="765401"/>
            <a:ext cx="220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Combined “.csv” 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F8511-CADF-48FB-BB1F-925F07988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346" y="3023185"/>
            <a:ext cx="3694319" cy="30340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2D631-5D8F-4A00-8A98-6A8E2C1D0CDF}"/>
              </a:ext>
            </a:extLst>
          </p:cNvPr>
          <p:cNvSpPr txBox="1"/>
          <p:nvPr/>
        </p:nvSpPr>
        <p:spPr>
          <a:xfrm>
            <a:off x="7786674" y="265385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“.pdf” files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A653DD-EEE3-45D4-B2A6-AF27458B4A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4875" y="2308675"/>
            <a:ext cx="2137629" cy="150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7622D4-399E-465A-AB52-4F7CE3FB54D6}"/>
              </a:ext>
            </a:extLst>
          </p:cNvPr>
          <p:cNvSpPr txBox="1"/>
          <p:nvPr/>
        </p:nvSpPr>
        <p:spPr>
          <a:xfrm>
            <a:off x="7851601" y="1922728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649555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E3C687-DE56-49C7-937E-CACA6C6B4207}"/>
              </a:ext>
            </a:extLst>
          </p:cNvPr>
          <p:cNvSpPr/>
          <p:nvPr/>
        </p:nvSpPr>
        <p:spPr>
          <a:xfrm>
            <a:off x="5347270" y="409861"/>
            <a:ext cx="1497459" cy="542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AA808-AB3F-4CA8-950D-0E27941F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47" y="2039170"/>
            <a:ext cx="6127433" cy="2916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50D363-8742-4870-8662-CCEAE764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729" y="2039170"/>
            <a:ext cx="4860478" cy="29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8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A96528-91C9-4179-829A-DEE009D75957}"/>
              </a:ext>
            </a:extLst>
          </p:cNvPr>
          <p:cNvSpPr/>
          <p:nvPr/>
        </p:nvSpPr>
        <p:spPr>
          <a:xfrm>
            <a:off x="5074326" y="535703"/>
            <a:ext cx="2043348" cy="44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“.pdf”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CAC24-7480-4F19-8826-594B6D5F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07" y="1115107"/>
            <a:ext cx="9999786" cy="52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94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9BC3A-675E-4545-A6DC-9553E2793DF5}"/>
              </a:ext>
            </a:extLst>
          </p:cNvPr>
          <p:cNvSpPr txBox="1"/>
          <p:nvPr/>
        </p:nvSpPr>
        <p:spPr>
          <a:xfrm>
            <a:off x="4839662" y="316522"/>
            <a:ext cx="251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Working Directory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4E84C-5A77-4F0A-A08C-FBED0D24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0" y="2310837"/>
            <a:ext cx="3920540" cy="3099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DD06F0-E1D3-4979-B5F0-643FA1A4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68" y="3860754"/>
            <a:ext cx="3911088" cy="265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832FC9-68B4-4400-ADC7-47BDF6DF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38" y="2486177"/>
            <a:ext cx="2863728" cy="265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F620D5-5E7D-4015-A4F6-DA9925F00E52}"/>
              </a:ext>
            </a:extLst>
          </p:cNvPr>
          <p:cNvSpPr txBox="1"/>
          <p:nvPr/>
        </p:nvSpPr>
        <p:spPr>
          <a:xfrm>
            <a:off x="3273761" y="1828800"/>
            <a:ext cx="8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.</a:t>
            </a:r>
            <a:r>
              <a:rPr lang="en-US" b="1" u="sng" dirty="0" err="1"/>
              <a:t>fq</a:t>
            </a:r>
            <a:r>
              <a:rPr lang="en-US" b="1" u="sng" dirty="0"/>
              <a:t>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95F3E-69ED-40E2-B026-48144611B938}"/>
              </a:ext>
            </a:extLst>
          </p:cNvPr>
          <p:cNvSpPr txBox="1"/>
          <p:nvPr/>
        </p:nvSpPr>
        <p:spPr>
          <a:xfrm>
            <a:off x="8094787" y="1941505"/>
            <a:ext cx="12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Bash Script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E5599-D86B-40E7-BD36-92049898CD0C}"/>
              </a:ext>
            </a:extLst>
          </p:cNvPr>
          <p:cNvSpPr txBox="1"/>
          <p:nvPr/>
        </p:nvSpPr>
        <p:spPr>
          <a:xfrm>
            <a:off x="8327634" y="3368168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 Script</a:t>
            </a:r>
          </a:p>
        </p:txBody>
      </p:sp>
    </p:spTree>
    <p:extLst>
      <p:ext uri="{BB962C8B-B14F-4D97-AF65-F5344CB8AC3E}">
        <p14:creationId xmlns:p14="http://schemas.microsoft.com/office/powerpoint/2010/main" val="167925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3E671B-9E36-4B28-8909-497AF5161005}"/>
              </a:ext>
            </a:extLst>
          </p:cNvPr>
          <p:cNvSpPr/>
          <p:nvPr/>
        </p:nvSpPr>
        <p:spPr>
          <a:xfrm>
            <a:off x="5074326" y="535703"/>
            <a:ext cx="2043348" cy="440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“.pdf” figures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14716-4927-4820-B897-23F4C8E2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15" y="1389183"/>
            <a:ext cx="4575360" cy="4563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C14C0-F4A0-4510-AB84-FB182DB8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2" y="1389185"/>
            <a:ext cx="4572249" cy="45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332-7050-497A-9666-1E29F502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sbatch</a:t>
            </a:r>
            <a:r>
              <a:rPr lang="en-US" b="1" dirty="0"/>
              <a:t> ErrorCalc12_2_19.bash</a:t>
            </a:r>
          </a:p>
        </p:txBody>
      </p:sp>
    </p:spTree>
    <p:extLst>
      <p:ext uri="{BB962C8B-B14F-4D97-AF65-F5344CB8AC3E}">
        <p14:creationId xmlns:p14="http://schemas.microsoft.com/office/powerpoint/2010/main" val="279825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009EF5-A739-4B14-B3C9-60C9A486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78995"/>
            <a:ext cx="10337800" cy="49152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B78C0B-AC46-437B-BEA1-422FE9961A38}"/>
              </a:ext>
            </a:extLst>
          </p:cNvPr>
          <p:cNvSpPr/>
          <p:nvPr/>
        </p:nvSpPr>
        <p:spPr>
          <a:xfrm>
            <a:off x="5376333" y="300978"/>
            <a:ext cx="1439334" cy="77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fq</a:t>
            </a:r>
            <a:r>
              <a:rPr lang="en-US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02437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125877-B754-46DD-8FE7-CA590B61B784}"/>
              </a:ext>
            </a:extLst>
          </p:cNvPr>
          <p:cNvSpPr/>
          <p:nvPr/>
        </p:nvSpPr>
        <p:spPr>
          <a:xfrm>
            <a:off x="1816288" y="1021947"/>
            <a:ext cx="1439334" cy="77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fq</a:t>
            </a:r>
            <a:r>
              <a:rPr lang="en-US" sz="2400" dirty="0"/>
              <a:t> files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A6CB33-B637-4D70-96A6-EEB5E1D1FF2C}"/>
              </a:ext>
            </a:extLst>
          </p:cNvPr>
          <p:cNvSpPr/>
          <p:nvPr/>
        </p:nvSpPr>
        <p:spPr>
          <a:xfrm>
            <a:off x="3382620" y="1253722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31B032-2BA5-4A46-ACF0-7E8218C7B865}"/>
              </a:ext>
            </a:extLst>
          </p:cNvPr>
          <p:cNvSpPr/>
          <p:nvPr/>
        </p:nvSpPr>
        <p:spPr>
          <a:xfrm>
            <a:off x="4390154" y="1236137"/>
            <a:ext cx="5173139" cy="37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</a:t>
            </a:r>
            <a:r>
              <a:rPr lang="en-US" sz="2400" dirty="0" err="1"/>
              <a:t>NoDels.seq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748F1-A95F-4CE2-A649-396846C0CC5D}"/>
              </a:ext>
            </a:extLst>
          </p:cNvPr>
          <p:cNvSpPr txBox="1"/>
          <p:nvPr/>
        </p:nvSpPr>
        <p:spPr>
          <a:xfrm>
            <a:off x="2211942" y="2117881"/>
            <a:ext cx="7581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“fuzzy” grep (</a:t>
            </a:r>
            <a:r>
              <a:rPr lang="en-US" dirty="0" err="1"/>
              <a:t>agrep</a:t>
            </a:r>
            <a:r>
              <a:rPr lang="en-US" dirty="0"/>
              <a:t>) is used to search for barcode sequences within “.</a:t>
            </a:r>
            <a:r>
              <a:rPr lang="en-US" dirty="0" err="1"/>
              <a:t>fq</a:t>
            </a:r>
            <a:r>
              <a:rPr lang="en-US" dirty="0"/>
              <a:t>” files</a:t>
            </a:r>
          </a:p>
          <a:p>
            <a:r>
              <a:rPr lang="en-US" dirty="0"/>
              <a:t>	-Variable starting position to allow for indels.</a:t>
            </a:r>
          </a:p>
          <a:p>
            <a:r>
              <a:rPr lang="en-US" dirty="0"/>
              <a:t>	-Three mistakes allowed within barcode sequence.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264AF-3EE4-41B5-B4F4-663D031C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45" y="3358211"/>
            <a:ext cx="10987454" cy="16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3F1360-4B04-4FA8-8487-2B13883B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2144"/>
            <a:ext cx="3804043" cy="3893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845118-4BDA-4077-9F9D-AA1C6293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99" y="1602655"/>
            <a:ext cx="2271500" cy="179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2C480-076D-4B53-9DB7-5C965E297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01" y="4724879"/>
            <a:ext cx="2424895" cy="16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9F159-2A0B-4C40-B09D-4F3F00C2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001" y="3943922"/>
            <a:ext cx="2424895" cy="224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07734-8485-488B-A63A-13913058E1A6}"/>
              </a:ext>
            </a:extLst>
          </p:cNvPr>
          <p:cNvSpPr txBox="1"/>
          <p:nvPr/>
        </p:nvSpPr>
        <p:spPr>
          <a:xfrm>
            <a:off x="3187585" y="1120618"/>
            <a:ext cx="8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.</a:t>
            </a:r>
            <a:r>
              <a:rPr lang="en-US" b="1" u="sng" dirty="0" err="1"/>
              <a:t>fq</a:t>
            </a:r>
            <a:r>
              <a:rPr lang="en-US" b="1" u="sng" dirty="0"/>
              <a:t>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6D223-B951-41E0-81E9-4FF4D30AFEF8}"/>
              </a:ext>
            </a:extLst>
          </p:cNvPr>
          <p:cNvSpPr txBox="1"/>
          <p:nvPr/>
        </p:nvSpPr>
        <p:spPr>
          <a:xfrm>
            <a:off x="3006574" y="3481041"/>
            <a:ext cx="12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Bash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DF6DF-CDDE-47C2-A2BE-AA8FD71EA9E2}"/>
              </a:ext>
            </a:extLst>
          </p:cNvPr>
          <p:cNvSpPr txBox="1"/>
          <p:nvPr/>
        </p:nvSpPr>
        <p:spPr>
          <a:xfrm>
            <a:off x="3200946" y="4261998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ABA8-2468-4F3A-9C0A-FE1D3AFE5018}"/>
              </a:ext>
            </a:extLst>
          </p:cNvPr>
          <p:cNvSpPr txBox="1"/>
          <p:nvPr/>
        </p:nvSpPr>
        <p:spPr>
          <a:xfrm>
            <a:off x="7396189" y="1120618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“.seq” files</a:t>
            </a:r>
          </a:p>
        </p:txBody>
      </p:sp>
    </p:spTree>
    <p:extLst>
      <p:ext uri="{BB962C8B-B14F-4D97-AF65-F5344CB8AC3E}">
        <p14:creationId xmlns:p14="http://schemas.microsoft.com/office/powerpoint/2010/main" val="12754917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F3602-2277-4C5D-9D2A-2919C4CEC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5" y="1236137"/>
            <a:ext cx="11061290" cy="497593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6754D-AD26-48D7-BCBD-141BED28CED2}"/>
              </a:ext>
            </a:extLst>
          </p:cNvPr>
          <p:cNvSpPr/>
          <p:nvPr/>
        </p:nvSpPr>
        <p:spPr>
          <a:xfrm>
            <a:off x="3509430" y="459276"/>
            <a:ext cx="5173139" cy="37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</a:t>
            </a:r>
            <a:r>
              <a:rPr lang="en-US" sz="2400" dirty="0" err="1"/>
              <a:t>NoDels.seq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43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2B97AF-302D-4F84-A9CF-903AE1E4F836}"/>
              </a:ext>
            </a:extLst>
          </p:cNvPr>
          <p:cNvSpPr/>
          <p:nvPr/>
        </p:nvSpPr>
        <p:spPr>
          <a:xfrm>
            <a:off x="848212" y="1311100"/>
            <a:ext cx="1439334" cy="77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.</a:t>
            </a:r>
            <a:r>
              <a:rPr lang="en-US" sz="2400" dirty="0" err="1"/>
              <a:t>fq</a:t>
            </a:r>
            <a:r>
              <a:rPr lang="en-US" sz="2400" dirty="0"/>
              <a:t> files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FF458-8FD1-4ED6-9464-E42E86321234}"/>
              </a:ext>
            </a:extLst>
          </p:cNvPr>
          <p:cNvSpPr/>
          <p:nvPr/>
        </p:nvSpPr>
        <p:spPr>
          <a:xfrm>
            <a:off x="2414544" y="1542875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3664F-21A3-499F-8EFF-FB8F112534F8}"/>
              </a:ext>
            </a:extLst>
          </p:cNvPr>
          <p:cNvSpPr/>
          <p:nvPr/>
        </p:nvSpPr>
        <p:spPr>
          <a:xfrm>
            <a:off x="3422078" y="1525290"/>
            <a:ext cx="5173139" cy="373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</a:t>
            </a:r>
            <a:r>
              <a:rPr lang="en-US" sz="2400" dirty="0" err="1"/>
              <a:t>NoDels.seq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D6620-208F-4C13-BDB7-133F230D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2" y="4296512"/>
            <a:ext cx="11148775" cy="2450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800DC6-CAA0-446D-B81A-B294460B06EC}"/>
              </a:ext>
            </a:extLst>
          </p:cNvPr>
          <p:cNvSpPr/>
          <p:nvPr/>
        </p:nvSpPr>
        <p:spPr>
          <a:xfrm>
            <a:off x="3925844" y="3014706"/>
            <a:ext cx="4165605" cy="38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${fqBase}${read}${barcode}.csv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304152-DF58-472A-A029-D5DA0B0A1BFD}"/>
              </a:ext>
            </a:extLst>
          </p:cNvPr>
          <p:cNvSpPr/>
          <p:nvPr/>
        </p:nvSpPr>
        <p:spPr>
          <a:xfrm rot="5400000">
            <a:off x="5568377" y="2298961"/>
            <a:ext cx="880536" cy="315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1F1ED-4A8A-477E-B678-565F1608DF12}"/>
              </a:ext>
            </a:extLst>
          </p:cNvPr>
          <p:cNvSpPr txBox="1"/>
          <p:nvPr/>
        </p:nvSpPr>
        <p:spPr>
          <a:xfrm>
            <a:off x="6591558" y="2133486"/>
            <a:ext cx="497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21 characters are cut from each “.seq” file </a:t>
            </a:r>
          </a:p>
          <a:p>
            <a:r>
              <a:rPr lang="en-US" dirty="0"/>
              <a:t>and put into “.csv” files. (Indels + 16bp)</a:t>
            </a:r>
          </a:p>
        </p:txBody>
      </p:sp>
    </p:spTree>
    <p:extLst>
      <p:ext uri="{BB962C8B-B14F-4D97-AF65-F5344CB8AC3E}">
        <p14:creationId xmlns:p14="http://schemas.microsoft.com/office/powerpoint/2010/main" val="342050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383339-5E46-4155-B8BE-BF51F99B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16" y="1075725"/>
            <a:ext cx="4023733" cy="468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4094B-E548-4ABD-8C2D-76162B50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51" y="1075725"/>
            <a:ext cx="2629694" cy="2691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E916A-CDD8-4A5A-A270-75E5CFCA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80" y="1079208"/>
            <a:ext cx="2271500" cy="179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D2B7F-8DF2-4AF3-9DCA-85AF1A43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2" y="4201432"/>
            <a:ext cx="2424895" cy="16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517CB-7B49-4094-B248-3E3AD9D2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82" y="3420475"/>
            <a:ext cx="2424895" cy="224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FBA39-6CD7-4C49-A1F9-A424CD4EB513}"/>
              </a:ext>
            </a:extLst>
          </p:cNvPr>
          <p:cNvSpPr txBox="1"/>
          <p:nvPr/>
        </p:nvSpPr>
        <p:spPr>
          <a:xfrm>
            <a:off x="1540266" y="597171"/>
            <a:ext cx="87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.</a:t>
            </a:r>
            <a:r>
              <a:rPr lang="en-US" b="1" u="sng" dirty="0" err="1"/>
              <a:t>fq</a:t>
            </a:r>
            <a:r>
              <a:rPr lang="en-US" b="1" u="sng" dirty="0"/>
              <a:t>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59614-1F0F-4396-8097-44E3E1537C4E}"/>
              </a:ext>
            </a:extLst>
          </p:cNvPr>
          <p:cNvSpPr txBox="1"/>
          <p:nvPr/>
        </p:nvSpPr>
        <p:spPr>
          <a:xfrm>
            <a:off x="1359255" y="2957594"/>
            <a:ext cx="12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Bash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A1A52-5E26-431E-AA88-8EC1B741E663}"/>
              </a:ext>
            </a:extLst>
          </p:cNvPr>
          <p:cNvSpPr txBox="1"/>
          <p:nvPr/>
        </p:nvSpPr>
        <p:spPr>
          <a:xfrm>
            <a:off x="1553627" y="3738551"/>
            <a:ext cx="91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78669-9F74-4360-B86B-75C9AEA52EA3}"/>
              </a:ext>
            </a:extLst>
          </p:cNvPr>
          <p:cNvSpPr txBox="1"/>
          <p:nvPr/>
        </p:nvSpPr>
        <p:spPr>
          <a:xfrm>
            <a:off x="4158897" y="593688"/>
            <a:ext cx="120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“.seq”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00DEB-747E-4757-B936-ECA0096A347D}"/>
              </a:ext>
            </a:extLst>
          </p:cNvPr>
          <p:cNvSpPr txBox="1"/>
          <p:nvPr/>
        </p:nvSpPr>
        <p:spPr>
          <a:xfrm>
            <a:off x="7934750" y="57700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“.csv” files</a:t>
            </a:r>
          </a:p>
        </p:txBody>
      </p:sp>
    </p:spTree>
    <p:extLst>
      <p:ext uri="{BB962C8B-B14F-4D97-AF65-F5344CB8AC3E}">
        <p14:creationId xmlns:p14="http://schemas.microsoft.com/office/powerpoint/2010/main" val="97869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356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Error Rate Calculation Script</vt:lpstr>
      <vt:lpstr>PowerPoint Presentation</vt:lpstr>
      <vt:lpstr>sbatch ErrorCalc12_2_19.bash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French, Martin</dc:creator>
  <cp:lastModifiedBy>French, Martin</cp:lastModifiedBy>
  <cp:revision>45</cp:revision>
  <dcterms:created xsi:type="dcterms:W3CDTF">2019-12-05T18:43:27Z</dcterms:created>
  <dcterms:modified xsi:type="dcterms:W3CDTF">2019-12-05T23:07:02Z</dcterms:modified>
</cp:coreProperties>
</file>