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57" r:id="rId4"/>
    <p:sldId id="265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7678" autoAdjust="0"/>
  </p:normalViewPr>
  <p:slideViewPr>
    <p:cSldViewPr snapToGrid="0">
      <p:cViewPr>
        <p:scale>
          <a:sx n="45" d="100"/>
          <a:sy n="45" d="100"/>
        </p:scale>
        <p:origin x="53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3:43:22.6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74,'28'0,"37"1,-11 1,33-5,-71 0,0 0,0-1,0-1,0 0,-1-2,4-1,-5 1,0 1,0 1,0 1,1 0,0 0,0 2,3-1,-3 2,0 1,0 0,0 1,0 0,0 1,0 1,0 0,-1 2,1-1,-1 2,3 1,30 15,38 11,-63-29,1 0,-1-1,1-1,0-1,0-1,-1-1,3-1,40 0,30 3,-24 1,42-6,-101 2,0 0,0-1,0-1,-1 0,10-4,-10 3,0 0,1 2,-1-1,1 1,0 1,3 0,111-2,25 6,-9 0,-109-2,0-1,-1 2,1 1,0 1,22 6,-18-3,1-1,0-3,0 0,0-3,4-1,44-1,-37 4,-6 0,28-4,-57 1,0 0,1 0,-1-2,-1 0,1 0,12-7,-7 3,1 1,0 0,1 2,-1 0,1 1,21-1,-2 3,0 1,0 3,9 2,-37-2,0 0,1 1,-2 1,1 0,7 4,-8-4,0 0,0 0,0-1,0 0,1-1,5 1,46-2,-37-1,0 1,-1 1,1 2,5 1,7 1,0-1,0-3,1 0,-1-3,2-2,46 1,379 2,-445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3:44:09.8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0,'934'0,"-917"1,0 1,-1 0,1 2,0 0,1 0,0-1,0 0,7-1,120-4,-72 0,58 6,-68 7,-46-7,1-1,-1 0,8-1,129-4,-76 0,63 6,-78 7,-46-7,0 0,1-2,7 0,20-1,-24-1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3:44:14.6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3,'83'-2,"-12"1,33 4,-26 8,-50-5,2-3,20 1,1035-4,-493-1,-572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6-11T04:22:03.0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32,'348'0,"-326"-2,0 0,0-1,16-5,-15 3,1 1,0 1,3 0,389 2,-197 3,-200-1,0 1,0 1,-1 1,0 1,1 0,5 4,-5-2,1-1,1-1,-1-1,1 0,2-1,93 11,-74-8,0-1,17-1,288-5,-335 0,1 0,-1-1,0-1,0 1,0-2,-1 0,1 0,4-4,28-9,-19 12,0 0,0 1,0 2,1 1,-1 0,0 2,8 2,35-1,15 0,-6 0,51-6,-58-10,-52 10,0 0,0 1,4 0,346 1,-189 4,-145 0,-1 2,-1 1,1 1,-1 2,0 1,8 5,53 14,-60-22,1-1,-1-2,1-2,-1 0,26-5,21 2,-23 3,-12-1,40-3,-71 1,0 0,0-1,0 0,0-1,-1-1,1 0,11-6,-9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FCEE6-0C69-4911-8977-F2E3D6209FE8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489B9-E1D4-4EA8-8688-148EDCE7AF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Liver detoxification enzymes: CYP, GST, and UGT</a:t>
            </a:r>
          </a:p>
          <a:p>
            <a:r>
              <a:rPr lang="en-US" dirty="0"/>
              <a:t>Liver cell damage- LPO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489B9-E1D4-4EA8-8688-148EDCE7AF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20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P-value is significant (the P-value indicates that there is only a 0.01976% chance that the relationship we found (via the stats function and the graphs) is just coincidental. This means that there is a (1 – 0.01976)% chance that the correlation is real (not by chance). A P-value smaller than 0.05 (there’s a 95% chance the relationship is real and not coincidental) is significant , and 0.001976 is definitely less than 0.05.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489B9-E1D4-4EA8-8688-148EDCE7AF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2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09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213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46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074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99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6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9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1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8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7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8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5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73D6B03-766A-4B44-992A-367B2C3AEDDB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CF7C3AE-8C06-45F7-B46F-4D36411ED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45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1FBA14-BED3-4C53-A476-D71C528C941D}"/>
              </a:ext>
            </a:extLst>
          </p:cNvPr>
          <p:cNvSpPr txBox="1"/>
          <p:nvPr/>
        </p:nvSpPr>
        <p:spPr>
          <a:xfrm>
            <a:off x="728133" y="423333"/>
            <a:ext cx="951653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 Pro Cond Light" panose="02040306050405020303" pitchFamily="18" charset="0"/>
              </a:rPr>
              <a:t>Stingray Biomarker Data- Enzymatic Reactions from Liver and Bile </a:t>
            </a:r>
          </a:p>
          <a:p>
            <a:endParaRPr lang="en-US" sz="1600" dirty="0">
              <a:latin typeface="Georgia Pro Cond Light" panose="02040306050405020303" pitchFamily="18" charset="0"/>
            </a:endParaRPr>
          </a:p>
          <a:p>
            <a:endParaRPr lang="en-US" sz="2800" dirty="0">
              <a:latin typeface="Georgia Pro Cond Light" panose="02040306050405020303" pitchFamily="18" charset="0"/>
            </a:endParaRPr>
          </a:p>
          <a:p>
            <a:r>
              <a:rPr lang="en-US" sz="2800" dirty="0">
                <a:latin typeface="Georgia Pro Cond Light" panose="02040306050405020303" pitchFamily="18" charset="0"/>
              </a:rPr>
              <a:t>Biological Question:</a:t>
            </a:r>
          </a:p>
          <a:p>
            <a:endParaRPr lang="en-US" dirty="0"/>
          </a:p>
          <a:p>
            <a:r>
              <a:rPr lang="en-US" dirty="0"/>
              <a:t>Is there significant correlation among stingray biomarkers?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>
                <a:latin typeface="Georgia Pro Cond Light" panose="02040306050405020303" pitchFamily="18" charset="0"/>
              </a:rPr>
              <a:t>Hypothesis: </a:t>
            </a:r>
          </a:p>
          <a:p>
            <a:endParaRPr lang="en-US" dirty="0"/>
          </a:p>
          <a:p>
            <a:r>
              <a:rPr lang="en-US" dirty="0"/>
              <a:t>There is significant correlation between stingray biomarkers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Michaela, Rain, &amp; Nichole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364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D3FA47F-7EC9-4066-B4BD-10DB6F26BE9D}"/>
              </a:ext>
            </a:extLst>
          </p:cNvPr>
          <p:cNvGrpSpPr/>
          <p:nvPr/>
        </p:nvGrpSpPr>
        <p:grpSpPr>
          <a:xfrm>
            <a:off x="0" y="0"/>
            <a:ext cx="5853545" cy="6858000"/>
            <a:chOff x="5969875" y="27708"/>
            <a:chExt cx="6222125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268927-A3FB-4599-BD8F-251912F090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966" t="3372"/>
            <a:stretch/>
          </p:blipFill>
          <p:spPr>
            <a:xfrm>
              <a:off x="5969875" y="27708"/>
              <a:ext cx="6222125" cy="685800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2F8CA7-BBFF-4A42-914F-C542AC3FCE41}"/>
                </a:ext>
              </a:extLst>
            </p:cNvPr>
            <p:cNvSpPr/>
            <p:nvPr/>
          </p:nvSpPr>
          <p:spPr>
            <a:xfrm>
              <a:off x="6280727" y="794327"/>
              <a:ext cx="4193309" cy="1330036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433308-3BD0-4993-B3CB-204052BDFBFF}"/>
                </a:ext>
              </a:extLst>
            </p:cNvPr>
            <p:cNvSpPr/>
            <p:nvPr/>
          </p:nvSpPr>
          <p:spPr>
            <a:xfrm>
              <a:off x="6280727" y="2313709"/>
              <a:ext cx="4193309" cy="1565564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9BA002F-D996-42AB-8F59-D85E18951D42}"/>
              </a:ext>
            </a:extLst>
          </p:cNvPr>
          <p:cNvGrpSpPr/>
          <p:nvPr/>
        </p:nvGrpSpPr>
        <p:grpSpPr>
          <a:xfrm>
            <a:off x="6096000" y="0"/>
            <a:ext cx="6095999" cy="6858000"/>
            <a:chOff x="5917324" y="0"/>
            <a:chExt cx="6274676" cy="68580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968B902-8E1F-4001-86C9-A796CAFF9D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8534" t="3678"/>
            <a:stretch/>
          </p:blipFill>
          <p:spPr>
            <a:xfrm>
              <a:off x="5917324" y="0"/>
              <a:ext cx="6274676" cy="68580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CD7D41-2195-4461-95C6-10521C1726BB}"/>
                </a:ext>
              </a:extLst>
            </p:cNvPr>
            <p:cNvSpPr/>
            <p:nvPr/>
          </p:nvSpPr>
          <p:spPr>
            <a:xfrm>
              <a:off x="6306207" y="872359"/>
              <a:ext cx="1114096" cy="2522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0F1879-4D99-41ED-BF39-E270930D1EB2}"/>
                </a:ext>
              </a:extLst>
            </p:cNvPr>
            <p:cNvSpPr/>
            <p:nvPr/>
          </p:nvSpPr>
          <p:spPr>
            <a:xfrm>
              <a:off x="6280727" y="1124607"/>
              <a:ext cx="4193309" cy="454811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47A758-476E-4392-863B-9C86000DAEE3}"/>
                </a:ext>
              </a:extLst>
            </p:cNvPr>
            <p:cNvSpPr/>
            <p:nvPr/>
          </p:nvSpPr>
          <p:spPr>
            <a:xfrm>
              <a:off x="6280727" y="1664935"/>
              <a:ext cx="4193309" cy="556571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AC1347-094E-4604-904B-A5E4BCD67B1E}"/>
                </a:ext>
              </a:extLst>
            </p:cNvPr>
            <p:cNvSpPr/>
            <p:nvPr/>
          </p:nvSpPr>
          <p:spPr>
            <a:xfrm>
              <a:off x="6280726" y="2286158"/>
              <a:ext cx="4193309" cy="336969"/>
            </a:xfrm>
            <a:prstGeom prst="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149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63CD71-88BF-461D-AB00-317E6C4F4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1" y="73650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Determining Significance using Linear Regression/ ANOVA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0A25727-B672-45F3-B02E-FC5E5A21D6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t="33642" r="64559" b="27631"/>
          <a:stretch/>
        </p:blipFill>
        <p:spPr>
          <a:xfrm>
            <a:off x="0" y="2378427"/>
            <a:ext cx="6033416" cy="3708400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DEC0118-0645-48D5-BA2F-0660EF0429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l="-1" t="33891" r="65766" b="28486"/>
          <a:stretch/>
        </p:blipFill>
        <p:spPr>
          <a:xfrm>
            <a:off x="6096000" y="2357119"/>
            <a:ext cx="6033416" cy="37297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D03EC9-1298-4F83-92B6-3D648750F251}"/>
                  </a:ext>
                </a:extLst>
              </p14:cNvPr>
              <p14:cNvContentPartPr/>
              <p14:nvPr/>
            </p14:nvContentPartPr>
            <p14:xfrm>
              <a:off x="3178879" y="5820034"/>
              <a:ext cx="1509480" cy="37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D03EC9-1298-4F83-92B6-3D648750F2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5239" y="5712034"/>
                <a:ext cx="161712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ED4C366-49FF-4510-AD03-2FAF5D7714AD}"/>
                  </a:ext>
                </a:extLst>
              </p14:cNvPr>
              <p14:cNvContentPartPr/>
              <p14:nvPr/>
            </p14:nvContentPartPr>
            <p14:xfrm>
              <a:off x="1257919" y="3128674"/>
              <a:ext cx="779400" cy="25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ED4C366-49FF-4510-AD03-2FAF5D7714A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3919" y="3020674"/>
                <a:ext cx="88704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374E458-676A-454A-AE11-A51DBF7A6013}"/>
                  </a:ext>
                </a:extLst>
              </p14:cNvPr>
              <p14:cNvContentPartPr/>
              <p14:nvPr/>
            </p14:nvContentPartPr>
            <p14:xfrm>
              <a:off x="7466119" y="3161434"/>
              <a:ext cx="771120" cy="10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374E458-676A-454A-AE11-A51DBF7A60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12119" y="3053434"/>
                <a:ext cx="8787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9556B95-3A9A-4FDD-A422-D6D9CD066FE2}"/>
                  </a:ext>
                </a:extLst>
              </p14:cNvPr>
              <p14:cNvContentPartPr/>
              <p14:nvPr/>
            </p14:nvContentPartPr>
            <p14:xfrm>
              <a:off x="9392776" y="5776135"/>
              <a:ext cx="1593360" cy="34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9556B95-3A9A-4FDD-A422-D6D9CD066F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39136" y="5668495"/>
                <a:ext cx="1701000" cy="2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02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B42B497-B40A-4748-990D-FB133E1C9E94}"/>
              </a:ext>
            </a:extLst>
          </p:cNvPr>
          <p:cNvGrpSpPr/>
          <p:nvPr/>
        </p:nvGrpSpPr>
        <p:grpSpPr>
          <a:xfrm>
            <a:off x="6301473" y="1018837"/>
            <a:ext cx="5715798" cy="4820323"/>
            <a:chOff x="3238101" y="1018838"/>
            <a:chExt cx="5715798" cy="4820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63E41A-37C8-482C-AC98-F855AA058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8101" y="1018838"/>
              <a:ext cx="5715798" cy="4820323"/>
            </a:xfrm>
            <a:prstGeom prst="rect">
              <a:avLst/>
            </a:prstGeom>
          </p:spPr>
        </p:pic>
        <p:pic>
          <p:nvPicPr>
            <p:cNvPr id="7" name="Picture 2" descr="Image result for stingray">
              <a:extLst>
                <a:ext uri="{FF2B5EF4-FFF2-40B4-BE49-F238E27FC236}">
                  <a16:creationId xmlns:a16="http://schemas.microsoft.com/office/drawing/2014/main" id="{5A438B15-FFEC-40F3-8B8C-3FE27D431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70563" y="1314449"/>
              <a:ext cx="1953397" cy="1381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Image result for stingray">
              <a:extLst>
                <a:ext uri="{FF2B5EF4-FFF2-40B4-BE49-F238E27FC236}">
                  <a16:creationId xmlns:a16="http://schemas.microsoft.com/office/drawing/2014/main" id="{8F188446-D39B-4836-BACD-C35260E81A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8263" y="4022433"/>
              <a:ext cx="1868487" cy="1321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A13AA2-DEAA-4CAB-9B91-FE91E2884861}"/>
              </a:ext>
            </a:extLst>
          </p:cNvPr>
          <p:cNvGrpSpPr/>
          <p:nvPr/>
        </p:nvGrpSpPr>
        <p:grpSpPr>
          <a:xfrm>
            <a:off x="174730" y="1018836"/>
            <a:ext cx="5715798" cy="4820323"/>
            <a:chOff x="6307868" y="1018838"/>
            <a:chExt cx="5715798" cy="482032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55F0579-6C3A-4E13-91A7-981AE19EC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7868" y="1018838"/>
              <a:ext cx="5715798" cy="4820323"/>
            </a:xfrm>
            <a:prstGeom prst="rect">
              <a:avLst/>
            </a:prstGeom>
          </p:spPr>
        </p:pic>
        <p:pic>
          <p:nvPicPr>
            <p:cNvPr id="12" name="Picture 2" descr="Image result for stingray">
              <a:extLst>
                <a:ext uri="{FF2B5EF4-FFF2-40B4-BE49-F238E27FC236}">
                  <a16:creationId xmlns:a16="http://schemas.microsoft.com/office/drawing/2014/main" id="{DEA25CAC-7FC5-43B3-B6FF-ADF475F247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491" y="1839686"/>
              <a:ext cx="2165688" cy="1370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2607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EB479B-D847-4CC0-804B-20163D7E9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770" y="701336"/>
            <a:ext cx="5715798" cy="48203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D46CBE-946B-447A-A096-B2502A9E73E0}"/>
              </a:ext>
            </a:extLst>
          </p:cNvPr>
          <p:cNvSpPr txBox="1"/>
          <p:nvPr/>
        </p:nvSpPr>
        <p:spPr>
          <a:xfrm>
            <a:off x="0" y="6488668"/>
            <a:ext cx="3699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</a:t>
            </a:r>
            <a:r>
              <a:rPr lang="en-US" dirty="0" err="1"/>
              <a:t>forfunsies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38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tingray">
            <a:extLst>
              <a:ext uri="{FF2B5EF4-FFF2-40B4-BE49-F238E27FC236}">
                <a16:creationId xmlns:a16="http://schemas.microsoft.com/office/drawing/2014/main" id="{0F444EA9-98E2-4DA2-A98B-A04A69F37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62" y="284085"/>
            <a:ext cx="9699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E5B873-5342-4E29-BCFE-7B4FEB179311}"/>
              </a:ext>
            </a:extLst>
          </p:cNvPr>
          <p:cNvSpPr txBox="1"/>
          <p:nvPr/>
        </p:nvSpPr>
        <p:spPr>
          <a:xfrm rot="19781097">
            <a:off x="985421" y="946334"/>
            <a:ext cx="4074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Arial Rounded MT Bold" panose="020F0704030504030204" pitchFamily="34" charset="0"/>
                <a:cs typeface="Arial" panose="020B0604020202020204" pitchFamily="34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418367855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219</TotalTime>
  <Words>147</Words>
  <Application>Microsoft Office PowerPoint</Application>
  <PresentationFormat>Widescreen</PresentationFormat>
  <Paragraphs>27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Rounded MT Bold</vt:lpstr>
      <vt:lpstr>Calibri</vt:lpstr>
      <vt:lpstr>Century Gothic</vt:lpstr>
      <vt:lpstr>Georgia Pro Cond Light</vt:lpstr>
      <vt:lpstr>Wingdings 3</vt:lpstr>
      <vt:lpstr>Slice</vt:lpstr>
      <vt:lpstr>PowerPoint Presentation</vt:lpstr>
      <vt:lpstr>PowerPoint Presentation</vt:lpstr>
      <vt:lpstr>Determining Significance using Linear Regression/ ANOVA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Nichole Leach</dc:creator>
  <cp:lastModifiedBy>Nichole Leach</cp:lastModifiedBy>
  <cp:revision>12</cp:revision>
  <dcterms:created xsi:type="dcterms:W3CDTF">2019-06-11T00:55:53Z</dcterms:created>
  <dcterms:modified xsi:type="dcterms:W3CDTF">2019-06-11T05:31:53Z</dcterms:modified>
</cp:coreProperties>
</file>