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57" r:id="rId4"/>
    <p:sldId id="262"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32" autoAdjust="0"/>
    <p:restoredTop sz="65802" autoAdjust="0"/>
  </p:normalViewPr>
  <p:slideViewPr>
    <p:cSldViewPr snapToGrid="0">
      <p:cViewPr varScale="1">
        <p:scale>
          <a:sx n="67" d="100"/>
          <a:sy n="67" d="100"/>
        </p:scale>
        <p:origin x="15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8AE985-DC86-48EB-8405-74A265689367}" type="datetimeFigureOut">
              <a:rPr lang="en-PH" smtClean="0"/>
              <a:t>11/06/2019</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9431DB-658D-42AA-A575-A1221E028576}" type="slidenum">
              <a:rPr lang="en-PH" smtClean="0"/>
              <a:t>‹#›</a:t>
            </a:fld>
            <a:endParaRPr lang="en-PH"/>
          </a:p>
        </p:txBody>
      </p:sp>
    </p:spTree>
    <p:extLst>
      <p:ext uri="{BB962C8B-B14F-4D97-AF65-F5344CB8AC3E}">
        <p14:creationId xmlns:p14="http://schemas.microsoft.com/office/powerpoint/2010/main" val="723827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B59431DB-658D-42AA-A575-A1221E028576}" type="slidenum">
              <a:rPr lang="en-PH" smtClean="0"/>
              <a:t>1</a:t>
            </a:fld>
            <a:endParaRPr lang="en-PH"/>
          </a:p>
        </p:txBody>
      </p:sp>
    </p:spTree>
    <p:extLst>
      <p:ext uri="{BB962C8B-B14F-4D97-AF65-F5344CB8AC3E}">
        <p14:creationId xmlns:p14="http://schemas.microsoft.com/office/powerpoint/2010/main" val="1269187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0" kern="1200" dirty="0">
                <a:solidFill>
                  <a:schemeClr val="tx1"/>
                </a:solidFill>
                <a:effectLst/>
                <a:latin typeface="+mn-lt"/>
                <a:ea typeface="+mn-ea"/>
                <a:cs typeface="+mn-cs"/>
              </a:rPr>
              <a:t>Diatoms, considered one of the most diverse and ecologically important </a:t>
            </a:r>
            <a:r>
              <a:rPr lang="en-PH" sz="1200" b="0" i="0" kern="1200" dirty="0" err="1">
                <a:solidFill>
                  <a:schemeClr val="tx1"/>
                </a:solidFill>
                <a:effectLst/>
                <a:latin typeface="+mn-lt"/>
                <a:ea typeface="+mn-ea"/>
                <a:cs typeface="+mn-cs"/>
              </a:rPr>
              <a:t>phytoplanktonic</a:t>
            </a:r>
            <a:r>
              <a:rPr lang="en-PH" sz="1200" b="0" i="0" kern="1200" dirty="0">
                <a:solidFill>
                  <a:schemeClr val="tx1"/>
                </a:solidFill>
                <a:effectLst/>
                <a:latin typeface="+mn-lt"/>
                <a:ea typeface="+mn-ea"/>
                <a:cs typeface="+mn-cs"/>
              </a:rPr>
              <a:t> groups, contribute around 20% of global primary productivity. They are particularly abundant in nutrient-rich coastal ecosystems and at high latitudes. Here, we have explored the dataset generated by </a:t>
            </a:r>
            <a:r>
              <a:rPr lang="en-PH" sz="1200" b="0" i="1" kern="1200" dirty="0">
                <a:solidFill>
                  <a:schemeClr val="tx1"/>
                </a:solidFill>
                <a:effectLst/>
                <a:latin typeface="+mn-lt"/>
                <a:ea typeface="+mn-ea"/>
                <a:cs typeface="+mn-cs"/>
              </a:rPr>
              <a:t>Tara</a:t>
            </a:r>
            <a:r>
              <a:rPr lang="en-PH" sz="1200" b="0" i="0" kern="1200" dirty="0">
                <a:solidFill>
                  <a:schemeClr val="tx1"/>
                </a:solidFill>
                <a:effectLst/>
                <a:latin typeface="+mn-lt"/>
                <a:ea typeface="+mn-ea"/>
                <a:cs typeface="+mn-cs"/>
              </a:rPr>
              <a:t> Oceans from a wide range of oceanic regions to characterize diatom diversity patterns on a global scale.</a:t>
            </a:r>
            <a:endParaRPr lang="en-PH" dirty="0"/>
          </a:p>
        </p:txBody>
      </p:sp>
      <p:sp>
        <p:nvSpPr>
          <p:cNvPr id="4" name="Slide Number Placeholder 3"/>
          <p:cNvSpPr>
            <a:spLocks noGrp="1"/>
          </p:cNvSpPr>
          <p:nvPr>
            <p:ph type="sldNum" sz="quarter" idx="10"/>
          </p:nvPr>
        </p:nvSpPr>
        <p:spPr/>
        <p:txBody>
          <a:bodyPr/>
          <a:lstStyle/>
          <a:p>
            <a:fld id="{B59431DB-658D-42AA-A575-A1221E028576}" type="slidenum">
              <a:rPr lang="en-PH" smtClean="0"/>
              <a:t>2</a:t>
            </a:fld>
            <a:endParaRPr lang="en-PH"/>
          </a:p>
        </p:txBody>
      </p:sp>
    </p:spTree>
    <p:extLst>
      <p:ext uri="{BB962C8B-B14F-4D97-AF65-F5344CB8AC3E}">
        <p14:creationId xmlns:p14="http://schemas.microsoft.com/office/powerpoint/2010/main" val="644076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0" kern="1200" dirty="0">
                <a:solidFill>
                  <a:schemeClr val="tx1"/>
                </a:solidFill>
                <a:effectLst/>
                <a:latin typeface="+mn-lt"/>
                <a:ea typeface="+mn-ea"/>
                <a:cs typeface="+mn-cs"/>
              </a:rPr>
              <a:t>Underwater Photosynthesis</a:t>
            </a:r>
          </a:p>
          <a:p>
            <a:r>
              <a:rPr lang="en-PH" sz="1200" b="0" i="0" kern="1200" dirty="0">
                <a:solidFill>
                  <a:schemeClr val="tx1"/>
                </a:solidFill>
                <a:effectLst/>
                <a:latin typeface="+mn-lt"/>
                <a:ea typeface="+mn-ea"/>
                <a:cs typeface="+mn-cs"/>
              </a:rPr>
              <a:t>Phytoplankton drifting about below the surface of the water still carry out photosynthesis. This process can occur as long as enough light is available for the chlorophyll and other pigments to absorb. In the ocean, light can reach as far as 200m below the surface </a:t>
            </a:r>
            <a:r>
              <a:rPr lang="en-PH" sz="1200" b="0" i="0" kern="1200" baseline="30000" dirty="0">
                <a:solidFill>
                  <a:schemeClr val="tx1"/>
                </a:solidFill>
                <a:effectLst/>
                <a:latin typeface="+mn-lt"/>
                <a:ea typeface="+mn-ea"/>
                <a:cs typeface="+mn-cs"/>
              </a:rPr>
              <a:t>25</a:t>
            </a:r>
            <a:r>
              <a:rPr lang="en-PH" sz="1200" b="0" i="0" kern="1200" dirty="0">
                <a:solidFill>
                  <a:schemeClr val="tx1"/>
                </a:solidFill>
                <a:effectLst/>
                <a:latin typeface="+mn-lt"/>
                <a:ea typeface="+mn-ea"/>
                <a:cs typeface="+mn-cs"/>
              </a:rPr>
              <a:t>. This region where sunlight can reach is known as the euphotic zone. Phytoplankton and other algae can be found throughout this zone.</a:t>
            </a:r>
          </a:p>
          <a:p>
            <a:endParaRPr lang="en-PH" sz="1200" b="0" i="0" kern="1200" dirty="0">
              <a:solidFill>
                <a:schemeClr val="tx1"/>
              </a:solidFill>
              <a:effectLst/>
              <a:latin typeface="+mn-lt"/>
              <a:ea typeface="+mn-ea"/>
              <a:cs typeface="+mn-cs"/>
            </a:endParaRPr>
          </a:p>
          <a:p>
            <a:endParaRPr lang="en-PH" sz="1200" b="0" i="0" kern="1200" dirty="0">
              <a:solidFill>
                <a:schemeClr val="tx1"/>
              </a:solidFill>
              <a:effectLst/>
              <a:latin typeface="+mn-lt"/>
              <a:ea typeface="+mn-ea"/>
              <a:cs typeface="+mn-cs"/>
            </a:endParaRPr>
          </a:p>
          <a:p>
            <a:r>
              <a:rPr lang="en-PH" sz="1200" b="0" i="0" kern="1200" dirty="0">
                <a:solidFill>
                  <a:schemeClr val="tx1"/>
                </a:solidFill>
                <a:effectLst/>
                <a:latin typeface="+mn-lt"/>
                <a:ea typeface="+mn-ea"/>
                <a:cs typeface="+mn-cs"/>
              </a:rPr>
              <a:t>DCM</a:t>
            </a:r>
          </a:p>
          <a:p>
            <a:r>
              <a:rPr lang="en-PH" sz="1200" b="0" i="0" kern="1200" dirty="0">
                <a:solidFill>
                  <a:schemeClr val="tx1"/>
                </a:solidFill>
                <a:effectLst/>
                <a:latin typeface="+mn-lt"/>
                <a:ea typeface="+mn-ea"/>
                <a:cs typeface="+mn-cs"/>
              </a:rPr>
              <a:t>SUR</a:t>
            </a:r>
          </a:p>
          <a:p>
            <a:endParaRPr lang="en-PH" dirty="0"/>
          </a:p>
        </p:txBody>
      </p:sp>
      <p:sp>
        <p:nvSpPr>
          <p:cNvPr id="4" name="Slide Number Placeholder 3"/>
          <p:cNvSpPr>
            <a:spLocks noGrp="1"/>
          </p:cNvSpPr>
          <p:nvPr>
            <p:ph type="sldNum" sz="quarter" idx="10"/>
          </p:nvPr>
        </p:nvSpPr>
        <p:spPr/>
        <p:txBody>
          <a:bodyPr/>
          <a:lstStyle/>
          <a:p>
            <a:fld id="{B59431DB-658D-42AA-A575-A1221E028576}" type="slidenum">
              <a:rPr lang="en-PH" smtClean="0"/>
              <a:t>3</a:t>
            </a:fld>
            <a:endParaRPr lang="en-PH"/>
          </a:p>
        </p:txBody>
      </p:sp>
    </p:spTree>
    <p:extLst>
      <p:ext uri="{BB962C8B-B14F-4D97-AF65-F5344CB8AC3E}">
        <p14:creationId xmlns:p14="http://schemas.microsoft.com/office/powerpoint/2010/main" val="3076186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B59431DB-658D-42AA-A575-A1221E028576}" type="slidenum">
              <a:rPr lang="en-PH" smtClean="0"/>
              <a:t>4</a:t>
            </a:fld>
            <a:endParaRPr lang="en-PH"/>
          </a:p>
        </p:txBody>
      </p:sp>
    </p:spTree>
    <p:extLst>
      <p:ext uri="{BB962C8B-B14F-4D97-AF65-F5344CB8AC3E}">
        <p14:creationId xmlns:p14="http://schemas.microsoft.com/office/powerpoint/2010/main" val="1568291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B59431DB-658D-42AA-A575-A1221E028576}" type="slidenum">
              <a:rPr lang="en-PH" smtClean="0"/>
              <a:t>6</a:t>
            </a:fld>
            <a:endParaRPr lang="en-PH"/>
          </a:p>
        </p:txBody>
      </p:sp>
    </p:spTree>
    <p:extLst>
      <p:ext uri="{BB962C8B-B14F-4D97-AF65-F5344CB8AC3E}">
        <p14:creationId xmlns:p14="http://schemas.microsoft.com/office/powerpoint/2010/main" val="2947967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p:cNvSpPr>
            <a:spLocks noGrp="1"/>
          </p:cNvSpPr>
          <p:nvPr>
            <p:ph type="dt" sz="half" idx="10"/>
          </p:nvPr>
        </p:nvSpPr>
        <p:spPr/>
        <p:txBody>
          <a:bodyPr/>
          <a:lstStyle/>
          <a:p>
            <a:fld id="{35714F69-1C02-4189-8E95-7EEBD61F6BCD}" type="datetimeFigureOut">
              <a:rPr lang="en-PH" smtClean="0"/>
              <a:t>11/06/2019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2DBE46B-4578-4FD6-93F1-DCB0E5CD0AC2}" type="slidenum">
              <a:rPr lang="en-PH" smtClean="0"/>
              <a:t>‹#›</a:t>
            </a:fld>
            <a:endParaRPr lang="en-PH"/>
          </a:p>
        </p:txBody>
      </p:sp>
    </p:spTree>
    <p:extLst>
      <p:ext uri="{BB962C8B-B14F-4D97-AF65-F5344CB8AC3E}">
        <p14:creationId xmlns:p14="http://schemas.microsoft.com/office/powerpoint/2010/main" val="871471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35714F69-1C02-4189-8E95-7EEBD61F6BCD}" type="datetimeFigureOut">
              <a:rPr lang="en-PH" smtClean="0"/>
              <a:t>11/06/2019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2DBE46B-4578-4FD6-93F1-DCB0E5CD0AC2}" type="slidenum">
              <a:rPr lang="en-PH" smtClean="0"/>
              <a:t>‹#›</a:t>
            </a:fld>
            <a:endParaRPr lang="en-PH"/>
          </a:p>
        </p:txBody>
      </p:sp>
    </p:spTree>
    <p:extLst>
      <p:ext uri="{BB962C8B-B14F-4D97-AF65-F5344CB8AC3E}">
        <p14:creationId xmlns:p14="http://schemas.microsoft.com/office/powerpoint/2010/main" val="3276784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35714F69-1C02-4189-8E95-7EEBD61F6BCD}" type="datetimeFigureOut">
              <a:rPr lang="en-PH" smtClean="0"/>
              <a:t>11/06/2019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2DBE46B-4578-4FD6-93F1-DCB0E5CD0AC2}" type="slidenum">
              <a:rPr lang="en-PH" smtClean="0"/>
              <a:t>‹#›</a:t>
            </a:fld>
            <a:endParaRPr lang="en-PH"/>
          </a:p>
        </p:txBody>
      </p:sp>
    </p:spTree>
    <p:extLst>
      <p:ext uri="{BB962C8B-B14F-4D97-AF65-F5344CB8AC3E}">
        <p14:creationId xmlns:p14="http://schemas.microsoft.com/office/powerpoint/2010/main" val="109959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35714F69-1C02-4189-8E95-7EEBD61F6BCD}" type="datetimeFigureOut">
              <a:rPr lang="en-PH" smtClean="0"/>
              <a:t>11/06/2019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2DBE46B-4578-4FD6-93F1-DCB0E5CD0AC2}" type="slidenum">
              <a:rPr lang="en-PH" smtClean="0"/>
              <a:t>‹#›</a:t>
            </a:fld>
            <a:endParaRPr lang="en-PH"/>
          </a:p>
        </p:txBody>
      </p:sp>
    </p:spTree>
    <p:extLst>
      <p:ext uri="{BB962C8B-B14F-4D97-AF65-F5344CB8AC3E}">
        <p14:creationId xmlns:p14="http://schemas.microsoft.com/office/powerpoint/2010/main" val="3836254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714F69-1C02-4189-8E95-7EEBD61F6BCD}" type="datetimeFigureOut">
              <a:rPr lang="en-PH" smtClean="0"/>
              <a:t>11/06/2019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D2DBE46B-4578-4FD6-93F1-DCB0E5CD0AC2}" type="slidenum">
              <a:rPr lang="en-PH" smtClean="0"/>
              <a:t>‹#›</a:t>
            </a:fld>
            <a:endParaRPr lang="en-PH"/>
          </a:p>
        </p:txBody>
      </p:sp>
    </p:spTree>
    <p:extLst>
      <p:ext uri="{BB962C8B-B14F-4D97-AF65-F5344CB8AC3E}">
        <p14:creationId xmlns:p14="http://schemas.microsoft.com/office/powerpoint/2010/main" val="2186634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p:txBody>
          <a:bodyPr/>
          <a:lstStyle/>
          <a:p>
            <a:fld id="{35714F69-1C02-4189-8E95-7EEBD61F6BCD}" type="datetimeFigureOut">
              <a:rPr lang="en-PH" smtClean="0"/>
              <a:t>11/06/2019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2DBE46B-4578-4FD6-93F1-DCB0E5CD0AC2}" type="slidenum">
              <a:rPr lang="en-PH" smtClean="0"/>
              <a:t>‹#›</a:t>
            </a:fld>
            <a:endParaRPr lang="en-PH"/>
          </a:p>
        </p:txBody>
      </p:sp>
    </p:spTree>
    <p:extLst>
      <p:ext uri="{BB962C8B-B14F-4D97-AF65-F5344CB8AC3E}">
        <p14:creationId xmlns:p14="http://schemas.microsoft.com/office/powerpoint/2010/main" val="1013934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p:txBody>
          <a:bodyPr/>
          <a:lstStyle/>
          <a:p>
            <a:fld id="{35714F69-1C02-4189-8E95-7EEBD61F6BCD}" type="datetimeFigureOut">
              <a:rPr lang="en-PH" smtClean="0"/>
              <a:t>11/06/2019</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D2DBE46B-4578-4FD6-93F1-DCB0E5CD0AC2}" type="slidenum">
              <a:rPr lang="en-PH" smtClean="0"/>
              <a:t>‹#›</a:t>
            </a:fld>
            <a:endParaRPr lang="en-PH"/>
          </a:p>
        </p:txBody>
      </p:sp>
    </p:spTree>
    <p:extLst>
      <p:ext uri="{BB962C8B-B14F-4D97-AF65-F5344CB8AC3E}">
        <p14:creationId xmlns:p14="http://schemas.microsoft.com/office/powerpoint/2010/main" val="2832401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fld id="{35714F69-1C02-4189-8E95-7EEBD61F6BCD}" type="datetimeFigureOut">
              <a:rPr lang="en-PH" smtClean="0"/>
              <a:t>11/06/2019</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D2DBE46B-4578-4FD6-93F1-DCB0E5CD0AC2}" type="slidenum">
              <a:rPr lang="en-PH" smtClean="0"/>
              <a:t>‹#›</a:t>
            </a:fld>
            <a:endParaRPr lang="en-PH"/>
          </a:p>
        </p:txBody>
      </p:sp>
    </p:spTree>
    <p:extLst>
      <p:ext uri="{BB962C8B-B14F-4D97-AF65-F5344CB8AC3E}">
        <p14:creationId xmlns:p14="http://schemas.microsoft.com/office/powerpoint/2010/main" val="2256682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714F69-1C02-4189-8E95-7EEBD61F6BCD}" type="datetimeFigureOut">
              <a:rPr lang="en-PH" smtClean="0"/>
              <a:t>11/06/2019</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D2DBE46B-4578-4FD6-93F1-DCB0E5CD0AC2}" type="slidenum">
              <a:rPr lang="en-PH" smtClean="0"/>
              <a:t>‹#›</a:t>
            </a:fld>
            <a:endParaRPr lang="en-PH"/>
          </a:p>
        </p:txBody>
      </p:sp>
    </p:spTree>
    <p:extLst>
      <p:ext uri="{BB962C8B-B14F-4D97-AF65-F5344CB8AC3E}">
        <p14:creationId xmlns:p14="http://schemas.microsoft.com/office/powerpoint/2010/main" val="2952467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5714F69-1C02-4189-8E95-7EEBD61F6BCD}" type="datetimeFigureOut">
              <a:rPr lang="en-PH" smtClean="0"/>
              <a:t>11/06/2019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2DBE46B-4578-4FD6-93F1-DCB0E5CD0AC2}" type="slidenum">
              <a:rPr lang="en-PH" smtClean="0"/>
              <a:t>‹#›</a:t>
            </a:fld>
            <a:endParaRPr lang="en-PH"/>
          </a:p>
        </p:txBody>
      </p:sp>
    </p:spTree>
    <p:extLst>
      <p:ext uri="{BB962C8B-B14F-4D97-AF65-F5344CB8AC3E}">
        <p14:creationId xmlns:p14="http://schemas.microsoft.com/office/powerpoint/2010/main" val="307899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5714F69-1C02-4189-8E95-7EEBD61F6BCD}" type="datetimeFigureOut">
              <a:rPr lang="en-PH" smtClean="0"/>
              <a:t>11/06/2019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D2DBE46B-4578-4FD6-93F1-DCB0E5CD0AC2}" type="slidenum">
              <a:rPr lang="en-PH" smtClean="0"/>
              <a:t>‹#›</a:t>
            </a:fld>
            <a:endParaRPr lang="en-PH"/>
          </a:p>
        </p:txBody>
      </p:sp>
    </p:spTree>
    <p:extLst>
      <p:ext uri="{BB962C8B-B14F-4D97-AF65-F5344CB8AC3E}">
        <p14:creationId xmlns:p14="http://schemas.microsoft.com/office/powerpoint/2010/main" val="647737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714F69-1C02-4189-8E95-7EEBD61F6BCD}" type="datetimeFigureOut">
              <a:rPr lang="en-PH" smtClean="0"/>
              <a:t>11/06/2019</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BE46B-4578-4FD6-93F1-DCB0E5CD0AC2}" type="slidenum">
              <a:rPr lang="en-PH" smtClean="0"/>
              <a:t>‹#›</a:t>
            </a:fld>
            <a:endParaRPr lang="en-PH"/>
          </a:p>
        </p:txBody>
      </p:sp>
    </p:spTree>
    <p:extLst>
      <p:ext uri="{BB962C8B-B14F-4D97-AF65-F5344CB8AC3E}">
        <p14:creationId xmlns:p14="http://schemas.microsoft.com/office/powerpoint/2010/main" val="4071530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fondriest.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oceanservice.noaa.gov/facts/light_travel.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hyperlink" Target="https://doi.org/10.1073/pnas.1509523113"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48003"/>
            <a:ext cx="9144000" cy="2387600"/>
          </a:xfrm>
        </p:spPr>
        <p:txBody>
          <a:bodyPr>
            <a:normAutofit fontScale="90000"/>
          </a:bodyPr>
          <a:lstStyle/>
          <a:p>
            <a:r>
              <a:rPr lang="en-PH" dirty="0"/>
              <a:t>Exploring the dataset generated by </a:t>
            </a:r>
            <a:r>
              <a:rPr lang="en-PH" i="1" dirty="0"/>
              <a:t>Tara</a:t>
            </a:r>
            <a:r>
              <a:rPr lang="en-PH" dirty="0"/>
              <a:t> Ocean project using </a:t>
            </a:r>
            <a:br>
              <a:rPr lang="en-PH" dirty="0"/>
            </a:br>
            <a:r>
              <a:rPr lang="en-PH" dirty="0"/>
              <a:t>R Studio</a:t>
            </a:r>
          </a:p>
        </p:txBody>
      </p:sp>
      <p:sp>
        <p:nvSpPr>
          <p:cNvPr id="3" name="Subtitle 2"/>
          <p:cNvSpPr>
            <a:spLocks noGrp="1"/>
          </p:cNvSpPr>
          <p:nvPr>
            <p:ph type="subTitle" idx="1"/>
          </p:nvPr>
        </p:nvSpPr>
        <p:spPr>
          <a:xfrm>
            <a:off x="1524000" y="4666410"/>
            <a:ext cx="9144000" cy="1655762"/>
          </a:xfrm>
        </p:spPr>
        <p:txBody>
          <a:bodyPr/>
          <a:lstStyle/>
          <a:p>
            <a:r>
              <a:rPr lang="en-PH" dirty="0"/>
              <a:t>Christopher Valdez and </a:t>
            </a:r>
            <a:r>
              <a:rPr lang="en-PH" dirty="0" err="1"/>
              <a:t>Gericho</a:t>
            </a:r>
            <a:r>
              <a:rPr lang="en-PH" dirty="0"/>
              <a:t> Soriano</a:t>
            </a:r>
          </a:p>
          <a:p>
            <a:r>
              <a:rPr lang="en-PH" sz="2000" dirty="0"/>
              <a:t>University of Santo Tomas Graduate School</a:t>
            </a:r>
            <a:endParaRPr lang="en-PH" dirty="0"/>
          </a:p>
        </p:txBody>
      </p:sp>
      <p:pic>
        <p:nvPicPr>
          <p:cNvPr id="4" name="Picture 3" descr="3-87.jpg">
            <a:extLst>
              <a:ext uri="{FF2B5EF4-FFF2-40B4-BE49-F238E27FC236}">
                <a16:creationId xmlns:a16="http://schemas.microsoft.com/office/drawing/2014/main" id="{2B3B066E-E2AB-4265-92B1-00BF92020157}"/>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354671" y="623327"/>
            <a:ext cx="1219200" cy="1156416"/>
          </a:xfrm>
          <a:prstGeom prst="rect">
            <a:avLst/>
          </a:prstGeom>
        </p:spPr>
      </p:pic>
      <p:sp>
        <p:nvSpPr>
          <p:cNvPr id="5" name="Subtitle 2"/>
          <p:cNvSpPr txBox="1">
            <a:spLocks/>
          </p:cNvSpPr>
          <p:nvPr/>
        </p:nvSpPr>
        <p:spPr>
          <a:xfrm>
            <a:off x="1335741" y="623327"/>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PH" dirty="0"/>
              <a:t>‘Omics and Bioinformatics Workshop</a:t>
            </a:r>
          </a:p>
          <a:p>
            <a:r>
              <a:rPr lang="en-PH" sz="2000" dirty="0" err="1"/>
              <a:t>MarLina</a:t>
            </a:r>
            <a:r>
              <a:rPr lang="en-PH" sz="2000" dirty="0"/>
              <a:t> Laboratory, Silliman University</a:t>
            </a:r>
          </a:p>
          <a:p>
            <a:r>
              <a:rPr lang="en-PH" sz="2000" dirty="0"/>
              <a:t>May 28 – June 11, 2019</a:t>
            </a:r>
            <a:endParaRPr lang="en-PH" dirty="0"/>
          </a:p>
        </p:txBody>
      </p:sp>
      <p:pic>
        <p:nvPicPr>
          <p:cNvPr id="3074" name="Picture 2" descr="http://growth.caltech.edu/images/logos/pi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989" y="703109"/>
            <a:ext cx="2048435" cy="914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426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9294"/>
            <a:ext cx="8367057" cy="627529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104092" y="1410667"/>
            <a:ext cx="3944471" cy="4401205"/>
          </a:xfrm>
          <a:prstGeom prst="rect">
            <a:avLst/>
          </a:prstGeom>
        </p:spPr>
        <p:txBody>
          <a:bodyPr wrap="square">
            <a:spAutoFit/>
          </a:bodyPr>
          <a:lstStyle/>
          <a:p>
            <a:r>
              <a:rPr lang="en-PH" sz="2800" b="0" i="0" dirty="0">
                <a:solidFill>
                  <a:srgbClr val="222222"/>
                </a:solidFill>
                <a:effectLst/>
                <a:latin typeface="arial" panose="020B0604020202020204" pitchFamily="34" charset="0"/>
              </a:rPr>
              <a:t>The </a:t>
            </a:r>
            <a:r>
              <a:rPr lang="en-PH" sz="2800" b="1" i="0" dirty="0" err="1">
                <a:solidFill>
                  <a:srgbClr val="222222"/>
                </a:solidFill>
                <a:effectLst/>
                <a:latin typeface="arial" panose="020B0604020202020204" pitchFamily="34" charset="0"/>
              </a:rPr>
              <a:t>stramenopiles</a:t>
            </a:r>
            <a:r>
              <a:rPr lang="en-PH" sz="2800" b="0" i="0" dirty="0">
                <a:solidFill>
                  <a:srgbClr val="222222"/>
                </a:solidFill>
                <a:effectLst/>
                <a:latin typeface="arial" panose="020B0604020202020204" pitchFamily="34" charset="0"/>
              </a:rPr>
              <a:t> </a:t>
            </a:r>
          </a:p>
          <a:p>
            <a:r>
              <a:rPr lang="en-PH" sz="2800" b="0" i="0" dirty="0">
                <a:solidFill>
                  <a:srgbClr val="222222"/>
                </a:solidFill>
                <a:effectLst/>
                <a:latin typeface="arial" panose="020B0604020202020204" pitchFamily="34" charset="0"/>
              </a:rPr>
              <a:t>are a major line of eukaryotes. </a:t>
            </a:r>
          </a:p>
          <a:p>
            <a:endParaRPr lang="en-PH" sz="2800" dirty="0">
              <a:solidFill>
                <a:srgbClr val="222222"/>
              </a:solidFill>
              <a:latin typeface="arial" panose="020B0604020202020204" pitchFamily="34" charset="0"/>
            </a:endParaRPr>
          </a:p>
          <a:p>
            <a:r>
              <a:rPr lang="en-PH" sz="2800" b="0" i="0" dirty="0">
                <a:solidFill>
                  <a:srgbClr val="222222"/>
                </a:solidFill>
                <a:effectLst/>
                <a:latin typeface="arial" panose="020B0604020202020204" pitchFamily="34" charset="0"/>
              </a:rPr>
              <a:t>Most are algae, ranging from the giant multicellular kelp to the unicellular </a:t>
            </a:r>
            <a:r>
              <a:rPr lang="en-PH" sz="2800" b="1" i="0" dirty="0">
                <a:solidFill>
                  <a:srgbClr val="222222"/>
                </a:solidFill>
                <a:effectLst/>
                <a:latin typeface="arial" panose="020B0604020202020204" pitchFamily="34" charset="0"/>
              </a:rPr>
              <a:t>diatoms</a:t>
            </a:r>
            <a:r>
              <a:rPr lang="en-PH" sz="2800" b="0" i="0" dirty="0">
                <a:solidFill>
                  <a:srgbClr val="222222"/>
                </a:solidFill>
                <a:effectLst/>
                <a:latin typeface="arial" panose="020B0604020202020204" pitchFamily="34" charset="0"/>
              </a:rPr>
              <a:t>, which are a primary component of </a:t>
            </a:r>
            <a:r>
              <a:rPr lang="en-PH" sz="2800" b="0" i="0" dirty="0">
                <a:solidFill>
                  <a:srgbClr val="FF0000"/>
                </a:solidFill>
                <a:effectLst/>
                <a:latin typeface="arial" panose="020B0604020202020204" pitchFamily="34" charset="0"/>
              </a:rPr>
              <a:t>plankton</a:t>
            </a:r>
            <a:r>
              <a:rPr lang="en-PH" sz="2800" b="0" i="0" dirty="0">
                <a:solidFill>
                  <a:srgbClr val="222222"/>
                </a:solidFill>
                <a:effectLst/>
                <a:latin typeface="arial" panose="020B0604020202020204" pitchFamily="34" charset="0"/>
              </a:rPr>
              <a:t>.</a:t>
            </a:r>
            <a:endParaRPr lang="en-PH" sz="2800" dirty="0"/>
          </a:p>
        </p:txBody>
      </p:sp>
      <p:sp>
        <p:nvSpPr>
          <p:cNvPr id="6" name="TextBox 5"/>
          <p:cNvSpPr txBox="1"/>
          <p:nvPr/>
        </p:nvSpPr>
        <p:spPr>
          <a:xfrm>
            <a:off x="54293" y="6455132"/>
            <a:ext cx="3134191" cy="369332"/>
          </a:xfrm>
          <a:prstGeom prst="rect">
            <a:avLst/>
          </a:prstGeom>
          <a:noFill/>
        </p:spPr>
        <p:txBody>
          <a:bodyPr wrap="none" rtlCol="0">
            <a:spAutoFit/>
          </a:bodyPr>
          <a:lstStyle/>
          <a:p>
            <a:r>
              <a:rPr lang="en-PH" dirty="0"/>
              <a:t>Reference: </a:t>
            </a:r>
            <a:r>
              <a:rPr lang="en-PH" dirty="0">
                <a:hlinkClick r:id="rId4"/>
              </a:rPr>
              <a:t>www.fondriest.com</a:t>
            </a:r>
            <a:r>
              <a:rPr lang="en-PH" dirty="0"/>
              <a:t> </a:t>
            </a:r>
          </a:p>
        </p:txBody>
      </p:sp>
    </p:spTree>
    <p:extLst>
      <p:ext uri="{BB962C8B-B14F-4D97-AF65-F5344CB8AC3E}">
        <p14:creationId xmlns:p14="http://schemas.microsoft.com/office/powerpoint/2010/main" val="1851113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26" y="1055204"/>
            <a:ext cx="12159574" cy="4762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4293" y="6455132"/>
            <a:ext cx="6269986" cy="369332"/>
          </a:xfrm>
          <a:prstGeom prst="rect">
            <a:avLst/>
          </a:prstGeom>
          <a:noFill/>
        </p:spPr>
        <p:txBody>
          <a:bodyPr wrap="none" rtlCol="0">
            <a:spAutoFit/>
          </a:bodyPr>
          <a:lstStyle/>
          <a:p>
            <a:r>
              <a:rPr lang="en-PH" dirty="0"/>
              <a:t>Reference: </a:t>
            </a:r>
            <a:r>
              <a:rPr lang="en-PH" dirty="0">
                <a:hlinkClick r:id="rId4"/>
              </a:rPr>
              <a:t>https://oceanservice.noaa.gov/facts/light_travel.html</a:t>
            </a:r>
            <a:endParaRPr lang="en-PH" dirty="0"/>
          </a:p>
        </p:txBody>
      </p:sp>
      <p:sp>
        <p:nvSpPr>
          <p:cNvPr id="6" name="TextBox 5"/>
          <p:cNvSpPr txBox="1"/>
          <p:nvPr/>
        </p:nvSpPr>
        <p:spPr>
          <a:xfrm>
            <a:off x="3189286" y="1700252"/>
            <a:ext cx="5421164" cy="646331"/>
          </a:xfrm>
          <a:prstGeom prst="rect">
            <a:avLst/>
          </a:prstGeom>
          <a:noFill/>
        </p:spPr>
        <p:txBody>
          <a:bodyPr wrap="none" rtlCol="0">
            <a:spAutoFit/>
          </a:bodyPr>
          <a:lstStyle/>
          <a:p>
            <a:r>
              <a:rPr lang="en-PH" b="1" dirty="0"/>
              <a:t>3 – 6 meters deep	</a:t>
            </a:r>
            <a:r>
              <a:rPr lang="en-PH" b="1" dirty="0">
                <a:solidFill>
                  <a:srgbClr val="FF0000"/>
                </a:solidFill>
              </a:rPr>
              <a:t>Subsurface</a:t>
            </a:r>
            <a:r>
              <a:rPr lang="en-PH" b="1" dirty="0"/>
              <a:t> </a:t>
            </a:r>
          </a:p>
          <a:p>
            <a:r>
              <a:rPr lang="en-PH" b="1" dirty="0"/>
              <a:t>17 – 120 meters	</a:t>
            </a:r>
            <a:r>
              <a:rPr lang="en-PH" b="1" dirty="0">
                <a:solidFill>
                  <a:srgbClr val="FF0000"/>
                </a:solidFill>
              </a:rPr>
              <a:t>Deep Maximum Chlorophyll (DCM)</a:t>
            </a:r>
          </a:p>
        </p:txBody>
      </p:sp>
    </p:spTree>
    <p:extLst>
      <p:ext uri="{BB962C8B-B14F-4D97-AF65-F5344CB8AC3E}">
        <p14:creationId xmlns:p14="http://schemas.microsoft.com/office/powerpoint/2010/main" val="1124224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t>Research Question</a:t>
            </a:r>
          </a:p>
        </p:txBody>
      </p:sp>
      <p:sp>
        <p:nvSpPr>
          <p:cNvPr id="3" name="Content Placeholder 2"/>
          <p:cNvSpPr>
            <a:spLocks noGrp="1"/>
          </p:cNvSpPr>
          <p:nvPr>
            <p:ph idx="1"/>
          </p:nvPr>
        </p:nvSpPr>
        <p:spPr>
          <a:xfrm>
            <a:off x="838200" y="1946196"/>
            <a:ext cx="10515600" cy="3704219"/>
          </a:xfrm>
        </p:spPr>
        <p:txBody>
          <a:bodyPr>
            <a:normAutofit/>
          </a:bodyPr>
          <a:lstStyle/>
          <a:p>
            <a:r>
              <a:rPr lang="en-PH" sz="4000" dirty="0"/>
              <a:t>In which part of the world has the highest concentration of photosynthetic diatoms?</a:t>
            </a:r>
          </a:p>
          <a:p>
            <a:r>
              <a:rPr lang="en-PH" sz="4000" dirty="0"/>
              <a:t>At what depth of ocean level are the diatoms more abundant?</a:t>
            </a:r>
          </a:p>
        </p:txBody>
      </p:sp>
    </p:spTree>
    <p:extLst>
      <p:ext uri="{BB962C8B-B14F-4D97-AF65-F5344CB8AC3E}">
        <p14:creationId xmlns:p14="http://schemas.microsoft.com/office/powerpoint/2010/main" val="148330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504"/>
            <a:ext cx="10515600" cy="872004"/>
          </a:xfrm>
        </p:spPr>
        <p:txBody>
          <a:bodyPr/>
          <a:lstStyle/>
          <a:p>
            <a:r>
              <a:rPr lang="en-PH" dirty="0"/>
              <a:t>Data Grouping</a:t>
            </a:r>
          </a:p>
        </p:txBody>
      </p:sp>
      <p:pic>
        <p:nvPicPr>
          <p:cNvPr id="4100" name="Picture 4" descr="https://www.pnas.org/content/pnas/113/11/E1516/F1.large.jp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34551"/>
          <a:stretch/>
        </p:blipFill>
        <p:spPr bwMode="auto">
          <a:xfrm>
            <a:off x="324696" y="1237130"/>
            <a:ext cx="7743539" cy="505609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068235" y="1331202"/>
            <a:ext cx="3944471" cy="4832092"/>
          </a:xfrm>
          <a:prstGeom prst="rect">
            <a:avLst/>
          </a:prstGeom>
        </p:spPr>
        <p:txBody>
          <a:bodyPr wrap="square">
            <a:spAutoFit/>
          </a:bodyPr>
          <a:lstStyle/>
          <a:p>
            <a:r>
              <a:rPr lang="en-PH" sz="2800" b="0" i="0" dirty="0">
                <a:solidFill>
                  <a:schemeClr val="accent1">
                    <a:lumMod val="50000"/>
                  </a:schemeClr>
                </a:solidFill>
                <a:effectLst/>
                <a:latin typeface="arial" panose="020B0604020202020204" pitchFamily="34" charset="0"/>
              </a:rPr>
              <a:t>EUROPEAN </a:t>
            </a:r>
          </a:p>
          <a:p>
            <a:pPr algn="ctr"/>
            <a:r>
              <a:rPr lang="en-PH" sz="2800" dirty="0">
                <a:solidFill>
                  <a:srgbClr val="222222"/>
                </a:solidFill>
                <a:latin typeface="arial" panose="020B0604020202020204" pitchFamily="34" charset="0"/>
              </a:rPr>
              <a:t>004 - 034</a:t>
            </a:r>
            <a:endParaRPr lang="en-PH" sz="2800" b="0" i="0" dirty="0">
              <a:solidFill>
                <a:srgbClr val="222222"/>
              </a:solidFill>
              <a:effectLst/>
              <a:latin typeface="arial" panose="020B0604020202020204" pitchFamily="34" charset="0"/>
            </a:endParaRPr>
          </a:p>
          <a:p>
            <a:endParaRPr lang="en-PH" sz="2800" dirty="0">
              <a:solidFill>
                <a:srgbClr val="222222"/>
              </a:solidFill>
              <a:latin typeface="arial" panose="020B0604020202020204" pitchFamily="34" charset="0"/>
            </a:endParaRPr>
          </a:p>
          <a:p>
            <a:r>
              <a:rPr lang="en-PH" sz="2800" dirty="0">
                <a:solidFill>
                  <a:schemeClr val="accent4"/>
                </a:solidFill>
                <a:latin typeface="arial" panose="020B0604020202020204" pitchFamily="34" charset="0"/>
              </a:rPr>
              <a:t>INDIAN</a:t>
            </a:r>
          </a:p>
          <a:p>
            <a:pPr algn="ctr"/>
            <a:r>
              <a:rPr lang="en-PH" sz="2800" dirty="0">
                <a:solidFill>
                  <a:srgbClr val="222222"/>
                </a:solidFill>
                <a:latin typeface="arial" panose="020B0604020202020204" pitchFamily="34" charset="0"/>
              </a:rPr>
              <a:t>036 - 065</a:t>
            </a:r>
          </a:p>
          <a:p>
            <a:endParaRPr lang="en-PH" sz="2800" dirty="0">
              <a:solidFill>
                <a:srgbClr val="222222"/>
              </a:solidFill>
              <a:latin typeface="arial" panose="020B0604020202020204" pitchFamily="34" charset="0"/>
            </a:endParaRPr>
          </a:p>
          <a:p>
            <a:r>
              <a:rPr lang="en-PH" sz="2800" dirty="0">
                <a:solidFill>
                  <a:srgbClr val="00B050"/>
                </a:solidFill>
                <a:latin typeface="arial" panose="020B0604020202020204" pitchFamily="34" charset="0"/>
              </a:rPr>
              <a:t>ATLANTIC</a:t>
            </a:r>
          </a:p>
          <a:p>
            <a:pPr algn="ctr"/>
            <a:r>
              <a:rPr lang="en-PH" sz="2800" dirty="0">
                <a:solidFill>
                  <a:srgbClr val="222222"/>
                </a:solidFill>
                <a:latin typeface="arial" panose="020B0604020202020204" pitchFamily="34" charset="0"/>
              </a:rPr>
              <a:t>066 - 085</a:t>
            </a:r>
          </a:p>
          <a:p>
            <a:endParaRPr lang="en-PH" sz="2800" dirty="0">
              <a:solidFill>
                <a:srgbClr val="222222"/>
              </a:solidFill>
              <a:latin typeface="arial" panose="020B0604020202020204" pitchFamily="34" charset="0"/>
            </a:endParaRPr>
          </a:p>
          <a:p>
            <a:r>
              <a:rPr lang="en-PH" sz="2800" dirty="0">
                <a:solidFill>
                  <a:schemeClr val="accent5"/>
                </a:solidFill>
                <a:latin typeface="arial" panose="020B0604020202020204" pitchFamily="34" charset="0"/>
              </a:rPr>
              <a:t>PACIFIC</a:t>
            </a:r>
          </a:p>
          <a:p>
            <a:pPr algn="ctr"/>
            <a:r>
              <a:rPr lang="en-PH" sz="2800" dirty="0"/>
              <a:t>100 - 125</a:t>
            </a:r>
          </a:p>
        </p:txBody>
      </p:sp>
      <p:pic>
        <p:nvPicPr>
          <p:cNvPr id="5" name="Picture 4"/>
          <p:cNvPicPr>
            <a:picLocks noChangeAspect="1"/>
          </p:cNvPicPr>
          <p:nvPr/>
        </p:nvPicPr>
        <p:blipFill>
          <a:blip r:embed="rId3"/>
          <a:stretch>
            <a:fillRect/>
          </a:stretch>
        </p:blipFill>
        <p:spPr>
          <a:xfrm>
            <a:off x="5200369" y="170919"/>
            <a:ext cx="6524625" cy="1019175"/>
          </a:xfrm>
          <a:prstGeom prst="rect">
            <a:avLst/>
          </a:prstGeom>
        </p:spPr>
      </p:pic>
      <p:pic>
        <p:nvPicPr>
          <p:cNvPr id="6" name="Picture 5"/>
          <p:cNvPicPr>
            <a:picLocks noChangeAspect="1"/>
          </p:cNvPicPr>
          <p:nvPr/>
        </p:nvPicPr>
        <p:blipFill>
          <a:blip r:embed="rId4"/>
          <a:stretch>
            <a:fillRect/>
          </a:stretch>
        </p:blipFill>
        <p:spPr>
          <a:xfrm>
            <a:off x="4838419" y="240755"/>
            <a:ext cx="361950" cy="1009650"/>
          </a:xfrm>
          <a:prstGeom prst="rect">
            <a:avLst/>
          </a:prstGeom>
        </p:spPr>
      </p:pic>
      <p:sp>
        <p:nvSpPr>
          <p:cNvPr id="8" name="Oval 7"/>
          <p:cNvSpPr/>
          <p:nvPr/>
        </p:nvSpPr>
        <p:spPr>
          <a:xfrm rot="20975194">
            <a:off x="531948" y="2946628"/>
            <a:ext cx="3001446" cy="256676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Oval 10"/>
          <p:cNvSpPr/>
          <p:nvPr/>
        </p:nvSpPr>
        <p:spPr>
          <a:xfrm rot="20576129">
            <a:off x="4084567" y="1566544"/>
            <a:ext cx="4320988" cy="169681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Oval 11"/>
          <p:cNvSpPr/>
          <p:nvPr/>
        </p:nvSpPr>
        <p:spPr>
          <a:xfrm rot="20975194">
            <a:off x="2981995" y="3490397"/>
            <a:ext cx="2920108" cy="2573088"/>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Oval 12"/>
          <p:cNvSpPr/>
          <p:nvPr/>
        </p:nvSpPr>
        <p:spPr>
          <a:xfrm rot="699442">
            <a:off x="5815201" y="2748297"/>
            <a:ext cx="2205294" cy="2963426"/>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TextBox 8"/>
          <p:cNvSpPr txBox="1"/>
          <p:nvPr/>
        </p:nvSpPr>
        <p:spPr>
          <a:xfrm>
            <a:off x="54293" y="6455132"/>
            <a:ext cx="5484258" cy="369332"/>
          </a:xfrm>
          <a:prstGeom prst="rect">
            <a:avLst/>
          </a:prstGeom>
          <a:noFill/>
        </p:spPr>
        <p:txBody>
          <a:bodyPr wrap="none" rtlCol="0">
            <a:spAutoFit/>
          </a:bodyPr>
          <a:lstStyle/>
          <a:p>
            <a:r>
              <a:rPr lang="en-PH" dirty="0"/>
              <a:t>Reference: </a:t>
            </a:r>
            <a:r>
              <a:rPr lang="en-PH" dirty="0">
                <a:hlinkClick r:id="rId5"/>
              </a:rPr>
              <a:t>https://doi.org/10.1073/pnas.1509523113</a:t>
            </a:r>
            <a:r>
              <a:rPr lang="en-PH" dirty="0"/>
              <a:t> </a:t>
            </a:r>
          </a:p>
        </p:txBody>
      </p:sp>
      <p:sp>
        <p:nvSpPr>
          <p:cNvPr id="15" name="TextBox 14"/>
          <p:cNvSpPr txBox="1"/>
          <p:nvPr/>
        </p:nvSpPr>
        <p:spPr>
          <a:xfrm>
            <a:off x="11072251" y="495840"/>
            <a:ext cx="652743" cy="369332"/>
          </a:xfrm>
          <a:prstGeom prst="rect">
            <a:avLst/>
          </a:prstGeom>
          <a:noFill/>
        </p:spPr>
        <p:txBody>
          <a:bodyPr wrap="none" rtlCol="0">
            <a:spAutoFit/>
          </a:bodyPr>
          <a:lstStyle/>
          <a:p>
            <a:r>
              <a:rPr lang="en-PH" dirty="0"/>
              <a:t>2016</a:t>
            </a:r>
          </a:p>
        </p:txBody>
      </p:sp>
    </p:spTree>
    <p:extLst>
      <p:ext uri="{BB962C8B-B14F-4D97-AF65-F5344CB8AC3E}">
        <p14:creationId xmlns:p14="http://schemas.microsoft.com/office/powerpoint/2010/main" val="63259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4EFAD5E-3A5A-4F31-80F1-3BC5C6810A2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9548" y="761946"/>
            <a:ext cx="8070051" cy="5877759"/>
          </a:xfrm>
        </p:spPr>
      </p:pic>
      <p:pic>
        <p:nvPicPr>
          <p:cNvPr id="9" name="Picture 8">
            <a:extLst>
              <a:ext uri="{FF2B5EF4-FFF2-40B4-BE49-F238E27FC236}">
                <a16:creationId xmlns:a16="http://schemas.microsoft.com/office/drawing/2014/main" id="{78D41A7D-B511-47AC-988D-00CAEA14C46F}"/>
              </a:ext>
            </a:extLst>
          </p:cNvPr>
          <p:cNvPicPr>
            <a:picLocks noChangeAspect="1"/>
          </p:cNvPicPr>
          <p:nvPr/>
        </p:nvPicPr>
        <p:blipFill>
          <a:blip r:embed="rId4"/>
          <a:stretch>
            <a:fillRect/>
          </a:stretch>
        </p:blipFill>
        <p:spPr>
          <a:xfrm>
            <a:off x="7367885" y="115910"/>
            <a:ext cx="4664567" cy="1813252"/>
          </a:xfrm>
          <a:prstGeom prst="rect">
            <a:avLst/>
          </a:prstGeom>
        </p:spPr>
      </p:pic>
      <p:pic>
        <p:nvPicPr>
          <p:cNvPr id="10" name="Picture 9">
            <a:extLst>
              <a:ext uri="{FF2B5EF4-FFF2-40B4-BE49-F238E27FC236}">
                <a16:creationId xmlns:a16="http://schemas.microsoft.com/office/drawing/2014/main" id="{DD88C78E-70B7-4F31-8D07-4DBC4F796F8B}"/>
              </a:ext>
            </a:extLst>
          </p:cNvPr>
          <p:cNvPicPr>
            <a:picLocks noChangeAspect="1"/>
          </p:cNvPicPr>
          <p:nvPr/>
        </p:nvPicPr>
        <p:blipFill>
          <a:blip r:embed="rId5"/>
          <a:stretch>
            <a:fillRect/>
          </a:stretch>
        </p:blipFill>
        <p:spPr>
          <a:xfrm>
            <a:off x="8192064" y="2110826"/>
            <a:ext cx="3758805" cy="3285421"/>
          </a:xfrm>
          <a:prstGeom prst="rect">
            <a:avLst/>
          </a:prstGeom>
        </p:spPr>
      </p:pic>
    </p:spTree>
    <p:extLst>
      <p:ext uri="{BB962C8B-B14F-4D97-AF65-F5344CB8AC3E}">
        <p14:creationId xmlns:p14="http://schemas.microsoft.com/office/powerpoint/2010/main" val="2658051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PH" sz="6000" dirty="0">
                <a:latin typeface="Harrington" panose="04040505050A02020702" pitchFamily="82" charset="0"/>
              </a:rPr>
              <a:t>Thank you for listening!</a:t>
            </a:r>
          </a:p>
        </p:txBody>
      </p:sp>
      <p:sp>
        <p:nvSpPr>
          <p:cNvPr id="3" name="Content Placeholder 2"/>
          <p:cNvSpPr>
            <a:spLocks noGrp="1"/>
          </p:cNvSpPr>
          <p:nvPr>
            <p:ph idx="1"/>
          </p:nvPr>
        </p:nvSpPr>
        <p:spPr>
          <a:xfrm>
            <a:off x="1447800" y="2098357"/>
            <a:ext cx="4770120" cy="3814763"/>
          </a:xfrm>
        </p:spPr>
        <p:txBody>
          <a:bodyPr>
            <a:normAutofit/>
          </a:bodyPr>
          <a:lstStyle/>
          <a:p>
            <a:pPr marL="0" indent="0" algn="ctr">
              <a:buNone/>
            </a:pPr>
            <a:r>
              <a:rPr lang="en-PH" sz="5400" dirty="0"/>
              <a:t>“There is always joy in learning something new.”</a:t>
            </a:r>
          </a:p>
        </p:txBody>
      </p:sp>
      <p:pic>
        <p:nvPicPr>
          <p:cNvPr id="5122" name="Picture 2" descr="https://scontent.fmnl6-1.fna.fbcdn.net/v/t1.15752-9/62246712_468080013943475_6295288085785608192_n.jpg?_nc_cat=102&amp;_nc_oc=AQlZMxZlBj94BPdPtqFqUhhf3-ZNfYnGkiu-nR_UmQkLk--23FndvS4VMa-5A2le9Do&amp;_nc_ht=scontent.fmnl6-1.fna&amp;oh=85c16659b7ff62794cbb579365dfae44&amp;oe=5D7FEA61"/>
          <p:cNvPicPr>
            <a:picLocks noChangeAspect="1" noChangeArrowheads="1"/>
          </p:cNvPicPr>
          <p:nvPr/>
        </p:nvPicPr>
        <p:blipFill rotWithShape="1">
          <a:blip r:embed="rId2">
            <a:extLst>
              <a:ext uri="{28A0092B-C50C-407E-A947-70E740481C1C}">
                <a14:useLocalDpi xmlns:a14="http://schemas.microsoft.com/office/drawing/2010/main" val="0"/>
              </a:ext>
            </a:extLst>
          </a:blip>
          <a:srcRect l="24160" t="12791" r="8697" b="11885"/>
          <a:stretch/>
        </p:blipFill>
        <p:spPr bwMode="auto">
          <a:xfrm>
            <a:off x="6568441" y="1874519"/>
            <a:ext cx="3642360" cy="4038601"/>
          </a:xfrm>
          <a:prstGeom prst="ellipse">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217920" y="1513998"/>
            <a:ext cx="4663440" cy="47596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3298548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243</Words>
  <Application>Microsoft Office PowerPoint</Application>
  <PresentationFormat>Widescreen</PresentationFormat>
  <Paragraphs>45</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vt:lpstr>
      <vt:lpstr>Calibri</vt:lpstr>
      <vt:lpstr>Calibri Light</vt:lpstr>
      <vt:lpstr>Harrington</vt:lpstr>
      <vt:lpstr>Office Theme</vt:lpstr>
      <vt:lpstr>Exploring the dataset generated by Tara Ocean project using  R Studio</vt:lpstr>
      <vt:lpstr>PowerPoint Presentation</vt:lpstr>
      <vt:lpstr>PowerPoint Presentation</vt:lpstr>
      <vt:lpstr>Research Question</vt:lpstr>
      <vt:lpstr>Data Grouping</vt:lpstr>
      <vt:lpstr>PowerPoint Presentation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Christopher Valdez</cp:lastModifiedBy>
  <cp:revision>9</cp:revision>
  <dcterms:created xsi:type="dcterms:W3CDTF">2019-06-11T04:10:12Z</dcterms:created>
  <dcterms:modified xsi:type="dcterms:W3CDTF">2019-06-11T06:32:51Z</dcterms:modified>
</cp:coreProperties>
</file>