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63" r:id="rId5"/>
    <p:sldId id="265" r:id="rId6"/>
    <p:sldId id="266" r:id="rId7"/>
    <p:sldId id="267" r:id="rId8"/>
    <p:sldId id="268" r:id="rId9"/>
    <p:sldId id="269" r:id="rId10"/>
    <p:sldId id="270" r:id="rId11"/>
    <p:sldId id="27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5/16/2020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FigureOut">
              <a:rPr lang="en-US" dirty="0"/>
              <a:t>5/16/2020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FigureOut">
              <a:rPr lang="en-US" dirty="0"/>
              <a:t>5/16/2020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FigureOut">
              <a:rPr lang="en-US" dirty="0"/>
              <a:t>5/16/2020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FigureOut">
              <a:rPr lang="en-US" dirty="0"/>
              <a:t>5/16/2020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FigureOut">
              <a:rPr lang="en-US" dirty="0"/>
              <a:t>5/16/2020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FigureOut">
              <a:rPr lang="en-US" dirty="0"/>
              <a:t>5/16/2020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FigureOut">
              <a:rPr lang="en-US" dirty="0"/>
              <a:t>5/16/2020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FigureOut">
              <a:rPr lang="en-US" dirty="0"/>
              <a:t>5/16/2020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5/16/2020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5/16/2020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92BAA0A-76EF-406E-84C6-F713E4D81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4400" dirty="0"/>
              <a:t>Miami’s 10 Coolest Neighborhoods</a:t>
            </a:r>
          </a:p>
        </p:txBody>
      </p:sp>
      <p:pic>
        <p:nvPicPr>
          <p:cNvPr id="8" name="Picture Placeholder 7" descr="A city at night&#10;&#10;Description automatically generated">
            <a:extLst>
              <a:ext uri="{FF2B5EF4-FFF2-40B4-BE49-F238E27FC236}">
                <a16:creationId xmlns:a16="http://schemas.microsoft.com/office/drawing/2014/main" id="{895DD10C-FBA7-4129-BF43-54878F57DECF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9588" r="958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3750635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9190D-9764-4894-9CFD-2DE2ECB3C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73212" y="166254"/>
            <a:ext cx="3401568" cy="70354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400" dirty="0"/>
              <a:t>Wynwood: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D80F57-87E4-4FCF-A413-CEF798C9E3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251271" y="1134582"/>
            <a:ext cx="3401568" cy="5232764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85000"/>
              </a:lnSpc>
              <a:buFont typeface="Arial" pitchFamily="34" charset="0"/>
              <a:buChar char=" "/>
            </a:pPr>
            <a:r>
              <a:rPr lang="en-US" sz="1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Food Truck	14%</a:t>
            </a:r>
          </a:p>
          <a:p>
            <a:pPr>
              <a:lnSpc>
                <a:spcPct val="85000"/>
              </a:lnSpc>
              <a:buFont typeface="Arial" pitchFamily="34" charset="0"/>
              <a:buChar char=" "/>
            </a:pPr>
            <a:r>
              <a:rPr lang="en-US" sz="1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American		12%</a:t>
            </a:r>
          </a:p>
          <a:p>
            <a:pPr>
              <a:lnSpc>
                <a:spcPct val="85000"/>
              </a:lnSpc>
              <a:buFont typeface="Arial" pitchFamily="34" charset="0"/>
              <a:buChar char=" "/>
            </a:pPr>
            <a:r>
              <a:rPr lang="en-US" sz="1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Café                    	10%</a:t>
            </a:r>
          </a:p>
          <a:p>
            <a:pPr>
              <a:lnSpc>
                <a:spcPct val="85000"/>
              </a:lnSpc>
              <a:buFont typeface="Arial" pitchFamily="34" charset="0"/>
              <a:buChar char=" "/>
            </a:pPr>
            <a:r>
              <a:rPr lang="en-US" sz="1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Mexican  		   6% 	</a:t>
            </a:r>
          </a:p>
          <a:p>
            <a:pPr>
              <a:lnSpc>
                <a:spcPct val="85000"/>
              </a:lnSpc>
              <a:buFont typeface="Arial" pitchFamily="34" charset="0"/>
              <a:buChar char=" "/>
            </a:pPr>
            <a:r>
              <a:rPr lang="en-US" sz="1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Asian		   4% 	</a:t>
            </a:r>
          </a:p>
          <a:p>
            <a:pPr>
              <a:lnSpc>
                <a:spcPct val="85000"/>
              </a:lnSpc>
              <a:buFont typeface="Arial" pitchFamily="34" charset="0"/>
              <a:buChar char=" "/>
            </a:pPr>
            <a:r>
              <a:rPr lang="en-US" sz="1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Pizza	   	   4%</a:t>
            </a:r>
          </a:p>
          <a:p>
            <a:pPr>
              <a:lnSpc>
                <a:spcPct val="85000"/>
              </a:lnSpc>
              <a:buFont typeface="Arial" pitchFamily="34" charset="0"/>
              <a:buChar char=" "/>
            </a:pPr>
            <a:r>
              <a:rPr lang="en-US" sz="1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Peruvian 		   4%</a:t>
            </a:r>
          </a:p>
          <a:p>
            <a:pPr>
              <a:lnSpc>
                <a:spcPct val="85000"/>
              </a:lnSpc>
              <a:buFont typeface="Arial" pitchFamily="34" charset="0"/>
              <a:buChar char=" "/>
            </a:pPr>
            <a:r>
              <a:rPr lang="en-US" sz="1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New American     	   4%</a:t>
            </a:r>
          </a:p>
          <a:p>
            <a:pPr>
              <a:lnSpc>
                <a:spcPct val="85000"/>
              </a:lnSpc>
              <a:buFont typeface="Arial" pitchFamily="34" charset="0"/>
              <a:buChar char=" "/>
            </a:pPr>
            <a:r>
              <a:rPr lang="en-US" sz="1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Caribbean	   4% </a:t>
            </a:r>
          </a:p>
          <a:p>
            <a:pPr>
              <a:lnSpc>
                <a:spcPct val="85000"/>
              </a:lnSpc>
              <a:buFont typeface="Arial" pitchFamily="34" charset="0"/>
              <a:buChar char=" "/>
            </a:pPr>
            <a:r>
              <a:rPr lang="en-US" sz="1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Bakery 		   4%</a:t>
            </a:r>
          </a:p>
          <a:p>
            <a:pPr>
              <a:lnSpc>
                <a:spcPct val="85000"/>
              </a:lnSpc>
              <a:buFont typeface="Arial" pitchFamily="34" charset="0"/>
              <a:buChar char=" "/>
            </a:pPr>
            <a:r>
              <a:rPr lang="en-US" sz="1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Vegetarian	   4%	</a:t>
            </a:r>
          </a:p>
          <a:p>
            <a:pPr>
              <a:lnSpc>
                <a:spcPct val="85000"/>
              </a:lnSpc>
              <a:buFont typeface="Arial" pitchFamily="34" charset="0"/>
              <a:buChar char=" "/>
            </a:pPr>
            <a:r>
              <a:rPr lang="en-US" sz="1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Many others at 	   2%	 	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1C1D571-2223-416D-B2C3-48E11D48F269}"/>
              </a:ext>
            </a:extLst>
          </p:cNvPr>
          <p:cNvSpPr txBox="1"/>
          <p:nvPr/>
        </p:nvSpPr>
        <p:spPr>
          <a:xfrm>
            <a:off x="8251271" y="765251"/>
            <a:ext cx="3629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Percentage of Restaurant Types:</a:t>
            </a:r>
          </a:p>
        </p:txBody>
      </p:sp>
      <p:pic>
        <p:nvPicPr>
          <p:cNvPr id="7" name="Picture Placeholder 6" descr="A colorful kite&#10;&#10;Description automatically generated">
            <a:extLst>
              <a:ext uri="{FF2B5EF4-FFF2-40B4-BE49-F238E27FC236}">
                <a16:creationId xmlns:a16="http://schemas.microsoft.com/office/drawing/2014/main" id="{75739A09-315D-4EEA-8D80-0F1074A2DBF0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11146" b="11146"/>
          <a:stretch>
            <a:fillRect/>
          </a:stretch>
        </p:blipFill>
        <p:spPr>
          <a:xfrm>
            <a:off x="310838" y="379140"/>
            <a:ext cx="7862374" cy="4951811"/>
          </a:xfrm>
        </p:spPr>
      </p:pic>
    </p:spTree>
    <p:extLst>
      <p:ext uri="{BB962C8B-B14F-4D97-AF65-F5344CB8AC3E}">
        <p14:creationId xmlns:p14="http://schemas.microsoft.com/office/powerpoint/2010/main" val="25820920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D976C13-68E6-4E25-B13E-FC3A2D3F66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FE3A7B-DDFF-4F81-8AAE-11D96D138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9825ADD-F95C-4747-9B41-5DB21C28E6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643467"/>
            <a:ext cx="10905065" cy="5571066"/>
          </a:xfrm>
          <a:prstGeom prst="rect">
            <a:avLst/>
          </a:prstGeom>
          <a:noFill/>
          <a:ln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6791A8E-B2BA-467D-BB87-8CFBFB13AF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3900" y="726948"/>
            <a:ext cx="10744200" cy="5404104"/>
          </a:xfrm>
          <a:prstGeom prst="rect">
            <a:avLst/>
          </a:prstGeom>
          <a:noFill/>
          <a:ln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567DC9-BEE6-416B-BADD-37D91EFAC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7956" y="1285197"/>
            <a:ext cx="10318459" cy="117277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80000"/>
              </a:lnSpc>
            </a:pPr>
            <a:r>
              <a:rPr lang="en-US" sz="2400" dirty="0"/>
              <a:t>The  following neighborhoods were not included due to very few restaurants in the data: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F648A1-5299-44DB-B959-33EACA728929}"/>
              </a:ext>
            </a:extLst>
          </p:cNvPr>
          <p:cNvSpPr/>
          <p:nvPr/>
        </p:nvSpPr>
        <p:spPr>
          <a:xfrm>
            <a:off x="3048000" y="3105835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dirty="0"/>
              <a:t>Coconut Grove, Coral Gables, and Upper Eastside</a:t>
            </a:r>
          </a:p>
        </p:txBody>
      </p:sp>
    </p:spTree>
    <p:extLst>
      <p:ext uri="{BB962C8B-B14F-4D97-AF65-F5344CB8AC3E}">
        <p14:creationId xmlns:p14="http://schemas.microsoft.com/office/powerpoint/2010/main" val="30629656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D6EA1A26-163F-4F15-91F4-F2C51AC9C1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5992" y="0"/>
            <a:ext cx="4636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69190D-9764-4894-9CFD-2DE2ECB3C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73212" y="499533"/>
            <a:ext cx="3401568" cy="19202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400"/>
              <a:t>According to culture trip these are Miami’s 10 coolest neighborhoods: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D80F57-87E4-4FCF-A413-CEF798C9E3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173212" y="2419773"/>
            <a:ext cx="3401568" cy="3808408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pPr>
              <a:lnSpc>
                <a:spcPct val="85000"/>
              </a:lnSpc>
              <a:buFont typeface="Arial" pitchFamily="34" charset="0"/>
              <a:buChar char=" "/>
            </a:pPr>
            <a:r>
              <a:rPr lang="en-US" sz="1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1) Brickell, </a:t>
            </a:r>
          </a:p>
          <a:p>
            <a:pPr>
              <a:lnSpc>
                <a:spcPct val="85000"/>
              </a:lnSpc>
              <a:buFont typeface="Arial" pitchFamily="34" charset="0"/>
              <a:buChar char=" "/>
            </a:pPr>
            <a:r>
              <a:rPr lang="en-US" sz="1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2) Coconut Grove, </a:t>
            </a:r>
          </a:p>
          <a:p>
            <a:pPr>
              <a:lnSpc>
                <a:spcPct val="85000"/>
              </a:lnSpc>
              <a:buFont typeface="Arial" pitchFamily="34" charset="0"/>
              <a:buChar char=" "/>
            </a:pPr>
            <a:r>
              <a:rPr lang="en-US" sz="1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3) Coral Gables, </a:t>
            </a:r>
          </a:p>
          <a:p>
            <a:pPr>
              <a:lnSpc>
                <a:spcPct val="85000"/>
              </a:lnSpc>
              <a:buFont typeface="Arial" pitchFamily="34" charset="0"/>
              <a:buChar char=" "/>
            </a:pPr>
            <a:r>
              <a:rPr lang="en-US" sz="1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4) Design District, </a:t>
            </a:r>
          </a:p>
          <a:p>
            <a:pPr>
              <a:lnSpc>
                <a:spcPct val="85000"/>
              </a:lnSpc>
              <a:buFont typeface="Arial" pitchFamily="34" charset="0"/>
              <a:buChar char=" "/>
            </a:pPr>
            <a:r>
              <a:rPr lang="en-US" sz="1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5) Downtown,</a:t>
            </a:r>
          </a:p>
          <a:p>
            <a:pPr>
              <a:lnSpc>
                <a:spcPct val="85000"/>
              </a:lnSpc>
              <a:buFont typeface="Arial" pitchFamily="34" charset="0"/>
              <a:buChar char=" "/>
            </a:pPr>
            <a:r>
              <a:rPr lang="en-US" sz="1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6) Little Havana, </a:t>
            </a:r>
          </a:p>
          <a:p>
            <a:pPr>
              <a:lnSpc>
                <a:spcPct val="85000"/>
              </a:lnSpc>
              <a:buFont typeface="Arial" pitchFamily="34" charset="0"/>
              <a:buChar char=" "/>
            </a:pPr>
            <a:r>
              <a:rPr lang="en-US" sz="1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7) Miami Beach,</a:t>
            </a:r>
          </a:p>
          <a:p>
            <a:pPr>
              <a:lnSpc>
                <a:spcPct val="85000"/>
              </a:lnSpc>
              <a:buFont typeface="Arial" pitchFamily="34" charset="0"/>
              <a:buChar char=" "/>
            </a:pPr>
            <a:r>
              <a:rPr lang="en-US" sz="1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8) Midtown, </a:t>
            </a:r>
          </a:p>
          <a:p>
            <a:pPr>
              <a:lnSpc>
                <a:spcPct val="85000"/>
              </a:lnSpc>
              <a:buFont typeface="Arial" pitchFamily="34" charset="0"/>
              <a:buChar char=" "/>
            </a:pPr>
            <a:r>
              <a:rPr lang="en-US" sz="1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9) Upper Eastside, </a:t>
            </a:r>
          </a:p>
          <a:p>
            <a:pPr>
              <a:lnSpc>
                <a:spcPct val="85000"/>
              </a:lnSpc>
              <a:buFont typeface="Arial" pitchFamily="34" charset="0"/>
              <a:buChar char=" "/>
            </a:pPr>
            <a:r>
              <a:rPr lang="en-US" sz="1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10) Wynwood</a:t>
            </a:r>
          </a:p>
        </p:txBody>
      </p:sp>
      <p:pic>
        <p:nvPicPr>
          <p:cNvPr id="35" name="Picture Placeholder 34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BDACD318-C722-4722-B8E2-CBA25FAAABCB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7555992" cy="6857999"/>
          </a:xfrm>
        </p:spPr>
      </p:pic>
    </p:spTree>
    <p:extLst>
      <p:ext uri="{BB962C8B-B14F-4D97-AF65-F5344CB8AC3E}">
        <p14:creationId xmlns:p14="http://schemas.microsoft.com/office/powerpoint/2010/main" val="1444155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96436-40E5-4F5F-953A-9752507F9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What are the percentage of types of restaurants in each neighborhood?</a:t>
            </a:r>
          </a:p>
        </p:txBody>
      </p:sp>
      <p:pic>
        <p:nvPicPr>
          <p:cNvPr id="6" name="Picture Placeholder 5" descr="A bunch of different types of food on a plate&#10;&#10;Description automatically generated">
            <a:extLst>
              <a:ext uri="{FF2B5EF4-FFF2-40B4-BE49-F238E27FC236}">
                <a16:creationId xmlns:a16="http://schemas.microsoft.com/office/drawing/2014/main" id="{1FCA30D8-11C5-4A59-AB30-1046EA776038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17755" b="17755"/>
          <a:stretch>
            <a:fillRect/>
          </a:stretch>
        </p:blipFill>
        <p:spPr/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4C2161-B667-4EB3-BB3C-E337145D21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76656" y="6336145"/>
            <a:ext cx="10976368" cy="432644"/>
          </a:xfrm>
        </p:spPr>
        <p:txBody>
          <a:bodyPr>
            <a:noAutofit/>
          </a:bodyPr>
          <a:lstStyle/>
          <a:p>
            <a:pPr algn="ctr"/>
            <a:r>
              <a:rPr lang="en-US" sz="1800" dirty="0"/>
              <a:t>Anyone wishing to open a restaurant in one of the trendiest Miami neighborhoods would like to know the answer.</a:t>
            </a:r>
          </a:p>
        </p:txBody>
      </p:sp>
    </p:spTree>
    <p:extLst>
      <p:ext uri="{BB962C8B-B14F-4D97-AF65-F5344CB8AC3E}">
        <p14:creationId xmlns:p14="http://schemas.microsoft.com/office/powerpoint/2010/main" val="31840472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9190D-9764-4894-9CFD-2DE2ECB3C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73212" y="166256"/>
            <a:ext cx="3401568" cy="75929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400" dirty="0"/>
              <a:t>Brickell: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D80F57-87E4-4FCF-A413-CEF798C9E3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173212" y="1288166"/>
            <a:ext cx="3401568" cy="3808408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85000"/>
              </a:lnSpc>
              <a:buFont typeface="Arial" pitchFamily="34" charset="0"/>
              <a:buChar char=" "/>
            </a:pPr>
            <a:r>
              <a:rPr lang="en-US" sz="1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American 	  27%</a:t>
            </a:r>
          </a:p>
          <a:p>
            <a:pPr>
              <a:lnSpc>
                <a:spcPct val="85000"/>
              </a:lnSpc>
              <a:buFont typeface="Arial" pitchFamily="34" charset="0"/>
              <a:buChar char=" "/>
            </a:pPr>
            <a:r>
              <a:rPr lang="en-US" sz="1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Argentinian     	  10%</a:t>
            </a:r>
          </a:p>
          <a:p>
            <a:pPr>
              <a:lnSpc>
                <a:spcPct val="85000"/>
              </a:lnSpc>
              <a:buFont typeface="Arial" pitchFamily="34" charset="0"/>
              <a:buChar char=" "/>
            </a:pPr>
            <a:r>
              <a:rPr lang="en-US" sz="1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Japanese                     10%</a:t>
            </a:r>
          </a:p>
          <a:p>
            <a:pPr>
              <a:lnSpc>
                <a:spcPct val="85000"/>
              </a:lnSpc>
              <a:buFont typeface="Arial" pitchFamily="34" charset="0"/>
              <a:buChar char=" "/>
            </a:pPr>
            <a:r>
              <a:rPr lang="en-US" sz="1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Cafe    		     7% 	</a:t>
            </a:r>
          </a:p>
          <a:p>
            <a:pPr>
              <a:lnSpc>
                <a:spcPct val="85000"/>
              </a:lnSpc>
              <a:buFont typeface="Arial" pitchFamily="34" charset="0"/>
              <a:buChar char=" "/>
            </a:pPr>
            <a:r>
              <a:rPr lang="en-US" sz="1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Italian		     7% 	</a:t>
            </a:r>
          </a:p>
          <a:p>
            <a:pPr>
              <a:lnSpc>
                <a:spcPct val="85000"/>
              </a:lnSpc>
              <a:buFont typeface="Arial" pitchFamily="34" charset="0"/>
              <a:buChar char=" "/>
            </a:pPr>
            <a:r>
              <a:rPr lang="en-US" sz="1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Salad    	 	     7%</a:t>
            </a:r>
          </a:p>
          <a:p>
            <a:pPr>
              <a:lnSpc>
                <a:spcPct val="85000"/>
              </a:lnSpc>
              <a:buFont typeface="Arial" pitchFamily="34" charset="0"/>
              <a:buChar char=" "/>
            </a:pPr>
            <a:r>
              <a:rPr lang="en-US" sz="1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10 others                       3%</a:t>
            </a:r>
          </a:p>
          <a:p>
            <a:pPr>
              <a:lnSpc>
                <a:spcPct val="85000"/>
              </a:lnSpc>
              <a:buFont typeface="Arial" pitchFamily="34" charset="0"/>
              <a:buChar char=" "/>
            </a:pPr>
            <a:r>
              <a:rPr lang="en-US" sz="1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1C1D571-2223-416D-B2C3-48E11D48F269}"/>
              </a:ext>
            </a:extLst>
          </p:cNvPr>
          <p:cNvSpPr txBox="1"/>
          <p:nvPr/>
        </p:nvSpPr>
        <p:spPr>
          <a:xfrm>
            <a:off x="8173212" y="885183"/>
            <a:ext cx="3629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Percentage of Restaurant Types:</a:t>
            </a:r>
          </a:p>
        </p:txBody>
      </p:sp>
      <p:pic>
        <p:nvPicPr>
          <p:cNvPr id="7" name="Picture Placeholder 6" descr="A large body of water with a city in the background&#10;&#10;Description automatically generated">
            <a:extLst>
              <a:ext uri="{FF2B5EF4-FFF2-40B4-BE49-F238E27FC236}">
                <a16:creationId xmlns:a16="http://schemas.microsoft.com/office/drawing/2014/main" id="{FFBD620D-D2C4-4A4D-BF29-130410427842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17207" b="17207"/>
          <a:stretch>
            <a:fillRect/>
          </a:stretch>
        </p:blipFill>
        <p:spPr>
          <a:xfrm>
            <a:off x="122032" y="457199"/>
            <a:ext cx="8051180" cy="5330952"/>
          </a:xfrm>
        </p:spPr>
      </p:pic>
    </p:spTree>
    <p:extLst>
      <p:ext uri="{BB962C8B-B14F-4D97-AF65-F5344CB8AC3E}">
        <p14:creationId xmlns:p14="http://schemas.microsoft.com/office/powerpoint/2010/main" val="2088855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9190D-9764-4894-9CFD-2DE2ECB3C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73212" y="166254"/>
            <a:ext cx="3401568" cy="70354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400" dirty="0"/>
              <a:t>Design District :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D80F57-87E4-4FCF-A413-CEF798C9E3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251271" y="1134583"/>
            <a:ext cx="3401568" cy="3808408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85000"/>
              </a:lnSpc>
              <a:buFont typeface="Arial" pitchFamily="34" charset="0"/>
              <a:buChar char=" "/>
            </a:pPr>
            <a:r>
              <a:rPr lang="en-US" sz="1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American      	  20%</a:t>
            </a:r>
          </a:p>
          <a:p>
            <a:pPr>
              <a:lnSpc>
                <a:spcPct val="85000"/>
              </a:lnSpc>
              <a:buFont typeface="Arial" pitchFamily="34" charset="0"/>
              <a:buChar char=" "/>
            </a:pPr>
            <a:r>
              <a:rPr lang="en-US" sz="1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Pizza 		  20%</a:t>
            </a:r>
          </a:p>
          <a:p>
            <a:pPr>
              <a:lnSpc>
                <a:spcPct val="85000"/>
              </a:lnSpc>
              <a:buFont typeface="Arial" pitchFamily="34" charset="0"/>
              <a:buChar char=" "/>
            </a:pPr>
            <a:r>
              <a:rPr lang="en-US" sz="1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Sandwich                    13%</a:t>
            </a:r>
          </a:p>
          <a:p>
            <a:pPr>
              <a:lnSpc>
                <a:spcPct val="85000"/>
              </a:lnSpc>
              <a:buFont typeface="Arial" pitchFamily="34" charset="0"/>
              <a:buChar char=" "/>
            </a:pPr>
            <a:r>
              <a:rPr lang="en-US" sz="1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Tapas    		  13% 	</a:t>
            </a:r>
          </a:p>
          <a:p>
            <a:pPr>
              <a:lnSpc>
                <a:spcPct val="85000"/>
              </a:lnSpc>
              <a:buFont typeface="Arial" pitchFamily="34" charset="0"/>
              <a:buChar char=" "/>
            </a:pPr>
            <a:r>
              <a:rPr lang="en-US" sz="1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Bistro		     7% 	</a:t>
            </a:r>
          </a:p>
          <a:p>
            <a:pPr>
              <a:lnSpc>
                <a:spcPct val="85000"/>
              </a:lnSpc>
              <a:buFont typeface="Arial" pitchFamily="34" charset="0"/>
              <a:buChar char=" "/>
            </a:pPr>
            <a:r>
              <a:rPr lang="en-US" sz="1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Breakfast 	     7%</a:t>
            </a:r>
          </a:p>
          <a:p>
            <a:pPr>
              <a:lnSpc>
                <a:spcPct val="85000"/>
              </a:lnSpc>
              <a:buFont typeface="Arial" pitchFamily="34" charset="0"/>
              <a:buChar char=" "/>
            </a:pPr>
            <a:r>
              <a:rPr lang="en-US" sz="1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Cuban 		     7%</a:t>
            </a:r>
          </a:p>
          <a:p>
            <a:pPr>
              <a:lnSpc>
                <a:spcPct val="85000"/>
              </a:lnSpc>
              <a:buFont typeface="Arial" pitchFamily="34" charset="0"/>
              <a:buChar char=" "/>
            </a:pPr>
            <a:r>
              <a:rPr lang="en-US" sz="1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Food Truck 	     7%</a:t>
            </a:r>
          </a:p>
          <a:p>
            <a:pPr>
              <a:lnSpc>
                <a:spcPct val="85000"/>
              </a:lnSpc>
              <a:buFont typeface="Arial" pitchFamily="34" charset="0"/>
              <a:buChar char=" "/>
            </a:pPr>
            <a:r>
              <a:rPr lang="en-US" sz="1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French  		     7% 	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1C1D571-2223-416D-B2C3-48E11D48F269}"/>
              </a:ext>
            </a:extLst>
          </p:cNvPr>
          <p:cNvSpPr txBox="1"/>
          <p:nvPr/>
        </p:nvSpPr>
        <p:spPr>
          <a:xfrm>
            <a:off x="8251271" y="765251"/>
            <a:ext cx="3629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Percentage of Restaurant Types:</a:t>
            </a:r>
          </a:p>
        </p:txBody>
      </p:sp>
      <p:pic>
        <p:nvPicPr>
          <p:cNvPr id="7" name="Picture Placeholder 6" descr="A store front at night&#10;&#10;Description automatically generated">
            <a:extLst>
              <a:ext uri="{FF2B5EF4-FFF2-40B4-BE49-F238E27FC236}">
                <a16:creationId xmlns:a16="http://schemas.microsoft.com/office/drawing/2014/main" id="{29942DD6-DFB8-4F31-B61E-0F8F1B841232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17207" b="17207"/>
          <a:stretch>
            <a:fillRect/>
          </a:stretch>
        </p:blipFill>
        <p:spPr>
          <a:xfrm>
            <a:off x="189293" y="373311"/>
            <a:ext cx="7944889" cy="5330952"/>
          </a:xfrm>
        </p:spPr>
      </p:pic>
    </p:spTree>
    <p:extLst>
      <p:ext uri="{BB962C8B-B14F-4D97-AF65-F5344CB8AC3E}">
        <p14:creationId xmlns:p14="http://schemas.microsoft.com/office/powerpoint/2010/main" val="34808436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9190D-9764-4894-9CFD-2DE2ECB3C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73212" y="166254"/>
            <a:ext cx="3401568" cy="70354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400" dirty="0"/>
              <a:t>Downtown: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D80F57-87E4-4FCF-A413-CEF798C9E3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251271" y="1134582"/>
            <a:ext cx="3401568" cy="4196369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85000"/>
              </a:lnSpc>
              <a:buFont typeface="Arial" pitchFamily="34" charset="0"/>
              <a:buChar char=" "/>
            </a:pPr>
            <a:r>
              <a:rPr lang="en-US" sz="1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Italian      	  	12%</a:t>
            </a:r>
          </a:p>
          <a:p>
            <a:pPr>
              <a:lnSpc>
                <a:spcPct val="85000"/>
              </a:lnSpc>
              <a:buFont typeface="Arial" pitchFamily="34" charset="0"/>
              <a:buChar char=" "/>
            </a:pPr>
            <a:r>
              <a:rPr lang="en-US" sz="1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Sandwich		10%</a:t>
            </a:r>
          </a:p>
          <a:p>
            <a:pPr>
              <a:lnSpc>
                <a:spcPct val="85000"/>
              </a:lnSpc>
              <a:buFont typeface="Arial" pitchFamily="34" charset="0"/>
              <a:buChar char=" "/>
            </a:pPr>
            <a:r>
              <a:rPr lang="en-US" sz="1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Peruvian                    10%</a:t>
            </a:r>
          </a:p>
          <a:p>
            <a:pPr>
              <a:lnSpc>
                <a:spcPct val="85000"/>
              </a:lnSpc>
              <a:buFont typeface="Arial" pitchFamily="34" charset="0"/>
              <a:buChar char=" "/>
            </a:pPr>
            <a:r>
              <a:rPr lang="en-US" sz="1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Café    		   8% 	</a:t>
            </a:r>
          </a:p>
          <a:p>
            <a:pPr>
              <a:lnSpc>
                <a:spcPct val="85000"/>
              </a:lnSpc>
              <a:buFont typeface="Arial" pitchFamily="34" charset="0"/>
              <a:buChar char=" "/>
            </a:pPr>
            <a:r>
              <a:rPr lang="en-US" sz="1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Greek		   8% 	</a:t>
            </a:r>
          </a:p>
          <a:p>
            <a:pPr>
              <a:lnSpc>
                <a:spcPct val="85000"/>
              </a:lnSpc>
              <a:buFont typeface="Arial" pitchFamily="34" charset="0"/>
              <a:buChar char=" "/>
            </a:pPr>
            <a:r>
              <a:rPr lang="en-US" sz="1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American 	   5%</a:t>
            </a:r>
          </a:p>
          <a:p>
            <a:pPr>
              <a:lnSpc>
                <a:spcPct val="85000"/>
              </a:lnSpc>
              <a:buFont typeface="Arial" pitchFamily="34" charset="0"/>
              <a:buChar char=" "/>
            </a:pPr>
            <a:r>
              <a:rPr lang="en-US" sz="1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Brazilian 		   5%</a:t>
            </a:r>
          </a:p>
          <a:p>
            <a:pPr>
              <a:lnSpc>
                <a:spcPct val="85000"/>
              </a:lnSpc>
              <a:buFont typeface="Arial" pitchFamily="34" charset="0"/>
              <a:buChar char=" "/>
            </a:pPr>
            <a:r>
              <a:rPr lang="en-US" sz="1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Pizza	     	   5%</a:t>
            </a:r>
          </a:p>
          <a:p>
            <a:pPr>
              <a:lnSpc>
                <a:spcPct val="85000"/>
              </a:lnSpc>
              <a:buFont typeface="Arial" pitchFamily="34" charset="0"/>
              <a:buChar char=" "/>
            </a:pPr>
            <a:r>
              <a:rPr lang="en-US" sz="1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New American 	   5% </a:t>
            </a:r>
          </a:p>
          <a:p>
            <a:pPr>
              <a:lnSpc>
                <a:spcPct val="85000"/>
              </a:lnSpc>
              <a:buFont typeface="Arial" pitchFamily="34" charset="0"/>
              <a:buChar char=" "/>
            </a:pPr>
            <a:r>
              <a:rPr lang="en-US" sz="1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Many others at 	   2%	 	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1C1D571-2223-416D-B2C3-48E11D48F269}"/>
              </a:ext>
            </a:extLst>
          </p:cNvPr>
          <p:cNvSpPr txBox="1"/>
          <p:nvPr/>
        </p:nvSpPr>
        <p:spPr>
          <a:xfrm>
            <a:off x="8251271" y="765251"/>
            <a:ext cx="3629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Percentage of Restaurant Types:</a:t>
            </a:r>
          </a:p>
        </p:txBody>
      </p:sp>
      <p:pic>
        <p:nvPicPr>
          <p:cNvPr id="8" name="Picture Placeholder 7" descr="A large body of water with a city in the background&#10;&#10;Description automatically generated">
            <a:extLst>
              <a:ext uri="{FF2B5EF4-FFF2-40B4-BE49-F238E27FC236}">
                <a16:creationId xmlns:a16="http://schemas.microsoft.com/office/drawing/2014/main" id="{6A74A538-FAA7-4288-8F77-4B9A2BFEF9E6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11146" b="11146"/>
          <a:stretch>
            <a:fillRect/>
          </a:stretch>
        </p:blipFill>
        <p:spPr>
          <a:xfrm>
            <a:off x="156116" y="423746"/>
            <a:ext cx="8017095" cy="4907206"/>
          </a:xfrm>
        </p:spPr>
      </p:pic>
    </p:spTree>
    <p:extLst>
      <p:ext uri="{BB962C8B-B14F-4D97-AF65-F5344CB8AC3E}">
        <p14:creationId xmlns:p14="http://schemas.microsoft.com/office/powerpoint/2010/main" val="2495124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9190D-9764-4894-9CFD-2DE2ECB3C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73212" y="166254"/>
            <a:ext cx="3401568" cy="70354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400" dirty="0"/>
              <a:t>Little Havana: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D80F57-87E4-4FCF-A413-CEF798C9E3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251271" y="1134582"/>
            <a:ext cx="3401568" cy="4196369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85000"/>
              </a:lnSpc>
              <a:buFont typeface="Arial" pitchFamily="34" charset="0"/>
              <a:buChar char=" "/>
            </a:pPr>
            <a:r>
              <a:rPr lang="en-US" sz="1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Latin American	38%</a:t>
            </a:r>
          </a:p>
          <a:p>
            <a:pPr>
              <a:lnSpc>
                <a:spcPct val="85000"/>
              </a:lnSpc>
              <a:buFont typeface="Arial" pitchFamily="34" charset="0"/>
              <a:buChar char=" "/>
            </a:pPr>
            <a:r>
              <a:rPr lang="en-US" sz="1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Bakery		15%</a:t>
            </a:r>
          </a:p>
          <a:p>
            <a:pPr>
              <a:lnSpc>
                <a:spcPct val="85000"/>
              </a:lnSpc>
              <a:buFont typeface="Arial" pitchFamily="34" charset="0"/>
              <a:buChar char=" "/>
            </a:pPr>
            <a:r>
              <a:rPr lang="en-US" sz="1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Chinese                        8%</a:t>
            </a:r>
          </a:p>
          <a:p>
            <a:pPr>
              <a:lnSpc>
                <a:spcPct val="85000"/>
              </a:lnSpc>
              <a:buFont typeface="Arial" pitchFamily="34" charset="0"/>
              <a:buChar char=" "/>
            </a:pPr>
            <a:r>
              <a:rPr lang="en-US" sz="1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Deli/Bodega	   8% 	</a:t>
            </a:r>
          </a:p>
          <a:p>
            <a:pPr>
              <a:lnSpc>
                <a:spcPct val="85000"/>
              </a:lnSpc>
              <a:buFont typeface="Arial" pitchFamily="34" charset="0"/>
              <a:buChar char=" "/>
            </a:pPr>
            <a:r>
              <a:rPr lang="en-US" sz="1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Mexican		   8% 	</a:t>
            </a:r>
          </a:p>
          <a:p>
            <a:pPr>
              <a:lnSpc>
                <a:spcPct val="85000"/>
              </a:lnSpc>
              <a:buFont typeface="Arial" pitchFamily="34" charset="0"/>
              <a:buChar char=" "/>
            </a:pPr>
            <a:r>
              <a:rPr lang="en-US" sz="1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American 	   8%</a:t>
            </a:r>
          </a:p>
          <a:p>
            <a:pPr>
              <a:lnSpc>
                <a:spcPct val="85000"/>
              </a:lnSpc>
              <a:buFont typeface="Arial" pitchFamily="34" charset="0"/>
              <a:buChar char=" "/>
            </a:pPr>
            <a:r>
              <a:rPr lang="en-US" sz="1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Spanish 		   8%</a:t>
            </a:r>
          </a:p>
          <a:p>
            <a:pPr>
              <a:lnSpc>
                <a:spcPct val="85000"/>
              </a:lnSpc>
              <a:buFont typeface="Arial" pitchFamily="34" charset="0"/>
              <a:buChar char=" "/>
            </a:pPr>
            <a:r>
              <a:rPr lang="en-US" sz="1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Taco	     	   8%</a:t>
            </a:r>
          </a:p>
          <a:p>
            <a:pPr>
              <a:lnSpc>
                <a:spcPct val="85000"/>
              </a:lnSpc>
              <a:buFont typeface="Arial" pitchFamily="34" charset="0"/>
              <a:buChar char=" "/>
            </a:pPr>
            <a:r>
              <a:rPr lang="en-US" sz="1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 	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1C1D571-2223-416D-B2C3-48E11D48F269}"/>
              </a:ext>
            </a:extLst>
          </p:cNvPr>
          <p:cNvSpPr txBox="1"/>
          <p:nvPr/>
        </p:nvSpPr>
        <p:spPr>
          <a:xfrm>
            <a:off x="8251271" y="765251"/>
            <a:ext cx="3629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Percentage of Restaurant Types:</a:t>
            </a:r>
          </a:p>
        </p:txBody>
      </p:sp>
      <p:pic>
        <p:nvPicPr>
          <p:cNvPr id="7" name="Picture Placeholder 6" descr="A picture containing building, room, covered, area&#10;&#10;Description automatically generated">
            <a:extLst>
              <a:ext uri="{FF2B5EF4-FFF2-40B4-BE49-F238E27FC236}">
                <a16:creationId xmlns:a16="http://schemas.microsoft.com/office/drawing/2014/main" id="{C0A71D52-BC0B-4034-B888-3D7970F403FC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11146" b="11146"/>
          <a:stretch>
            <a:fillRect/>
          </a:stretch>
        </p:blipFill>
        <p:spPr>
          <a:xfrm>
            <a:off x="156117" y="367990"/>
            <a:ext cx="8095154" cy="4962962"/>
          </a:xfrm>
        </p:spPr>
      </p:pic>
    </p:spTree>
    <p:extLst>
      <p:ext uri="{BB962C8B-B14F-4D97-AF65-F5344CB8AC3E}">
        <p14:creationId xmlns:p14="http://schemas.microsoft.com/office/powerpoint/2010/main" val="33110469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9190D-9764-4894-9CFD-2DE2ECB3C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73212" y="166254"/>
            <a:ext cx="3401568" cy="70354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400" dirty="0"/>
              <a:t>Miami Beach: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D80F57-87E4-4FCF-A413-CEF798C9E3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251271" y="1134582"/>
            <a:ext cx="3401568" cy="4196369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85000"/>
              </a:lnSpc>
              <a:buFont typeface="Arial" pitchFamily="34" charset="0"/>
              <a:buChar char=" "/>
            </a:pPr>
            <a:r>
              <a:rPr lang="en-US" sz="1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Pizza      	  	16%</a:t>
            </a:r>
          </a:p>
          <a:p>
            <a:pPr>
              <a:lnSpc>
                <a:spcPct val="85000"/>
              </a:lnSpc>
              <a:buFont typeface="Arial" pitchFamily="34" charset="0"/>
              <a:buChar char=" "/>
            </a:pPr>
            <a:r>
              <a:rPr lang="en-US" sz="1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Italian		13%</a:t>
            </a:r>
          </a:p>
          <a:p>
            <a:pPr>
              <a:lnSpc>
                <a:spcPct val="85000"/>
              </a:lnSpc>
              <a:buFont typeface="Arial" pitchFamily="34" charset="0"/>
              <a:buChar char=" "/>
            </a:pPr>
            <a:r>
              <a:rPr lang="en-US" sz="1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Cuban                        13%</a:t>
            </a:r>
          </a:p>
          <a:p>
            <a:pPr>
              <a:lnSpc>
                <a:spcPct val="85000"/>
              </a:lnSpc>
              <a:buFont typeface="Arial" pitchFamily="34" charset="0"/>
              <a:buChar char=" "/>
            </a:pPr>
            <a:r>
              <a:rPr lang="en-US" sz="1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Tapas    		   6% 	</a:t>
            </a:r>
          </a:p>
          <a:p>
            <a:pPr>
              <a:lnSpc>
                <a:spcPct val="85000"/>
              </a:lnSpc>
              <a:buFont typeface="Arial" pitchFamily="34" charset="0"/>
              <a:buChar char=" "/>
            </a:pPr>
            <a:r>
              <a:rPr lang="en-US" sz="1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Café 		   6% 	</a:t>
            </a:r>
          </a:p>
          <a:p>
            <a:pPr>
              <a:lnSpc>
                <a:spcPct val="85000"/>
              </a:lnSpc>
              <a:buFont typeface="Arial" pitchFamily="34" charset="0"/>
              <a:buChar char=" "/>
            </a:pPr>
            <a:r>
              <a:rPr lang="en-US" sz="1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Food Court 	   6%</a:t>
            </a:r>
          </a:p>
          <a:p>
            <a:pPr>
              <a:lnSpc>
                <a:spcPct val="85000"/>
              </a:lnSpc>
              <a:buFont typeface="Arial" pitchFamily="34" charset="0"/>
              <a:buChar char=" "/>
            </a:pPr>
            <a:r>
              <a:rPr lang="en-US" sz="1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Many others at 	   3%	 	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1C1D571-2223-416D-B2C3-48E11D48F269}"/>
              </a:ext>
            </a:extLst>
          </p:cNvPr>
          <p:cNvSpPr txBox="1"/>
          <p:nvPr/>
        </p:nvSpPr>
        <p:spPr>
          <a:xfrm>
            <a:off x="8251271" y="765251"/>
            <a:ext cx="3629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Percentage of Restaurant Types:</a:t>
            </a:r>
          </a:p>
        </p:txBody>
      </p:sp>
      <p:pic>
        <p:nvPicPr>
          <p:cNvPr id="7" name="Picture Placeholder 6" descr="A group of palm trees next to a body of water&#10;&#10;Description automatically generated">
            <a:extLst>
              <a:ext uri="{FF2B5EF4-FFF2-40B4-BE49-F238E27FC236}">
                <a16:creationId xmlns:a16="http://schemas.microsoft.com/office/drawing/2014/main" id="{9A5828FB-D8CF-4594-B0A2-EEF7D4EAEB45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11146" b="11146"/>
          <a:stretch>
            <a:fillRect/>
          </a:stretch>
        </p:blipFill>
        <p:spPr>
          <a:xfrm>
            <a:off x="189571" y="390292"/>
            <a:ext cx="8061700" cy="4940659"/>
          </a:xfrm>
        </p:spPr>
      </p:pic>
    </p:spTree>
    <p:extLst>
      <p:ext uri="{BB962C8B-B14F-4D97-AF65-F5344CB8AC3E}">
        <p14:creationId xmlns:p14="http://schemas.microsoft.com/office/powerpoint/2010/main" val="8219915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9190D-9764-4894-9CFD-2DE2ECB3C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73212" y="166254"/>
            <a:ext cx="3401568" cy="70354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400" dirty="0"/>
              <a:t>Midtown: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D80F57-87E4-4FCF-A413-CEF798C9E3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251271" y="1134582"/>
            <a:ext cx="3401568" cy="5455789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85000"/>
              </a:lnSpc>
              <a:buFont typeface="Arial" pitchFamily="34" charset="0"/>
              <a:buChar char=" "/>
            </a:pPr>
            <a:r>
              <a:rPr lang="en-US" sz="1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American 	  9%</a:t>
            </a:r>
          </a:p>
          <a:p>
            <a:pPr>
              <a:lnSpc>
                <a:spcPct val="85000"/>
              </a:lnSpc>
              <a:buFont typeface="Arial" pitchFamily="34" charset="0"/>
              <a:buChar char=" "/>
            </a:pPr>
            <a:r>
              <a:rPr lang="en-US" sz="1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Seafood		  7%</a:t>
            </a:r>
          </a:p>
          <a:p>
            <a:pPr>
              <a:lnSpc>
                <a:spcPct val="85000"/>
              </a:lnSpc>
              <a:buFont typeface="Arial" pitchFamily="34" charset="0"/>
              <a:buChar char=" "/>
            </a:pPr>
            <a:r>
              <a:rPr lang="en-US" sz="1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Pizza                             7%</a:t>
            </a:r>
          </a:p>
          <a:p>
            <a:pPr>
              <a:lnSpc>
                <a:spcPct val="85000"/>
              </a:lnSpc>
              <a:buFont typeface="Arial" pitchFamily="34" charset="0"/>
              <a:buChar char=" "/>
            </a:pPr>
            <a:r>
              <a:rPr lang="en-US" sz="1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Italian    		   7% 	</a:t>
            </a:r>
          </a:p>
          <a:p>
            <a:pPr>
              <a:lnSpc>
                <a:spcPct val="85000"/>
              </a:lnSpc>
              <a:buFont typeface="Arial" pitchFamily="34" charset="0"/>
              <a:buChar char=" "/>
            </a:pPr>
            <a:r>
              <a:rPr lang="en-US" sz="1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Greek		   5% 	</a:t>
            </a:r>
          </a:p>
          <a:p>
            <a:pPr>
              <a:lnSpc>
                <a:spcPct val="85000"/>
              </a:lnSpc>
              <a:buFont typeface="Arial" pitchFamily="34" charset="0"/>
              <a:buChar char=" "/>
            </a:pPr>
            <a:r>
              <a:rPr lang="en-US" sz="1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Indian	 	   5%</a:t>
            </a:r>
          </a:p>
          <a:p>
            <a:pPr>
              <a:lnSpc>
                <a:spcPct val="85000"/>
              </a:lnSpc>
              <a:buFont typeface="Arial" pitchFamily="34" charset="0"/>
              <a:buChar char=" "/>
            </a:pPr>
            <a:r>
              <a:rPr lang="en-US" sz="1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South American          5%</a:t>
            </a:r>
          </a:p>
          <a:p>
            <a:pPr>
              <a:lnSpc>
                <a:spcPct val="85000"/>
              </a:lnSpc>
              <a:buFont typeface="Arial" pitchFamily="34" charset="0"/>
              <a:buChar char=" "/>
            </a:pPr>
            <a:r>
              <a:rPr lang="en-US" sz="1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Bakery	     	   5%</a:t>
            </a:r>
          </a:p>
          <a:p>
            <a:pPr>
              <a:lnSpc>
                <a:spcPct val="85000"/>
              </a:lnSpc>
              <a:buFont typeface="Arial" pitchFamily="34" charset="0"/>
              <a:buChar char=" "/>
            </a:pPr>
            <a:r>
              <a:rPr lang="en-US" sz="1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Sandwich		   5% </a:t>
            </a:r>
          </a:p>
          <a:p>
            <a:pPr>
              <a:lnSpc>
                <a:spcPct val="85000"/>
              </a:lnSpc>
              <a:buFont typeface="Arial" pitchFamily="34" charset="0"/>
              <a:buChar char=" "/>
            </a:pPr>
            <a:r>
              <a:rPr lang="en-US" sz="1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Peruvian		   5% 	</a:t>
            </a:r>
          </a:p>
          <a:p>
            <a:pPr>
              <a:lnSpc>
                <a:spcPct val="85000"/>
              </a:lnSpc>
              <a:buFont typeface="Arial" pitchFamily="34" charset="0"/>
              <a:buChar char=" "/>
            </a:pPr>
            <a:r>
              <a:rPr lang="en-US" sz="1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Mexican 		   5%</a:t>
            </a:r>
          </a:p>
          <a:p>
            <a:pPr>
              <a:lnSpc>
                <a:spcPct val="85000"/>
              </a:lnSpc>
              <a:buFont typeface="Arial" pitchFamily="34" charset="0"/>
              <a:buChar char=" "/>
            </a:pPr>
            <a:r>
              <a:rPr lang="en-US" sz="1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Japanese 	   5%</a:t>
            </a:r>
          </a:p>
          <a:p>
            <a:pPr>
              <a:lnSpc>
                <a:spcPct val="85000"/>
              </a:lnSpc>
              <a:buFont typeface="Arial" pitchFamily="34" charset="0"/>
              <a:buChar char=" "/>
            </a:pPr>
            <a:r>
              <a:rPr lang="en-US" sz="1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Many others at 	   2%	 	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1C1D571-2223-416D-B2C3-48E11D48F269}"/>
              </a:ext>
            </a:extLst>
          </p:cNvPr>
          <p:cNvSpPr txBox="1"/>
          <p:nvPr/>
        </p:nvSpPr>
        <p:spPr>
          <a:xfrm>
            <a:off x="8251271" y="765251"/>
            <a:ext cx="3629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Percentage of Restaurant Types:</a:t>
            </a:r>
          </a:p>
        </p:txBody>
      </p:sp>
      <p:pic>
        <p:nvPicPr>
          <p:cNvPr id="7" name="Picture Placeholder 6" descr="A view of a city street&#10;&#10;Description automatically generated">
            <a:extLst>
              <a:ext uri="{FF2B5EF4-FFF2-40B4-BE49-F238E27FC236}">
                <a16:creationId xmlns:a16="http://schemas.microsoft.com/office/drawing/2014/main" id="{C269E7F9-3F0F-4029-9917-67E3FB8F799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15978" b="15978"/>
          <a:stretch>
            <a:fillRect/>
          </a:stretch>
        </p:blipFill>
        <p:spPr>
          <a:xfrm>
            <a:off x="539160" y="434898"/>
            <a:ext cx="7634051" cy="4896054"/>
          </a:xfrm>
        </p:spPr>
      </p:pic>
    </p:spTree>
    <p:extLst>
      <p:ext uri="{BB962C8B-B14F-4D97-AF65-F5344CB8AC3E}">
        <p14:creationId xmlns:p14="http://schemas.microsoft.com/office/powerpoint/2010/main" val="2877332763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568</Words>
  <Application>Microsoft Office PowerPoint</Application>
  <PresentationFormat>Widescreen</PresentationFormat>
  <Paragraphs>98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 Light</vt:lpstr>
      <vt:lpstr>Metropolitan</vt:lpstr>
      <vt:lpstr>Miami’s 10 Coolest Neighborhoods</vt:lpstr>
      <vt:lpstr>According to culture trip these are Miami’s 10 coolest neighborhoods:</vt:lpstr>
      <vt:lpstr>What are the percentage of types of restaurants in each neighborhood?</vt:lpstr>
      <vt:lpstr>Brickell:</vt:lpstr>
      <vt:lpstr>Design District :</vt:lpstr>
      <vt:lpstr>Downtown:</vt:lpstr>
      <vt:lpstr>Little Havana:</vt:lpstr>
      <vt:lpstr>Miami Beach:</vt:lpstr>
      <vt:lpstr>Midtown:</vt:lpstr>
      <vt:lpstr>Wynwood:</vt:lpstr>
      <vt:lpstr>The  following neighborhoods were not included due to very few restaurants in the data: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Miami’s 10 Coolest Neighborhoods</dc:title>
  <dc:creator>Collin Birdsey</dc:creator>
  <cp:lastModifiedBy>Collin Birdsey</cp:lastModifiedBy>
  <cp:revision>1</cp:revision>
  <dcterms:created xsi:type="dcterms:W3CDTF">2020-05-17T17:07:47Z</dcterms:created>
  <dcterms:modified xsi:type="dcterms:W3CDTF">2020-05-17T17:12:31Z</dcterms:modified>
</cp:coreProperties>
</file>