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76252" autoAdjust="0"/>
  </p:normalViewPr>
  <p:slideViewPr>
    <p:cSldViewPr snapToGrid="0">
      <p:cViewPr varScale="1">
        <p:scale>
          <a:sx n="65" d="100"/>
          <a:sy n="65" d="100"/>
        </p:scale>
        <p:origin x="13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624-C27C-4B9D-8EBB-4A2963EBB9D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8ABFB-4C88-4C88-9F43-B9B0E7B8C5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8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12.1: Engineering controlled release to increase therapeutic window.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12.10: Bone healing of critical-size rat calvaria defects with MMP-sensitive and adhesive PEG gels containing BMP.</a:t>
            </a:r>
          </a:p>
          <a:p>
            <a:r>
              <a:rPr lang="en-US" dirty="0"/>
              <a:t>From Repair of bone defects using synthetic mimetics of collagenous extracellular matrices, Lutolf  et al., 2003, Nat. Biotechnol.  21  513–518.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12.11: Variable release profiles for improved tissue regeneration.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Engineering the regenerative microenvironment with biomaterials, Rice et al., 2013, Advanced healthcare materials</a:t>
            </a:r>
            <a:r>
              <a:rPr lang="en-US" sz="1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2, 57-71.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12.12: Enhanced angiogenesis using dual growth factor (VEGF and PDGF) release systems.</a:t>
            </a:r>
          </a:p>
          <a:p>
            <a:r>
              <a:rPr lang="en-US" dirty="0"/>
              <a:t>From Polymeric system for dual growth factor delivery, Richardson et al., 2001, Nature Biotechnol., 19, 1029-1034.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12.13: Water-in-oil-in water double emulsion to generate polymer microparticles containing protein drugs.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2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12.14: Heparin functionalized alginate for control release of VEGF.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Affinity-based growth factor delivery using biodegradable, photocrosslinked heparin–alginate hydrogels Jeon et al., 2011, J. Control. Release  154  258–266.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12.15: Inclusion of activated dendritic cells (DCS) in collagenous scaffold.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Generation of a synthetic lymphoid tissue-like organoid in mice, Suematsu and Watanabe, 2004, Nat. Biotechnol.  22  1539–1545.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" marR="71755" algn="just">
              <a:spcAft>
                <a:spcPts val="0"/>
              </a:spcAft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12.16: The cumulative protein release over time, as demonstrated first by Langer and Folkman.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 algn="just">
              <a:spcAft>
                <a:spcPts val="0"/>
              </a:spcAft>
            </a:pPr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Polymers for Sustained-Release of Proteins and Other Macromolecules, Langer, R. &amp; Folkman, J. 1976</a:t>
            </a:r>
            <a:r>
              <a:rPr lang="en-US" sz="1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Nature,</a:t>
            </a:r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263, 797-800.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1755" marR="71755" algn="just">
              <a:spcAft>
                <a:spcPts val="0"/>
              </a:spcAft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12.17: Important steps to tissue restoration in diabetic wounds using IL-1 receptor antagonist.  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 algn="just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Restoration of the healing microenvironment in diabetic wounds with matrix-binding IL-1 receptor antagonist, Tan, J.L., et al., 2021. Communications biology, 4(1), pp.1-11.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0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12.2: Depiction of controlled release strategies in tissue engineering.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12.3: Time release profiles of homogeneous and heterogeneous drug loading in matrices.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12.4: Radiographic image of vertebrae treated with a spinal fusion cage filled with bmp-2.</a:t>
            </a:r>
          </a:p>
          <a:p>
            <a:r>
              <a:rPr lang="en-US" dirty="0"/>
              <a:t>From Radiographic assessment of interbody fusion using recombinant human bone morphogenetic protein type 2, Burkus, Dorchak and Sanders, 2003, Spine  28  372–377.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12.5: Retention profile of glycosylated and nonglycosylated bmp-2 from fibrin with and without heparin.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Bone healing in the rat and dog with nonglycosylated BMP-2 demonstrating low solubility in fibrin matrices, Schmoekel et al., 2004, J. Orthop. Res.  22  376–381.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12.6: Nonglycosylated bmp-2 used in fibrin surgical matrices to fuse the carpal joint complex in canine patients in pancarpal arthrodesis procedures.  </a:t>
            </a:r>
          </a:p>
          <a:p>
            <a:r>
              <a:rPr lang="en-US" dirty="0"/>
              <a:t>From Bone healing in the rat and dog with nonglycosylated BMP-2 demonstrating low solubility in fibrin matrices, Schmoekel et al., 2004, J. Orthop. Res.  22  376–381.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12.7: Formation of hydrolytically sensitive peg hydrogel networks.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12.8: Controlled release via the network architecture of crosslinked peg hydrogels.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GB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Poly(ethylene glycol) hydrogels formed by conjugate addition with controllable swelling, degradation, and release of pharmaceutically active proteins, van de Wetering et al., 2005, J. Control. Release  102  619–627.</a:t>
            </a:r>
            <a:endParaRPr lang="nl-NL" sz="18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6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12.9: Design of biomimetic gel matrices degradable by migrating cells.</a:t>
            </a:r>
          </a:p>
          <a:p>
            <a:r>
              <a:rPr lang="en-US" dirty="0"/>
              <a:t>From Cell-responsive synthetic hydrogels, Lutolf et al., 2003, Adv. Mater.  15  888–892.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ABFB-4C88-4C88-9F43-B9B0E7B8C5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A7424-180A-4A8F-9B05-7348CA9AF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BE75793-4C18-4F3C-B042-ACE62A60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722F26-0167-419D-85A4-1FE4E09E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4C6053-9383-409F-98BE-5A8E471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D0E458-51A9-4E3E-80E4-062A610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AB8AF-C2A2-475C-8DDD-DFE7A9A9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27B66F-CDAE-4E10-A5B3-CA9E430A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35471C-7EC1-4C79-BEBF-3EE3BEEB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99888A-C5FB-4B56-9221-EA4F2FE4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2EBA61-4896-4E37-B7C4-7FC16DB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ECC5C45-E2FF-4675-BE93-19387E437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7D733C-EF67-40EC-882B-D8855369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1C4469-5D16-4A14-BBFD-C7982E0F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AD580C-C097-4A4D-AB21-332CBD3E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7F16F2-AC4C-4646-8EF1-BAF423DA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F44F5-998C-4EC3-93F7-7423310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5D96FB-02C1-4BB5-8EA8-9BAA0FF5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9B37EE-970D-4494-9CA0-3E15B43B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29FC50-1B2F-42AD-8E74-C3DE2A99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15E008-7EA8-404A-B56F-78B8D080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25187-42A9-4752-8D89-AEFBC58B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514E3E-CB09-4E47-BECE-0B0A518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1C84A7-AEE8-4EAE-AB82-50BBF411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402A0A-D022-4525-AB25-8E8F27A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CD6C27-5842-4D69-9BD4-B36F26C6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B70AA-8114-4F23-800F-2C3EBD1A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4CFBCA-E288-44E7-9DD4-55C7DDD5D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0D7D60-B592-4761-B0EB-64FA119EA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0BBFC5-4388-4F8A-91E7-07732024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95735F9-CE44-4DCD-8B84-B962A402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4A488C-547C-4C90-9FA6-A8CA49C6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C25D1-A330-4A4D-8E65-CD1CA3D5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BE0223-E632-488E-B38E-3E6DE408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5BD5B0-5842-4B31-8A9E-6AB9CDF35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B2DA18-799D-4C25-9550-B9C36B165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2DCDF61-EBF0-426C-8850-AD1CFE77E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A889A66-8805-467C-9A47-A19BA107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231D609-E8D1-4295-84D9-FAA2B06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40AB44-C354-4EDC-AA86-B427D299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BA54F-429E-4D07-AA05-6A18834D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2CED9F-A5E0-40D4-AD2A-32D0CE2E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B03702-9F54-44C0-A08A-6D1286B5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07ACA8-29F5-4C53-BDBB-8406FAEA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8A90B12-76A3-4ABE-8577-9AFBC95C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4020E92-426C-4231-BF1D-CAB6FE8E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CD0132-CB78-484B-A6FB-E85702F0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73271-6838-49D5-9059-48F2548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E431D0-EDA6-43C4-9E3A-3F580F24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300C31-A13B-4C6E-A483-AE54E4B4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85C8C3-21BD-4DE4-8D6A-F57005B4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D5C5E6-A75B-44E9-830D-9CA80D6C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555DD75-E681-4E16-83B3-869AC89E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69127-9236-4228-8828-F145DAD7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14EDC3-6A25-4468-BE20-053FF1805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E07D64-9468-437A-A6E6-F4557A61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38128E-4DA3-4D22-B308-DD8EA34B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C9EFE5-6D6C-4D6B-909A-107C228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E90A4E-AF5E-4C8D-8084-E99CD79D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C558327-8381-4F5F-BEA5-84AA37AB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CBA5CA-0BC8-42A5-9DD3-4E921DBD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D11191-9FE8-4C84-9AA8-3D8A2B36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CCBD-8313-49CA-A1B9-F6EA8B30B0AE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9F7645-838A-49A1-B449-F8057FCEA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A0F2B1-DC5E-4CA1-B0F7-BD61249AE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B5ACA-0179-48BB-B59F-59D8A5F0C2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9E6E1-A2C5-43C3-9D25-82E020F41948}"/>
              </a:ext>
            </a:extLst>
          </p:cNvPr>
          <p:cNvSpPr txBox="1">
            <a:spLocks/>
          </p:cNvSpPr>
          <p:nvPr/>
        </p:nvSpPr>
        <p:spPr>
          <a:xfrm>
            <a:off x="1126067" y="2241285"/>
            <a:ext cx="10312400" cy="23754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Corbel" panose="020B0503020204020204" pitchFamily="34" charset="0"/>
              </a:rPr>
              <a:t>Chapter 12 – Controlled Release Strategies in Tissue Engineering</a:t>
            </a:r>
          </a:p>
        </p:txBody>
      </p:sp>
    </p:spTree>
    <p:extLst>
      <p:ext uri="{BB962C8B-B14F-4D97-AF65-F5344CB8AC3E}">
        <p14:creationId xmlns:p14="http://schemas.microsoft.com/office/powerpoint/2010/main" val="257465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4F19C0F-852B-4F89-A169-294B019E9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2" y="1245207"/>
            <a:ext cx="8697355" cy="43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6C1D6A6-E6EB-41EF-804E-E28B5479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48" y="639898"/>
            <a:ext cx="6046304" cy="55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3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4291DC8-6028-4594-B4B9-1A055F8EA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524000"/>
            <a:ext cx="11468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 descr="Afbeelding met kaart&#10;&#10;Automatisch gegenereerde beschrijving">
            <a:extLst>
              <a:ext uri="{FF2B5EF4-FFF2-40B4-BE49-F238E27FC236}">
                <a16:creationId xmlns:a16="http://schemas.microsoft.com/office/drawing/2014/main" id="{160C458C-115B-4F77-8E2F-E4119808C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0" y="651510"/>
            <a:ext cx="4518660" cy="55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F332C3-584F-4F9E-876B-E28A4CA67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0" y="849630"/>
            <a:ext cx="8275320" cy="51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57CD1F7-D0F1-499C-8483-AADC0F582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580" y="712470"/>
            <a:ext cx="7482840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3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 descr="Afbeelding met tekst, groen, kleurrijk&#10;&#10;Automatisch gegenereerde beschrijving">
            <a:extLst>
              <a:ext uri="{FF2B5EF4-FFF2-40B4-BE49-F238E27FC236}">
                <a16:creationId xmlns:a16="http://schemas.microsoft.com/office/drawing/2014/main" id="{A9278650-3B1D-4ACA-9EFE-B1BC5AE5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506" y="490016"/>
            <a:ext cx="4328988" cy="58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0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254FD17-5904-4C75-B7C6-F4B697CE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10" y="1028700"/>
            <a:ext cx="66217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2877CBE-50AB-408F-875A-AF7069E1B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78" y="190500"/>
            <a:ext cx="8246843" cy="60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3EE1D29-AFA3-49B4-966E-2F647EC06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980" y="693420"/>
            <a:ext cx="5654040" cy="54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0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86D4D81-B2B9-4FED-B0E9-4F2907440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7" y="1207521"/>
            <a:ext cx="10257565" cy="44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279A09E-C832-46AB-8525-B31DA041A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90" y="601980"/>
            <a:ext cx="625602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01812423-92AE-4495-9548-8646436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030" y="541020"/>
            <a:ext cx="409194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EF9465B-3D23-4322-8245-2AB3D1F6D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680" y="788670"/>
            <a:ext cx="664464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FAF3CFD9-5E0C-4EA9-B759-D62B5E30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647700"/>
            <a:ext cx="675894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BBDF9BD-B8A2-4EDF-8421-A58341416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90" y="628650"/>
            <a:ext cx="778002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7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C1179A-1903-4CEB-9311-3A5E6F3D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4" name="Afbeelding 3" descr="Afbeelding met tekst, lucht, draad, elektronisch&#10;&#10;Automatisch gegenereerde beschrijving">
            <a:extLst>
              <a:ext uri="{FF2B5EF4-FFF2-40B4-BE49-F238E27FC236}">
                <a16:creationId xmlns:a16="http://schemas.microsoft.com/office/drawing/2014/main" id="{2329E3F9-2183-4172-A9FA-0D60BCA5C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727710"/>
            <a:ext cx="7086600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99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989</Words>
  <Application>Microsoft Office PowerPoint</Application>
  <PresentationFormat>Breedbeeld</PresentationFormat>
  <Paragraphs>64</Paragraphs>
  <Slides>18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Bouwens, Anne</dc:creator>
  <cp:lastModifiedBy>Bouwens, Anne</cp:lastModifiedBy>
  <cp:revision>3</cp:revision>
  <dcterms:created xsi:type="dcterms:W3CDTF">2022-05-17T12:40:03Z</dcterms:created>
  <dcterms:modified xsi:type="dcterms:W3CDTF">2022-09-21T20:10:57Z</dcterms:modified>
</cp:coreProperties>
</file>