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249" autoAdjust="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03A47-1A2C-41F4-98A7-564CCB7ADDA1}" type="datetimeFigureOut">
              <a:rPr lang="en-US" smtClean="0"/>
              <a:t>9/21/2022</a:t>
            </a:fld>
            <a:endParaRPr lang="en-US"/>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A3C8BB-93E2-4338-BF6A-9B1D0B8FD0B0}" type="slidenum">
              <a:rPr lang="en-US" smtClean="0"/>
              <a:t>‹nr.›</a:t>
            </a:fld>
            <a:endParaRPr lang="en-US"/>
          </a:p>
        </p:txBody>
      </p:sp>
    </p:spTree>
    <p:extLst>
      <p:ext uri="{BB962C8B-B14F-4D97-AF65-F5344CB8AC3E}">
        <p14:creationId xmlns:p14="http://schemas.microsoft.com/office/powerpoint/2010/main" val="3987135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just"/>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15.1: a) Schematic of normal skin structure, components and layers. b) Histological image of dermis/epidermis. </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pPr algn="just"/>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Adapted from Servier Medical Art, Creative Commons Attribution 3.0 France.</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2</a:t>
            </a:fld>
            <a:endParaRPr lang="en-US"/>
          </a:p>
        </p:txBody>
      </p:sp>
    </p:spTree>
    <p:extLst>
      <p:ext uri="{BB962C8B-B14F-4D97-AF65-F5344CB8AC3E}">
        <p14:creationId xmlns:p14="http://schemas.microsoft.com/office/powerpoint/2010/main" val="154597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71755" marR="71755" algn="just">
              <a:spcAft>
                <a:spcPts val="0"/>
              </a:spcAft>
            </a:pP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15.10: Skin tissue engineering creating a genetically modified cultured epidermal autograph to treat a 7-year-old child with junctional epidermolysis bullosa. </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pPr marL="71755" marR="71755" algn="just">
              <a:spcAft>
                <a:spcPts val="0"/>
              </a:spcAft>
            </a:pPr>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Adapted from Servier Medical Art, Creative Commons Attribution 3.0 France.</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11</a:t>
            </a:fld>
            <a:endParaRPr lang="en-US"/>
          </a:p>
        </p:txBody>
      </p:sp>
    </p:spTree>
    <p:extLst>
      <p:ext uri="{BB962C8B-B14F-4D97-AF65-F5344CB8AC3E}">
        <p14:creationId xmlns:p14="http://schemas.microsoft.com/office/powerpoint/2010/main" val="3082956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71755" marR="71755" algn="just">
              <a:spcAft>
                <a:spcPts val="0"/>
              </a:spcAft>
            </a:pP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15.11: 3D skin model with engineered functional hair follicles made entirely from cultured cells. a) Hair follicle mold. b) Fibroblasts (FB) and dermal papilla cells (DPC) seeded into constructs. c) Keratinocytes (KC) seeded on top of construct. d) Mature hair produced in construct.</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pPr marL="71755" marR="71755" algn="just">
              <a:spcAft>
                <a:spcPts val="0"/>
              </a:spcAft>
            </a:pPr>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Adapted from ‘Tissue engineering of human hair follicles using a biomimetic developmental approach”, by H. E. Abaci, A. Coffman, Y. Doucet, J. Chen, J. Jacków, E. Wang, Z. Guo, J. U. Shin, C. A. Jahoda and A. M. Christiano, 2018, Nature communications, 9(1), 5301. https://doi.org/10.1038/s41467-018-07579-y. Copyright 2018 by Creative Commons Attribution 4.0 International License.</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12</a:t>
            </a:fld>
            <a:endParaRPr lang="en-US"/>
          </a:p>
        </p:txBody>
      </p:sp>
    </p:spTree>
    <p:extLst>
      <p:ext uri="{BB962C8B-B14F-4D97-AF65-F5344CB8AC3E}">
        <p14:creationId xmlns:p14="http://schemas.microsoft.com/office/powerpoint/2010/main" val="254632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indent="182880" algn="just"/>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15.2: Schematic arrangement of keratins (a) and cell proliferation markers in the different epidermal layers (b-c).</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From Servier Medical Art, Creative Commons Attribution 3.0 France</a:t>
            </a:r>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3</a:t>
            </a:fld>
            <a:endParaRPr lang="en-US"/>
          </a:p>
        </p:txBody>
      </p:sp>
    </p:spTree>
    <p:extLst>
      <p:ext uri="{BB962C8B-B14F-4D97-AF65-F5344CB8AC3E}">
        <p14:creationId xmlns:p14="http://schemas.microsoft.com/office/powerpoint/2010/main" val="82259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15.3: The dermo-epidermal junction.</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4</a:t>
            </a:fld>
            <a:endParaRPr lang="en-US"/>
          </a:p>
        </p:txBody>
      </p:sp>
    </p:spTree>
    <p:extLst>
      <p:ext uri="{BB962C8B-B14F-4D97-AF65-F5344CB8AC3E}">
        <p14:creationId xmlns:p14="http://schemas.microsoft.com/office/powerpoint/2010/main" val="123299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15.4: Advances in keratinocytes culture, enabling applications in patient care. Scale bar = 200 µm.</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5</a:t>
            </a:fld>
            <a:endParaRPr lang="en-US"/>
          </a:p>
        </p:txBody>
      </p:sp>
    </p:spTree>
    <p:extLst>
      <p:ext uri="{BB962C8B-B14F-4D97-AF65-F5344CB8AC3E}">
        <p14:creationId xmlns:p14="http://schemas.microsoft.com/office/powerpoint/2010/main" val="516598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15.5: Cultured keratinocyte grafts used to cover a leg ulcer before (a) and after 3 weeks (b).</a:t>
            </a:r>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6</a:t>
            </a:fld>
            <a:endParaRPr lang="en-US"/>
          </a:p>
        </p:txBody>
      </p:sp>
    </p:spTree>
    <p:extLst>
      <p:ext uri="{BB962C8B-B14F-4D97-AF65-F5344CB8AC3E}">
        <p14:creationId xmlns:p14="http://schemas.microsoft.com/office/powerpoint/2010/main" val="3291673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15.6: Glycerol-preserved cadaveric skin used for preparing DED. A 1.5 </a:t>
            </a: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 1.5 cm square of DED is shown.</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7</a:t>
            </a:fld>
            <a:endParaRPr lang="en-US"/>
          </a:p>
        </p:txBody>
      </p:sp>
    </p:spTree>
    <p:extLst>
      <p:ext uri="{BB962C8B-B14F-4D97-AF65-F5344CB8AC3E}">
        <p14:creationId xmlns:p14="http://schemas.microsoft.com/office/powerpoint/2010/main" val="320066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just"/>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15.7: Integra</a:t>
            </a:r>
            <a:r>
              <a:rPr lang="en-US" sz="1800" b="1" baseline="300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t>
            </a: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 with the silicone upper layer in situ. A 10 cm </a:t>
            </a: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 12.5 cm of Integra sheet is shown.</a:t>
            </a:r>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 </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pPr algn="just"/>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From ‘The development of novel dermal matrices for cutaneous wound repair’. Drug Discovery Today: Therapeutic Strategies, 3(1): 81–86. (Anthony, Syed et al. 2006).</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8</a:t>
            </a:fld>
            <a:endParaRPr lang="en-US"/>
          </a:p>
        </p:txBody>
      </p:sp>
    </p:spTree>
    <p:extLst>
      <p:ext uri="{BB962C8B-B14F-4D97-AF65-F5344CB8AC3E}">
        <p14:creationId xmlns:p14="http://schemas.microsoft.com/office/powerpoint/2010/main" val="3624183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15.8: Commercially available product “Dermagraft</a:t>
            </a:r>
            <a:r>
              <a:rPr lang="en-US" sz="1800" b="1" baseline="300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t>
            </a: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pPr algn="l"/>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From Advanced </a:t>
            </a:r>
            <a:r>
              <a:rPr lang="en-US" sz="1800" dirty="0" err="1">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Biohealing</a:t>
            </a:r>
            <a:r>
              <a:rPr lang="en-US"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9</a:t>
            </a:fld>
            <a:endParaRPr lang="en-US"/>
          </a:p>
        </p:txBody>
      </p:sp>
    </p:spTree>
    <p:extLst>
      <p:ext uri="{BB962C8B-B14F-4D97-AF65-F5344CB8AC3E}">
        <p14:creationId xmlns:p14="http://schemas.microsoft.com/office/powerpoint/2010/main" val="3240735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Figure 15.9:  a) Apligraf</a:t>
            </a:r>
            <a:r>
              <a:rPr lang="en-US" sz="1800" b="1" baseline="300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t>
            </a: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 in Transwell. b) Apligraf</a:t>
            </a:r>
            <a:r>
              <a:rPr lang="en-US" sz="1800" b="1" baseline="300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a:t>
            </a:r>
            <a:r>
              <a:rPr lang="en-US" sz="1800" b="1"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rPr>
              <a:t> being freed from agarose media prior to clinical application.</a:t>
            </a:r>
            <a:endParaRPr lang="nl-NL" sz="1800" dirty="0">
              <a:solidFill>
                <a:srgbClr val="000000"/>
              </a:solidFill>
              <a:effectLst/>
              <a:latin typeface="Corbel" panose="020B0503020204020204" pitchFamily="34" charset="0"/>
              <a:ea typeface="Times New Roman" panose="02020603050405020304" pitchFamily="18" charset="0"/>
              <a:cs typeface="Times New Roman" panose="02020603050405020304" pitchFamily="18" charset="0"/>
            </a:endParaRPr>
          </a:p>
          <a:p>
            <a:endParaRPr lang="en-US" dirty="0"/>
          </a:p>
        </p:txBody>
      </p:sp>
      <p:sp>
        <p:nvSpPr>
          <p:cNvPr id="4" name="Tijdelijke aanduiding voor dianummer 3"/>
          <p:cNvSpPr>
            <a:spLocks noGrp="1"/>
          </p:cNvSpPr>
          <p:nvPr>
            <p:ph type="sldNum" sz="quarter" idx="5"/>
          </p:nvPr>
        </p:nvSpPr>
        <p:spPr/>
        <p:txBody>
          <a:bodyPr/>
          <a:lstStyle/>
          <a:p>
            <a:fld id="{A9A3C8BB-93E2-4338-BF6A-9B1D0B8FD0B0}" type="slidenum">
              <a:rPr lang="en-US" smtClean="0"/>
              <a:t>10</a:t>
            </a:fld>
            <a:endParaRPr lang="en-US"/>
          </a:p>
        </p:txBody>
      </p:sp>
    </p:spTree>
    <p:extLst>
      <p:ext uri="{BB962C8B-B14F-4D97-AF65-F5344CB8AC3E}">
        <p14:creationId xmlns:p14="http://schemas.microsoft.com/office/powerpoint/2010/main" val="1974832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A6AA68-DB73-4024-BEF9-BEB6EAB7FD0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9D7522A6-9773-41FA-89DD-E3686ACB00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2ADC55A5-A8A2-424A-BDD1-CB06402FF973}"/>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5" name="Tijdelijke aanduiding voor voettekst 4">
            <a:extLst>
              <a:ext uri="{FF2B5EF4-FFF2-40B4-BE49-F238E27FC236}">
                <a16:creationId xmlns:a16="http://schemas.microsoft.com/office/drawing/2014/main" id="{4C88B0DA-4290-4EEC-9D59-AB401E68768E}"/>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19FD15EA-DCD9-4993-8272-79430B334949}"/>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212141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911229-D7A1-4F0C-85E7-07571A2323B3}"/>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4CA4F425-9E3C-4DD3-BA9E-13F08D33F73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7AA7EFE3-ACF2-4A4E-A360-1746B0375972}"/>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5" name="Tijdelijke aanduiding voor voettekst 4">
            <a:extLst>
              <a:ext uri="{FF2B5EF4-FFF2-40B4-BE49-F238E27FC236}">
                <a16:creationId xmlns:a16="http://schemas.microsoft.com/office/drawing/2014/main" id="{1D1CE990-E500-4D04-9383-F00C718E8D37}"/>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28DFD8E-06B2-40CE-94BF-61F479E6857D}"/>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341871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033750E2-0A83-498A-968E-516B7ADD07F7}"/>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7FC51FB0-0E48-4D29-AA07-A48A50C8F81F}"/>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D3B1D3E0-0963-440C-A855-53D1913E3E79}"/>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5" name="Tijdelijke aanduiding voor voettekst 4">
            <a:extLst>
              <a:ext uri="{FF2B5EF4-FFF2-40B4-BE49-F238E27FC236}">
                <a16:creationId xmlns:a16="http://schemas.microsoft.com/office/drawing/2014/main" id="{4138C54C-D5F1-42EA-A46D-E245BFC23781}"/>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2B71C05-7760-4E6B-80C2-AA0A9C02D58F}"/>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2652013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651403-C6B2-45AC-B423-2947221C71F2}"/>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341085B8-B6AE-4C29-A2A5-938E43BD9ED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09596802-FD2D-4920-8058-177CDB886F26}"/>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5" name="Tijdelijke aanduiding voor voettekst 4">
            <a:extLst>
              <a:ext uri="{FF2B5EF4-FFF2-40B4-BE49-F238E27FC236}">
                <a16:creationId xmlns:a16="http://schemas.microsoft.com/office/drawing/2014/main" id="{7D304400-3FE1-4549-9014-D86369EC8715}"/>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E2624739-C1C0-47B1-A613-353EB7323776}"/>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965923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399C81-9034-4F03-8825-DBC390713D0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76C1B608-DD0C-4737-9728-5977CCABC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C347947D-05AC-46DF-83D1-82C669BA5BB3}"/>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5" name="Tijdelijke aanduiding voor voettekst 4">
            <a:extLst>
              <a:ext uri="{FF2B5EF4-FFF2-40B4-BE49-F238E27FC236}">
                <a16:creationId xmlns:a16="http://schemas.microsoft.com/office/drawing/2014/main" id="{E079E019-A9E1-4EB7-BE16-3F9232C90F1E}"/>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A0CF8DFF-5679-40E6-A7B5-6CBF5F3533A4}"/>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55373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132631-41FC-4815-B940-1B16733010BA}"/>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625F9FC2-1949-4E45-9260-D00BF9E87BF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D9842EC2-4BB5-42BF-8832-1E363130C419}"/>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01F6997A-CFF5-4410-9ABA-1BDFDA7F4957}"/>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6" name="Tijdelijke aanduiding voor voettekst 5">
            <a:extLst>
              <a:ext uri="{FF2B5EF4-FFF2-40B4-BE49-F238E27FC236}">
                <a16:creationId xmlns:a16="http://schemas.microsoft.com/office/drawing/2014/main" id="{CD46C784-B8F8-4360-AB94-DE66401D4280}"/>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B3BDE895-AF8A-4E49-A395-B0F44EAA793E}"/>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396661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2A119A-CC90-4749-A54F-E64CFB1F80C5}"/>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9394A90C-6DF4-41F3-ADDE-A4304DE497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206AA896-A790-4618-8CC2-666403EE305A}"/>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02792124-A585-42AE-AE1D-2604FB94F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B72A3DE3-9A01-4EF6-A788-B989CA158233}"/>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77229331-09AE-49DD-81CA-B7241313391B}"/>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8" name="Tijdelijke aanduiding voor voettekst 7">
            <a:extLst>
              <a:ext uri="{FF2B5EF4-FFF2-40B4-BE49-F238E27FC236}">
                <a16:creationId xmlns:a16="http://schemas.microsoft.com/office/drawing/2014/main" id="{49717BD7-6DCF-4B30-9AE3-2435FBA250F2}"/>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028B0E04-D9A2-43E3-A2C5-AE024E23458A}"/>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2888668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2E11F1-1277-4711-91AA-0420A3F62A3C}"/>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CA9F22B8-D9FC-4F2F-9357-E474893EB723}"/>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4" name="Tijdelijke aanduiding voor voettekst 3">
            <a:extLst>
              <a:ext uri="{FF2B5EF4-FFF2-40B4-BE49-F238E27FC236}">
                <a16:creationId xmlns:a16="http://schemas.microsoft.com/office/drawing/2014/main" id="{58A0D150-7BBC-40A5-96DD-D8C302B72024}"/>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7CEF840B-CF4B-4A6A-BBF8-DAC0C7B0F0EB}"/>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3323873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276D8E78-552A-443E-B377-F1E44FAC46CA}"/>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3" name="Tijdelijke aanduiding voor voettekst 2">
            <a:extLst>
              <a:ext uri="{FF2B5EF4-FFF2-40B4-BE49-F238E27FC236}">
                <a16:creationId xmlns:a16="http://schemas.microsoft.com/office/drawing/2014/main" id="{EF1BB342-D99D-4628-8FFC-FD32DC1ACA07}"/>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CB004474-632C-4019-8384-DF6B5EF34B8B}"/>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3800442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9BBF94-D982-4805-968B-C63D1420CF8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CFF1EEAD-C526-427E-A265-F7C2B76B7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0D0C6765-3B1D-4CFA-8507-AC33989EB9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AE14EF2-7F1F-4D36-9FFB-2FA7DF07F650}"/>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6" name="Tijdelijke aanduiding voor voettekst 5">
            <a:extLst>
              <a:ext uri="{FF2B5EF4-FFF2-40B4-BE49-F238E27FC236}">
                <a16:creationId xmlns:a16="http://schemas.microsoft.com/office/drawing/2014/main" id="{B26603F6-BB08-42D9-A62F-8613590DE98E}"/>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D4D5F7B1-8500-4E09-9038-16201A1A8D60}"/>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3593179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F7BC05-4C54-4F0B-BC63-A779991DE81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106199E1-639E-459D-B0B6-9BEF3C0388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ijdelijke aanduiding voor tekst 3">
            <a:extLst>
              <a:ext uri="{FF2B5EF4-FFF2-40B4-BE49-F238E27FC236}">
                <a16:creationId xmlns:a16="http://schemas.microsoft.com/office/drawing/2014/main" id="{DD98944C-E8D1-4079-852E-5A530FFEE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9F3038D-F516-48CE-8DD3-B5375DC686AE}"/>
              </a:ext>
            </a:extLst>
          </p:cNvPr>
          <p:cNvSpPr>
            <a:spLocks noGrp="1"/>
          </p:cNvSpPr>
          <p:nvPr>
            <p:ph type="dt" sz="half" idx="10"/>
          </p:nvPr>
        </p:nvSpPr>
        <p:spPr/>
        <p:txBody>
          <a:bodyPr/>
          <a:lstStyle/>
          <a:p>
            <a:fld id="{784F78EA-6D75-49E6-B709-A5AC28C6E8A8}" type="datetimeFigureOut">
              <a:rPr lang="en-US" smtClean="0"/>
              <a:t>9/21/2022</a:t>
            </a:fld>
            <a:endParaRPr lang="en-US"/>
          </a:p>
        </p:txBody>
      </p:sp>
      <p:sp>
        <p:nvSpPr>
          <p:cNvPr id="6" name="Tijdelijke aanduiding voor voettekst 5">
            <a:extLst>
              <a:ext uri="{FF2B5EF4-FFF2-40B4-BE49-F238E27FC236}">
                <a16:creationId xmlns:a16="http://schemas.microsoft.com/office/drawing/2014/main" id="{B76D613D-EA96-4755-81CC-10D0AF8210A7}"/>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316D0C4B-BF62-4165-9B01-156C454E91AA}"/>
              </a:ext>
            </a:extLst>
          </p:cNvPr>
          <p:cNvSpPr>
            <a:spLocks noGrp="1"/>
          </p:cNvSpPr>
          <p:nvPr>
            <p:ph type="sldNum" sz="quarter" idx="12"/>
          </p:nvPr>
        </p:nvSpPr>
        <p:spPr/>
        <p:txBody>
          <a:bodyPr/>
          <a:lstStyle/>
          <a:p>
            <a:fld id="{F5AFFE54-5AB9-47BB-90B9-A0E7C0F32B4C}" type="slidenum">
              <a:rPr lang="en-US" smtClean="0"/>
              <a:t>‹nr.›</a:t>
            </a:fld>
            <a:endParaRPr lang="en-US"/>
          </a:p>
        </p:txBody>
      </p:sp>
    </p:spTree>
    <p:extLst>
      <p:ext uri="{BB962C8B-B14F-4D97-AF65-F5344CB8AC3E}">
        <p14:creationId xmlns:p14="http://schemas.microsoft.com/office/powerpoint/2010/main" val="3401990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AEB95F0-D149-4E82-8629-1AA4B7DD9C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DB371B77-A204-4080-8E07-FBB09E012A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C29019FD-D15F-4CB4-8EFD-ABB6EB7C24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4F78EA-6D75-49E6-B709-A5AC28C6E8A8}" type="datetimeFigureOut">
              <a:rPr lang="en-US" smtClean="0"/>
              <a:t>9/21/2022</a:t>
            </a:fld>
            <a:endParaRPr lang="en-US"/>
          </a:p>
        </p:txBody>
      </p:sp>
      <p:sp>
        <p:nvSpPr>
          <p:cNvPr id="5" name="Tijdelijke aanduiding voor voettekst 4">
            <a:extLst>
              <a:ext uri="{FF2B5EF4-FFF2-40B4-BE49-F238E27FC236}">
                <a16:creationId xmlns:a16="http://schemas.microsoft.com/office/drawing/2014/main" id="{36ED4548-8068-4DEB-A838-97B21932A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862FE12F-F105-477B-A110-B0409A96A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AFFE54-5AB9-47BB-90B9-A0E7C0F32B4C}" type="slidenum">
              <a:rPr lang="en-US" smtClean="0"/>
              <a:t>‹nr.›</a:t>
            </a:fld>
            <a:endParaRPr lang="en-US"/>
          </a:p>
        </p:txBody>
      </p:sp>
    </p:spTree>
    <p:extLst>
      <p:ext uri="{BB962C8B-B14F-4D97-AF65-F5344CB8AC3E}">
        <p14:creationId xmlns:p14="http://schemas.microsoft.com/office/powerpoint/2010/main" val="2970143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9DF9EE-E730-41C4-86D6-8560B7FD1F27}"/>
              </a:ext>
            </a:extLst>
          </p:cNvPr>
          <p:cNvSpPr txBox="1">
            <a:spLocks/>
          </p:cNvSpPr>
          <p:nvPr/>
        </p:nvSpPr>
        <p:spPr>
          <a:xfrm>
            <a:off x="1126067" y="2241285"/>
            <a:ext cx="10312400" cy="237542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latin typeface="Corbel" panose="020B0503020204020204" pitchFamily="34" charset="0"/>
              </a:rPr>
              <a:t>Chapter 15 – Skin Tissue Engineering and Keratinocyte Stem Cell Therapy</a:t>
            </a:r>
          </a:p>
        </p:txBody>
      </p:sp>
    </p:spTree>
    <p:extLst>
      <p:ext uri="{BB962C8B-B14F-4D97-AF65-F5344CB8AC3E}">
        <p14:creationId xmlns:p14="http://schemas.microsoft.com/office/powerpoint/2010/main" val="556882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descr="Afbeelding met tekst&#10;&#10;Automatisch gegenereerde beschrijving">
            <a:extLst>
              <a:ext uri="{FF2B5EF4-FFF2-40B4-BE49-F238E27FC236}">
                <a16:creationId xmlns:a16="http://schemas.microsoft.com/office/drawing/2014/main" id="{9927E685-F111-46E1-98D7-8EEDBE212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405" y="719156"/>
            <a:ext cx="3289190" cy="5419688"/>
          </a:xfrm>
          <a:prstGeom prst="rect">
            <a:avLst/>
          </a:prstGeom>
        </p:spPr>
      </p:pic>
    </p:spTree>
    <p:extLst>
      <p:ext uri="{BB962C8B-B14F-4D97-AF65-F5344CB8AC3E}">
        <p14:creationId xmlns:p14="http://schemas.microsoft.com/office/powerpoint/2010/main" val="194560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11" name="Afbeelding 10">
            <a:extLst>
              <a:ext uri="{FF2B5EF4-FFF2-40B4-BE49-F238E27FC236}">
                <a16:creationId xmlns:a16="http://schemas.microsoft.com/office/drawing/2014/main" id="{7C66277C-8A54-4623-A1DC-94CE7082B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9674"/>
            <a:ext cx="12192000" cy="5118652"/>
          </a:xfrm>
          <a:prstGeom prst="rect">
            <a:avLst/>
          </a:prstGeom>
        </p:spPr>
      </p:pic>
    </p:spTree>
    <p:extLst>
      <p:ext uri="{BB962C8B-B14F-4D97-AF65-F5344CB8AC3E}">
        <p14:creationId xmlns:p14="http://schemas.microsoft.com/office/powerpoint/2010/main" val="131511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a:extLst>
              <a:ext uri="{FF2B5EF4-FFF2-40B4-BE49-F238E27FC236}">
                <a16:creationId xmlns:a16="http://schemas.microsoft.com/office/drawing/2014/main" id="{27F63637-8CD3-44C5-8AB8-C6400FDCE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856" y="579120"/>
            <a:ext cx="6114288" cy="5699760"/>
          </a:xfrm>
          <a:prstGeom prst="rect">
            <a:avLst/>
          </a:prstGeom>
        </p:spPr>
      </p:pic>
    </p:spTree>
    <p:extLst>
      <p:ext uri="{BB962C8B-B14F-4D97-AF65-F5344CB8AC3E}">
        <p14:creationId xmlns:p14="http://schemas.microsoft.com/office/powerpoint/2010/main" val="3036846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spTree>
    <p:extLst>
      <p:ext uri="{BB962C8B-B14F-4D97-AF65-F5344CB8AC3E}">
        <p14:creationId xmlns:p14="http://schemas.microsoft.com/office/powerpoint/2010/main" val="1397912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a:extLst>
              <a:ext uri="{FF2B5EF4-FFF2-40B4-BE49-F238E27FC236}">
                <a16:creationId xmlns:a16="http://schemas.microsoft.com/office/drawing/2014/main" id="{17459597-1854-4C00-AF26-6D4C09C62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224" y="606552"/>
            <a:ext cx="6321552" cy="5644896"/>
          </a:xfrm>
          <a:prstGeom prst="rect">
            <a:avLst/>
          </a:prstGeom>
        </p:spPr>
      </p:pic>
    </p:spTree>
    <p:extLst>
      <p:ext uri="{BB962C8B-B14F-4D97-AF65-F5344CB8AC3E}">
        <p14:creationId xmlns:p14="http://schemas.microsoft.com/office/powerpoint/2010/main" val="185802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a:extLst>
              <a:ext uri="{FF2B5EF4-FFF2-40B4-BE49-F238E27FC236}">
                <a16:creationId xmlns:a16="http://schemas.microsoft.com/office/drawing/2014/main" id="{4389E68B-3C54-48D4-BB40-2CED15E87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888" y="0"/>
            <a:ext cx="6410224" cy="6175513"/>
          </a:xfrm>
          <a:prstGeom prst="rect">
            <a:avLst/>
          </a:prstGeom>
        </p:spPr>
      </p:pic>
    </p:spTree>
    <p:extLst>
      <p:ext uri="{BB962C8B-B14F-4D97-AF65-F5344CB8AC3E}">
        <p14:creationId xmlns:p14="http://schemas.microsoft.com/office/powerpoint/2010/main" val="35332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a:extLst>
              <a:ext uri="{FF2B5EF4-FFF2-40B4-BE49-F238E27FC236}">
                <a16:creationId xmlns:a16="http://schemas.microsoft.com/office/drawing/2014/main" id="{247050AC-13A1-4E0D-B5D1-A1DCF787C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549" y="1332042"/>
            <a:ext cx="8030901" cy="4193915"/>
          </a:xfrm>
          <a:prstGeom prst="rect">
            <a:avLst/>
          </a:prstGeom>
        </p:spPr>
      </p:pic>
    </p:spTree>
    <p:extLst>
      <p:ext uri="{BB962C8B-B14F-4D97-AF65-F5344CB8AC3E}">
        <p14:creationId xmlns:p14="http://schemas.microsoft.com/office/powerpoint/2010/main" val="155193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a:extLst>
              <a:ext uri="{FF2B5EF4-FFF2-40B4-BE49-F238E27FC236}">
                <a16:creationId xmlns:a16="http://schemas.microsoft.com/office/drawing/2014/main" id="{F8385686-025A-4300-9E5B-FC140901F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60" y="190500"/>
            <a:ext cx="6431280" cy="5980176"/>
          </a:xfrm>
          <a:prstGeom prst="rect">
            <a:avLst/>
          </a:prstGeom>
        </p:spPr>
      </p:pic>
    </p:spTree>
    <p:extLst>
      <p:ext uri="{BB962C8B-B14F-4D97-AF65-F5344CB8AC3E}">
        <p14:creationId xmlns:p14="http://schemas.microsoft.com/office/powerpoint/2010/main" val="32457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descr="Afbeelding met peer&#10;&#10;Automatisch gegenereerde beschrijving">
            <a:extLst>
              <a:ext uri="{FF2B5EF4-FFF2-40B4-BE49-F238E27FC236}">
                <a16:creationId xmlns:a16="http://schemas.microsoft.com/office/drawing/2014/main" id="{A913A9F9-A7F7-47AF-B611-E2A8595E7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641" y="190500"/>
            <a:ext cx="4437665" cy="6111875"/>
          </a:xfrm>
          <a:prstGeom prst="rect">
            <a:avLst/>
          </a:prstGeom>
        </p:spPr>
      </p:pic>
    </p:spTree>
    <p:extLst>
      <p:ext uri="{BB962C8B-B14F-4D97-AF65-F5344CB8AC3E}">
        <p14:creationId xmlns:p14="http://schemas.microsoft.com/office/powerpoint/2010/main" val="395993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descr="Afbeelding met binnen, voedsel, boter&#10;&#10;Automatisch gegenereerde beschrijving">
            <a:extLst>
              <a:ext uri="{FF2B5EF4-FFF2-40B4-BE49-F238E27FC236}">
                <a16:creationId xmlns:a16="http://schemas.microsoft.com/office/drawing/2014/main" id="{8C86EE3E-E849-496D-B094-89FEDCE505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0524" y="1711297"/>
            <a:ext cx="4590951" cy="3435406"/>
          </a:xfrm>
          <a:prstGeom prst="rect">
            <a:avLst/>
          </a:prstGeom>
        </p:spPr>
      </p:pic>
    </p:spTree>
    <p:extLst>
      <p:ext uri="{BB962C8B-B14F-4D97-AF65-F5344CB8AC3E}">
        <p14:creationId xmlns:p14="http://schemas.microsoft.com/office/powerpoint/2010/main" val="243595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a:extLst>
              <a:ext uri="{FF2B5EF4-FFF2-40B4-BE49-F238E27FC236}">
                <a16:creationId xmlns:a16="http://schemas.microsoft.com/office/drawing/2014/main" id="{3BBA603A-C511-4B3A-9F74-367616A29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1840" y="1325880"/>
            <a:ext cx="5608320" cy="4206240"/>
          </a:xfrm>
          <a:prstGeom prst="rect">
            <a:avLst/>
          </a:prstGeom>
        </p:spPr>
      </p:pic>
    </p:spTree>
    <p:extLst>
      <p:ext uri="{BB962C8B-B14F-4D97-AF65-F5344CB8AC3E}">
        <p14:creationId xmlns:p14="http://schemas.microsoft.com/office/powerpoint/2010/main" val="1773497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1DB958-C52E-436F-A491-132C5E7F0892}"/>
              </a:ext>
            </a:extLst>
          </p:cNvPr>
          <p:cNvSpPr>
            <a:spLocks noGrp="1"/>
          </p:cNvSpPr>
          <p:nvPr>
            <p:ph type="ftr" sz="quarter" idx="11"/>
          </p:nvPr>
        </p:nvSpPr>
        <p:spPr>
          <a:xfrm>
            <a:off x="8077200" y="6302375"/>
            <a:ext cx="4114800" cy="365125"/>
          </a:xfrm>
        </p:spPr>
        <p:txBody>
          <a:bodyPr/>
          <a:lstStyle/>
          <a:p>
            <a:r>
              <a:rPr lang="en-US" dirty="0"/>
              <a:t>© Jan de Boer. Figures available for classroom use and can be found at www.jandeboerlab.com/TissueEngineering</a:t>
            </a:r>
            <a:endParaRPr lang="nl-NL" dirty="0"/>
          </a:p>
        </p:txBody>
      </p:sp>
      <p:pic>
        <p:nvPicPr>
          <p:cNvPr id="4" name="Afbeelding 3" descr="Afbeelding met tekst&#10;&#10;Automatisch gegenereerde beschrijving">
            <a:extLst>
              <a:ext uri="{FF2B5EF4-FFF2-40B4-BE49-F238E27FC236}">
                <a16:creationId xmlns:a16="http://schemas.microsoft.com/office/drawing/2014/main" id="{35C24184-4E74-4673-9745-E13B26E39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479" y="1263483"/>
            <a:ext cx="4293042" cy="4331034"/>
          </a:xfrm>
          <a:prstGeom prst="rect">
            <a:avLst/>
          </a:prstGeom>
        </p:spPr>
      </p:pic>
    </p:spTree>
    <p:extLst>
      <p:ext uri="{BB962C8B-B14F-4D97-AF65-F5344CB8AC3E}">
        <p14:creationId xmlns:p14="http://schemas.microsoft.com/office/powerpoint/2010/main" val="1806264629"/>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709</Words>
  <Application>Microsoft Office PowerPoint</Application>
  <PresentationFormat>Breedbeeld</PresentationFormat>
  <Paragraphs>41</Paragraphs>
  <Slides>13</Slides>
  <Notes>11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13</vt:i4>
      </vt:variant>
    </vt:vector>
  </HeadingPairs>
  <TitlesOfParts>
    <vt:vector size="18" baseType="lpstr">
      <vt:lpstr>Arial</vt:lpstr>
      <vt:lpstr>Calibri</vt:lpstr>
      <vt:lpstr>Calibri Light</vt:lpstr>
      <vt:lpstr>Corbel</vt:lpstr>
      <vt:lpstr>Kantoorthema</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Bouwens, Anne</dc:creator>
  <cp:lastModifiedBy>Bouwens, Anne</cp:lastModifiedBy>
  <cp:revision>3</cp:revision>
  <dcterms:created xsi:type="dcterms:W3CDTF">2022-05-17T12:49:17Z</dcterms:created>
  <dcterms:modified xsi:type="dcterms:W3CDTF">2022-09-21T20:13:52Z</dcterms:modified>
</cp:coreProperties>
</file>