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68089" autoAdjust="0"/>
  </p:normalViewPr>
  <p:slideViewPr>
    <p:cSldViewPr snapToGrid="0">
      <p:cViewPr varScale="1">
        <p:scale>
          <a:sx n="58" d="100"/>
          <a:sy n="58" d="100"/>
        </p:scale>
        <p:origin x="88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EBEB8-7D2D-4FA9-9EC9-DEC573037366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B1C54-904B-43C5-99CF-D047558A4F4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85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effectLst/>
                <a:latin typeface="Corbel" panose="020B0503020204020204" pitchFamily="34" charset="0"/>
                <a:ea typeface="Times New Roman" panose="02020603050405020304" pitchFamily="18" charset="0"/>
              </a:rPr>
              <a:t>Figure 5.1: Schematic representation of the assembly of collagen I.</a:t>
            </a:r>
            <a:endParaRPr lang="nl-N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1C54-904B-43C5-99CF-D047558A4F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526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1" dirty="0">
                <a:latin typeface="Corbel" panose="020B0503020204020204" pitchFamily="34" charset="0"/>
              </a:rPr>
              <a:t>Figure 5.10: Representative endoscopic images of ECM bioscaffold placement in a patient suffering from superficial esophageal adenocarcinoma.</a:t>
            </a:r>
          </a:p>
          <a:p>
            <a:r>
              <a:rPr lang="en-US" sz="1000" dirty="0">
                <a:latin typeface="Corbel" panose="020B0503020204020204" pitchFamily="34" charset="0"/>
              </a:rPr>
              <a:t>From Esophageal preservation in five male patients after endoscopic inner-layer circumferential resection in the setting of superficial cancer: a regenerative medicine approach with a biologic scaffold, Badylak et al., 2011, Tissue Eng. Part A  17  1643–1650.</a:t>
            </a:r>
          </a:p>
          <a:p>
            <a:endParaRPr lang="en-US" sz="1000" dirty="0">
              <a:latin typeface="Corbel" panose="020B0503020204020204" pitchFamily="34" charset="0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1C54-904B-43C5-99CF-D047558A4F4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1" dirty="0">
                <a:latin typeface="Corbel" panose="020B0503020204020204" pitchFamily="34" charset="0"/>
              </a:rPr>
              <a:t>Figure 5.11: a) The present study utilized a chemotaxis chamber. b) PVSCs were placed in the top wells while degradation products from UBM were placed in the bottom wells. c) Migrated cells were trapped in an 8 μm pore membrane and stained with a nuclear stain for counting and subsequent quantification. d) The present study showed that degradation products from UBM promoted the chemotaxis of PVSCs in a dose-dependent manner (white bars), and that low oxygen conditions (black bars) potentiated this effect.</a:t>
            </a:r>
          </a:p>
          <a:p>
            <a:r>
              <a:rPr lang="en-US" sz="1000" dirty="0">
                <a:latin typeface="Corbel" panose="020B0503020204020204" pitchFamily="34" charset="0"/>
              </a:rPr>
              <a:t>From Extracellular matrix degradation products and low-oxygen conditions enhance the regenerative potential of perivascular stem cells. Tottey et al., 2011, Tissue Eng. Part A  17  37–44.</a:t>
            </a:r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1C54-904B-43C5-99CF-D047558A4F4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6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1" dirty="0">
                <a:latin typeface="Corbel" panose="020B0503020204020204" pitchFamily="34" charset="0"/>
              </a:rPr>
              <a:t>Figure 5.12: Innervation of remodeled small intestinal submucosa-ECM implants. Sections (figures 5.12 a to c) were immunolabeled for </a:t>
            </a:r>
            <a:r>
              <a:rPr lang="el-GR" sz="1000" b="1" dirty="0">
                <a:latin typeface="Corbel" panose="020B0503020204020204" pitchFamily="34" charset="0"/>
              </a:rPr>
              <a:t>β-</a:t>
            </a:r>
            <a:r>
              <a:rPr lang="en-US" sz="1000" b="1" dirty="0">
                <a:latin typeface="Corbel" panose="020B0503020204020204" pitchFamily="34" charset="0"/>
              </a:rPr>
              <a:t>tubulin 3 to identify neurons (brown) within the remodeled tissue. In the fluorescent image (figure 5.12 d), </a:t>
            </a:r>
            <a:r>
              <a:rPr lang="el-GR" sz="1000" b="1" dirty="0">
                <a:latin typeface="Corbel" panose="020B0503020204020204" pitchFamily="34" charset="0"/>
              </a:rPr>
              <a:t>α-</a:t>
            </a:r>
            <a:r>
              <a:rPr lang="en-US" sz="1000" b="1" dirty="0">
                <a:latin typeface="Corbel" panose="020B0503020204020204" pitchFamily="34" charset="0"/>
              </a:rPr>
              <a:t>bungarotoxin (green) showed many motor end plates within regenerated skeletal muscle tissue (red). </a:t>
            </a:r>
          </a:p>
          <a:p>
            <a:r>
              <a:rPr lang="en-US" sz="1000" dirty="0">
                <a:latin typeface="Corbel" panose="020B0503020204020204" pitchFamily="34" charset="0"/>
              </a:rPr>
              <a:t>From Xenogeneic extracellular matrix as an inductive scaffold for regeneration of a functioning musculotendinous junction, Turner et al., 2010, Tissue Eng. Part A  16  3309–3317.</a:t>
            </a:r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1C54-904B-43C5-99CF-D047558A4F4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79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effectLst/>
                <a:latin typeface="Corbel" panose="020B0503020204020204" pitchFamily="34" charset="0"/>
                <a:ea typeface="Times New Roman" panose="02020603050405020304" pitchFamily="18" charset="0"/>
              </a:rPr>
              <a:t>Figure 5.2: Fibronectin is a dimeric molecule joined by two disulfide bonds at the carboxyl end. Each domain of the fibronectin molecule has binding sites for cell receptors and ECM molecules.</a:t>
            </a:r>
            <a:endParaRPr lang="nl-N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1C54-904B-43C5-99CF-D047558A4F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17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effectLst/>
                <a:latin typeface="Corbel" panose="020B0503020204020204" pitchFamily="34" charset="0"/>
                <a:ea typeface="Times New Roman" panose="02020603050405020304" pitchFamily="18" charset="0"/>
              </a:rPr>
              <a:t>Figure 5.3: Laminin is composed of three polypeptide chains (</a:t>
            </a:r>
            <a:r>
              <a:rPr lang="en-US" sz="1800" b="1" dirty="0">
                <a:effectLst/>
                <a:latin typeface="Corbel" panose="020B0503020204020204" pitchFamily="34" charset="0"/>
                <a:ea typeface="Arial Unicode MS"/>
                <a:cs typeface="Arial Unicode MS"/>
              </a:rPr>
              <a:t>α</a:t>
            </a:r>
            <a:r>
              <a:rPr lang="en-US" sz="1800" b="1" dirty="0">
                <a:effectLst/>
                <a:latin typeface="Corbel" panose="020B0503020204020204" pitchFamily="34" charset="0"/>
                <a:ea typeface="Times New Roman" panose="02020603050405020304" pitchFamily="18" charset="0"/>
              </a:rPr>
              <a:t>, </a:t>
            </a:r>
            <a:r>
              <a:rPr lang="en-US" sz="1800" b="1" dirty="0">
                <a:effectLst/>
                <a:latin typeface="Corbel" panose="020B0503020204020204" pitchFamily="34" charset="0"/>
                <a:ea typeface="Arial Unicode MS"/>
                <a:cs typeface="Arial Unicode MS"/>
              </a:rPr>
              <a:t>β</a:t>
            </a:r>
            <a:r>
              <a:rPr lang="en-US" sz="1800" b="1" dirty="0">
                <a:effectLst/>
                <a:latin typeface="Corbel" panose="020B0503020204020204" pitchFamily="34" charset="0"/>
                <a:ea typeface="Times New Roman" panose="02020603050405020304" pitchFamily="18" charset="0"/>
              </a:rPr>
              <a:t>1, and </a:t>
            </a:r>
            <a:r>
              <a:rPr lang="en-US" sz="1800" b="1" dirty="0">
                <a:effectLst/>
                <a:latin typeface="Corbel" panose="020B0503020204020204" pitchFamily="34" charset="0"/>
                <a:ea typeface="Arial Unicode MS"/>
                <a:cs typeface="Arial Unicode MS"/>
              </a:rPr>
              <a:t>β</a:t>
            </a:r>
            <a:r>
              <a:rPr lang="en-US" sz="1800" b="1" dirty="0">
                <a:effectLst/>
                <a:latin typeface="Corbel" panose="020B0503020204020204" pitchFamily="34" charset="0"/>
                <a:ea typeface="Times New Roman" panose="02020603050405020304" pitchFamily="18" charset="0"/>
              </a:rPr>
              <a:t>2) organized into the shape of a cross. Laminin has binding domains for heparin, collagen IV, heparin sulfate, and cells.</a:t>
            </a:r>
            <a:endParaRPr lang="nl-N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1C54-904B-43C5-99CF-D047558A4F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72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effectLst/>
                <a:latin typeface="Corbel" panose="020B0503020204020204" pitchFamily="34" charset="0"/>
                <a:ea typeface="Times New Roman" panose="02020603050405020304" pitchFamily="18" charset="0"/>
              </a:rPr>
              <a:t>Figure 5.4: Glycosaminoglycans are long unbranched polysaccharides that are composed of a repeating disaccharide unit. The disaccharide unit is composed of one of two modified sugars, either </a:t>
            </a:r>
            <a:r>
              <a:rPr lang="en-US" sz="1800" b="1" i="1" dirty="0">
                <a:effectLst/>
                <a:latin typeface="Corbel" panose="020B0503020204020204" pitchFamily="34" charset="0"/>
                <a:ea typeface="Times New Roman" panose="02020603050405020304" pitchFamily="18" charset="0"/>
              </a:rPr>
              <a:t>N</a:t>
            </a:r>
            <a:r>
              <a:rPr lang="en-US" sz="1800" b="1" dirty="0">
                <a:effectLst/>
                <a:latin typeface="Corbel" panose="020B0503020204020204" pitchFamily="34" charset="0"/>
                <a:ea typeface="Times New Roman" panose="02020603050405020304" pitchFamily="18" charset="0"/>
              </a:rPr>
              <a:t>-acetylgalactosamine or </a:t>
            </a:r>
            <a:r>
              <a:rPr lang="en-US" sz="1800" b="1" i="1" dirty="0">
                <a:effectLst/>
                <a:latin typeface="Corbel" panose="020B0503020204020204" pitchFamily="34" charset="0"/>
                <a:ea typeface="Times New Roman" panose="02020603050405020304" pitchFamily="18" charset="0"/>
              </a:rPr>
              <a:t>N</a:t>
            </a:r>
            <a:r>
              <a:rPr lang="en-US" sz="1800" b="1" dirty="0">
                <a:effectLst/>
                <a:latin typeface="Corbel" panose="020B0503020204020204" pitchFamily="34" charset="0"/>
                <a:ea typeface="Times New Roman" panose="02020603050405020304" pitchFamily="18" charset="0"/>
              </a:rPr>
              <a:t>-acetylglucosamine.</a:t>
            </a:r>
            <a:endParaRPr lang="nl-N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1C54-904B-43C5-99CF-D047558A4F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49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effectLst/>
                <a:latin typeface="Corbel" panose="020B0503020204020204" pitchFamily="34" charset="0"/>
                <a:ea typeface="Times New Roman" panose="02020603050405020304" pitchFamily="18" charset="0"/>
              </a:rPr>
              <a:t>Figure 5.5: Peptides of urinary bladder matrix (UBM) were fractionated via ammonium sulfate precipitation and subsequent size exclusion, ion exchange, and reverse phase chromatography. </a:t>
            </a:r>
            <a:endParaRPr lang="nl-N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1C54-904B-43C5-99CF-D047558A4F4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54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1" dirty="0">
                <a:latin typeface="Corbel" panose="020B0503020204020204" pitchFamily="34" charset="0"/>
              </a:rPr>
              <a:t>Figure 5.6: The urinary bladder matrix as an effectively decellularized biologic scaffold. </a:t>
            </a:r>
          </a:p>
          <a:p>
            <a:r>
              <a:rPr lang="en-US" sz="1000" dirty="0">
                <a:latin typeface="Corbel" panose="020B0503020204020204" pitchFamily="34" charset="0"/>
              </a:rPr>
              <a:t>Adapted from An overview of tissue and whole organ decellularization processes, Crapo et al., 2011, Biomaterials  32  3233–3243.</a:t>
            </a:r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1C54-904B-43C5-99CF-D047558A4F4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58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effectLst/>
                <a:latin typeface="Corbel" panose="020B0503020204020204" pitchFamily="34" charset="0"/>
                <a:ea typeface="Times New Roman" panose="02020603050405020304" pitchFamily="18" charset="0"/>
              </a:rPr>
              <a:t>Figure 5.7: The remodeling outcome associated with biologic scaffolds depends upon a variety of factors including the effectiveness of the scaffold decellularization process (</a:t>
            </a:r>
            <a:r>
              <a:rPr lang="en-US" sz="1800" b="1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Times New Roman" panose="02020603050405020304" pitchFamily="18" charset="0"/>
              </a:rPr>
              <a:t>Keane et al., 2012</a:t>
            </a:r>
            <a:r>
              <a:rPr lang="en-US" sz="1800" b="1" dirty="0">
                <a:effectLst/>
                <a:latin typeface="Corbel" panose="020B0503020204020204" pitchFamily="34" charset="0"/>
                <a:ea typeface="Times New Roman" panose="02020603050405020304" pitchFamily="18" charset="0"/>
              </a:rPr>
              <a:t>), and whether or not the scaffold material has been chemically cross-linked (</a:t>
            </a:r>
            <a:r>
              <a:rPr lang="en-US" sz="1800" b="1" dirty="0">
                <a:solidFill>
                  <a:srgbClr val="000000"/>
                </a:solidFill>
                <a:effectLst/>
                <a:latin typeface="Corbel" panose="020B0503020204020204" pitchFamily="34" charset="0"/>
                <a:ea typeface="Times New Roman" panose="02020603050405020304" pitchFamily="18" charset="0"/>
              </a:rPr>
              <a:t>Valentin et al., 2006</a:t>
            </a:r>
            <a:r>
              <a:rPr lang="en-US" sz="1800" b="1" dirty="0">
                <a:effectLst/>
                <a:latin typeface="Corbel" panose="020B0503020204020204" pitchFamily="34" charset="0"/>
                <a:ea typeface="Times New Roman" panose="02020603050405020304" pitchFamily="18" charset="0"/>
              </a:rPr>
              <a:t>), among others. </a:t>
            </a:r>
            <a:endParaRPr lang="nl-N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1C54-904B-43C5-99CF-D047558A4F4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57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1" dirty="0">
                <a:latin typeface="Corbel" panose="020B0503020204020204" pitchFamily="34" charset="0"/>
              </a:rPr>
              <a:t>Figure 5.8: Macrophages have typically been recognized as phagocytic and antigen presenting cells responsible for propagating the proinflammatory response of the mammalian innate immune system.</a:t>
            </a:r>
          </a:p>
          <a:p>
            <a:r>
              <a:rPr lang="en-US" sz="1000" dirty="0">
                <a:latin typeface="Corbel" panose="020B0503020204020204" pitchFamily="34" charset="0"/>
              </a:rPr>
              <a:t>From Expanded applications, shifting paradigms and an improved understanding of host-biomaterial interactions, Brown and Badylak, 2013,  Acta Biomater.  9  4948–4955.</a:t>
            </a:r>
          </a:p>
          <a:p>
            <a:endParaRPr lang="en-US" sz="1000" dirty="0">
              <a:latin typeface="Corbel" panose="020B0503020204020204" pitchFamily="34" charset="0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1C54-904B-43C5-99CF-D047558A4F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33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1" dirty="0">
                <a:latin typeface="Corbel" panose="020B0503020204020204" pitchFamily="34" charset="0"/>
              </a:rPr>
              <a:t>Figure 5.9 A marine suffering from VML of the quadriceps femoris muscle.</a:t>
            </a:r>
          </a:p>
          <a:p>
            <a:r>
              <a:rPr lang="en-US" sz="1000" dirty="0">
                <a:latin typeface="Corbel" panose="020B0503020204020204" pitchFamily="34" charset="0"/>
              </a:rPr>
              <a:t>Adapted from Clinical application of an acellular biologic scaffold for surgical repair of a large, traumatic quadriceps femoris muscle defect, Mase et al., 2010 Orthopedics  33  511.</a:t>
            </a:r>
          </a:p>
          <a:p>
            <a:endParaRPr lang="en-US" sz="1000" dirty="0">
              <a:latin typeface="Corbel" panose="020B0503020204020204" pitchFamily="34" charset="0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B1C54-904B-43C5-99CF-D047558A4F4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75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378D6B-A62D-44BB-B0D9-B6E45E9E6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A98CB1B-2F37-40AC-9973-BE1E750C5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8336303-94A1-4CB6-AF76-B7D4B9B91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0B7C-3D4C-4F82-830B-32CBA614EC77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F7DF0D7-B773-4D34-BCD1-F91B76DA7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7CEF9C7-6BDC-4107-BDA0-DBF1819E9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5C30E-1AB1-41A7-84C1-4523D6FA09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39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331470-E789-49F6-9D81-664574FEA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3FCCCA6-D1F1-4704-91C6-AC172CA65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8DA6339-1447-49BE-B4DD-07B62AB98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0B7C-3D4C-4F82-830B-32CBA614EC77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D58F0E2-EF65-455A-B652-6EACD1AF1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4A23884-6564-4085-8B28-FBBC9AE18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5C30E-1AB1-41A7-84C1-4523D6FA09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1EAFE39-9E43-4206-AAD9-5152F896A5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645DCA8-619F-40EC-87B5-70A9FBA6E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A286F24-59BE-4141-9E53-4583F36B0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0B7C-3D4C-4F82-830B-32CBA614EC77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472D0B4-8EFA-4E0B-8BF2-5B5FA9748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8F0F7C-59D2-45B3-9FA9-B25539BAB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5C30E-1AB1-41A7-84C1-4523D6FA09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38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469FBA-15DD-4680-9FD5-8F0EAC79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BB3485A-5202-4E42-98C3-451787EB1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18B1849-D9A3-4BF1-8A90-E9A22AA00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0B7C-3D4C-4F82-830B-32CBA614EC77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3AA116B-AF7C-49C4-9F58-496FDFB98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96E2073-5007-4563-A143-5B258B332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5C30E-1AB1-41A7-84C1-4523D6FA09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5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13431D-92A5-4485-ABD1-F2555AA60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1364012-A21A-41FD-A890-A7879D885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0A8464B-300E-42DA-8D0D-BF5C7B653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0B7C-3D4C-4F82-830B-32CBA614EC77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0A8ADC6-D976-405B-8386-150262CD0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1C2F68B-07A6-4906-B582-9352664CC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5C30E-1AB1-41A7-84C1-4523D6FA09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56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1A485A-A54B-422B-9371-D3130615C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C939A91-6152-4364-B089-F16DE30311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38076AC-82D8-4465-BE6C-1B8F765CB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E9B88AF-B0FB-4CC5-95F4-9E448032A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0B7C-3D4C-4F82-830B-32CBA614EC77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29D60F9-0172-4391-AA4E-7399E7628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EF2FE5B-FF8D-4C56-B12F-C5F6BCE16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5C30E-1AB1-41A7-84C1-4523D6FA09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88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98CFD0-FCB4-4071-8D8F-63ED6CE6A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D110752-8F57-451E-8ECE-3C192EC24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39710D9-B7EF-4FB6-9AED-BB362D42B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710BDA0-9262-4CCB-86C8-1E5C19EC1D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17D9748F-E1EB-437B-A1BB-64C56D8225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6AB6415-886F-414D-8D7A-BAA3A7B51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0B7C-3D4C-4F82-830B-32CBA614EC77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FC8FA53A-D486-4867-BE7A-6E9300E07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FF643286-9FC6-4842-AE35-C7DD1F74C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5C30E-1AB1-41A7-84C1-4523D6FA09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83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569C94-271C-438F-8283-8B72FA18A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B2674BF-6130-4AE4-B63F-2FC2136D9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0B7C-3D4C-4F82-830B-32CBA614EC77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C993C95-387F-4912-9AFA-1C743FE3A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B01ECFF-C1A4-432E-8DD5-0370E477E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5C30E-1AB1-41A7-84C1-4523D6FA09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0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82B7D3C-03F8-42EE-80DA-78046EFF7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0B7C-3D4C-4F82-830B-32CBA614EC77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A195A96-B9DA-428E-B369-30D2CD75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48D799C-B151-4D95-B69E-71D57703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5C30E-1AB1-41A7-84C1-4523D6FA09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23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FC959B-679A-4FF6-ABAF-CABF3F6E7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944DB85-6576-4632-A10E-717CE87EC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6FEBA28-265D-4E54-BD9A-E1E74CB99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614D3D1-5D3C-460E-A5E1-AE4A02E79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0B7C-3D4C-4F82-830B-32CBA614EC77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3D4A212-32C7-4582-85EA-00ECA7B65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A929102-42F0-474F-BE2B-2D629FCCD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5C30E-1AB1-41A7-84C1-4523D6FA09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35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3B328B-EF3C-444E-8859-91C10D366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BD141F70-CCFE-4724-B889-1B5E212B71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EE0CEEB-1E39-4902-A649-F11A37678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A8F05CE-4BD1-48BF-A98F-528BA5669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0B7C-3D4C-4F82-830B-32CBA614EC77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AB66E5B-BFE4-4FA0-8B50-0880F4A0D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26A8B8E-9B45-493F-BB95-F58CF401D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5C30E-1AB1-41A7-84C1-4523D6FA09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71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C11E20AF-EA97-4CC2-900E-B4F2FEE4B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DC0FBD0-E8D7-4D2A-9343-EE6B40293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07F144C-D665-4BBB-93F8-7AE59E93A0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60B7C-3D4C-4F82-830B-32CBA614EC77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33D6805-65CE-4824-B311-9B2323BADB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A28F7C4-28CD-4BF4-A588-E05FC42CB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5C30E-1AB1-41A7-84C1-4523D6FA09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0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9843F0-D300-4B1F-8A32-B2248065D4F8}"/>
              </a:ext>
            </a:extLst>
          </p:cNvPr>
          <p:cNvSpPr txBox="1">
            <a:spLocks/>
          </p:cNvSpPr>
          <p:nvPr/>
        </p:nvSpPr>
        <p:spPr>
          <a:xfrm>
            <a:off x="1126067" y="2241285"/>
            <a:ext cx="10312400" cy="170786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latin typeface="Corbel" panose="020B0503020204020204" pitchFamily="34" charset="0"/>
              </a:rPr>
              <a:t>Chapter 5 – Extracellular Matrix as a Bioscaffold for Tissue Engineering</a:t>
            </a:r>
          </a:p>
        </p:txBody>
      </p:sp>
    </p:spTree>
    <p:extLst>
      <p:ext uri="{BB962C8B-B14F-4D97-AF65-F5344CB8AC3E}">
        <p14:creationId xmlns:p14="http://schemas.microsoft.com/office/powerpoint/2010/main" val="4161966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6B0901C6-4341-4906-AFFE-B44DDF58D4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565" y="190500"/>
            <a:ext cx="6824870" cy="5830290"/>
          </a:xfrm>
          <a:prstGeom prst="rect">
            <a:avLst/>
          </a:prstGeom>
        </p:spPr>
      </p:pic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644BEC3F-AF09-4436-BDF3-9D1542731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02375"/>
            <a:ext cx="4114800" cy="365125"/>
          </a:xfrm>
        </p:spPr>
        <p:txBody>
          <a:bodyPr/>
          <a:lstStyle/>
          <a:p>
            <a:r>
              <a:rPr lang="en-US" dirty="0"/>
              <a:t>© Jan de Boer. Figures available for classroom use and can be found at www.jandeboerlab.com/TissueEngineering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5394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8A3DDD1B-90B6-4B69-AD51-CB1E20930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93" y="871330"/>
            <a:ext cx="9934614" cy="5115339"/>
          </a:xfrm>
          <a:prstGeom prst="rect">
            <a:avLst/>
          </a:prstGeom>
        </p:spPr>
      </p:pic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A4E099F9-9081-489D-98FA-9548CFD92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02375"/>
            <a:ext cx="4114800" cy="365125"/>
          </a:xfrm>
        </p:spPr>
        <p:txBody>
          <a:bodyPr/>
          <a:lstStyle/>
          <a:p>
            <a:r>
              <a:rPr lang="en-US" dirty="0"/>
              <a:t>© Jan de Boer. Figures available for classroom use and can be found at www.jandeboerlab.com/TissueEngineering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59107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2B7A174C-5456-4782-A4E4-1E90ABB59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235" y="1080383"/>
            <a:ext cx="9871529" cy="4697233"/>
          </a:xfrm>
          <a:prstGeom prst="rect">
            <a:avLst/>
          </a:prstGeom>
        </p:spPr>
      </p:pic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773142B0-6639-428F-94A0-25B89B40C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02375"/>
            <a:ext cx="4114800" cy="365125"/>
          </a:xfrm>
        </p:spPr>
        <p:txBody>
          <a:bodyPr/>
          <a:lstStyle/>
          <a:p>
            <a:r>
              <a:rPr lang="en-US" dirty="0"/>
              <a:t>© Jan de Boer. Figures available for classroom use and can be found at www.jandeboerlab.com/TissueEngineering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78665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 descr="Afbeelding met tekst, kaas&#10;&#10;Automatisch gegenereerde beschrijving">
            <a:extLst>
              <a:ext uri="{FF2B5EF4-FFF2-40B4-BE49-F238E27FC236}">
                <a16:creationId xmlns:a16="http://schemas.microsoft.com/office/drawing/2014/main" id="{AC207587-F546-4E6D-8558-6632728DB4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74" y="666850"/>
            <a:ext cx="7353852" cy="5524299"/>
          </a:xfrm>
          <a:prstGeom prst="rect">
            <a:avLst/>
          </a:prstGeom>
        </p:spPr>
      </p:pic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F9E8C5F3-AC50-4744-9B8D-669E63A60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02375"/>
            <a:ext cx="4114800" cy="365125"/>
          </a:xfrm>
        </p:spPr>
        <p:txBody>
          <a:bodyPr/>
          <a:lstStyle/>
          <a:p>
            <a:r>
              <a:rPr lang="en-US" dirty="0"/>
              <a:t>© Jan de Boer. Figures available for classroom use and can be found at www.jandeboerlab.com/TissueEngineering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62050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25F83C1E-6037-4263-A256-4D91CBDA0F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02" y="619539"/>
            <a:ext cx="9989195" cy="5618922"/>
          </a:xfrm>
          <a:prstGeom prst="rect">
            <a:avLst/>
          </a:prstGeom>
        </p:spPr>
      </p:pic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B6C28EBA-9849-41CC-8DD1-8717E0DED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02375"/>
            <a:ext cx="4114800" cy="365125"/>
          </a:xfrm>
        </p:spPr>
        <p:txBody>
          <a:bodyPr/>
          <a:lstStyle/>
          <a:p>
            <a:r>
              <a:rPr lang="en-US" dirty="0"/>
              <a:t>© Jan de Boer. Figures available for classroom use and can be found at www.jandeboerlab.com/TissueEngineering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98006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721AC57D-16CA-4C90-94D9-9DBEFB255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02375"/>
            <a:ext cx="4114800" cy="365125"/>
          </a:xfrm>
        </p:spPr>
        <p:txBody>
          <a:bodyPr/>
          <a:lstStyle/>
          <a:p>
            <a:r>
              <a:rPr lang="en-US" dirty="0"/>
              <a:t>© Jan de Boer. Figures available for classroom use and can be found at www.jandeboerlab.com/TissueEngineering</a:t>
            </a: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E4B33A3-2AE2-4901-88F4-58FF0855C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52" y="794846"/>
            <a:ext cx="8467297" cy="475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620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082159BF-5DAB-4A98-9E9D-75E5147653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567" y="757444"/>
            <a:ext cx="9498866" cy="5343112"/>
          </a:xfrm>
          <a:prstGeom prst="rect">
            <a:avLst/>
          </a:prstGeom>
        </p:spPr>
      </p:pic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2EAB7FEC-1DFA-458A-8CD5-91FE9A46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02375"/>
            <a:ext cx="4114800" cy="365125"/>
          </a:xfrm>
        </p:spPr>
        <p:txBody>
          <a:bodyPr/>
          <a:lstStyle/>
          <a:p>
            <a:r>
              <a:rPr lang="en-US" dirty="0"/>
              <a:t>© Jan de Boer. Figures available for classroom use and can be found at www.jandeboerlab.com/TissueEngineering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67672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F6457E96-9B2E-49DB-9688-58D89F2D0D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082" y="579312"/>
            <a:ext cx="9083836" cy="5699375"/>
          </a:xfrm>
          <a:prstGeom prst="rect">
            <a:avLst/>
          </a:prstGeom>
        </p:spPr>
      </p:pic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2D2DAB46-512B-4723-B8DE-BC01E8236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02375"/>
            <a:ext cx="4114800" cy="365125"/>
          </a:xfrm>
        </p:spPr>
        <p:txBody>
          <a:bodyPr/>
          <a:lstStyle/>
          <a:p>
            <a:r>
              <a:rPr lang="en-US" dirty="0"/>
              <a:t>© Jan de Boer. Figures available for classroom use and can be found at www.jandeboerlab.com/TissueEngineering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54676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9C1A6679-557D-4B9A-A0A4-71D09399A0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879" y="342020"/>
            <a:ext cx="6056242" cy="5784854"/>
          </a:xfrm>
          <a:prstGeom prst="rect">
            <a:avLst/>
          </a:prstGeom>
        </p:spPr>
      </p:pic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CA47AEFB-D59A-484D-A8F8-F72C01C72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02375"/>
            <a:ext cx="4114800" cy="365125"/>
          </a:xfrm>
        </p:spPr>
        <p:txBody>
          <a:bodyPr/>
          <a:lstStyle/>
          <a:p>
            <a:r>
              <a:rPr lang="en-US" dirty="0"/>
              <a:t>© Jan de Boer. Figures available for classroom use and can be found at www.jandeboerlab.com/TissueEngineering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01110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8491415D-4E60-43CB-8D4E-E7E74F8CF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512" y="332166"/>
            <a:ext cx="6776975" cy="5804561"/>
          </a:xfrm>
          <a:prstGeom prst="rect">
            <a:avLst/>
          </a:prstGeom>
        </p:spPr>
      </p:pic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C99FD8A7-0FE2-4DC6-9879-E4D73D5AE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02375"/>
            <a:ext cx="4114800" cy="365125"/>
          </a:xfrm>
        </p:spPr>
        <p:txBody>
          <a:bodyPr/>
          <a:lstStyle/>
          <a:p>
            <a:r>
              <a:rPr lang="en-US" dirty="0"/>
              <a:t>© Jan de Boer. Figures available for classroom use and can be found at www.jandeboerlab.com/TissueEngineering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59842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D601A740-666E-494D-8009-7EA6116E8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406" y="654101"/>
            <a:ext cx="8071188" cy="5549798"/>
          </a:xfrm>
          <a:prstGeom prst="rect">
            <a:avLst/>
          </a:prstGeom>
        </p:spPr>
      </p:pic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49358F79-94E7-49BC-BA98-2CE83EFA9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02375"/>
            <a:ext cx="4114800" cy="365125"/>
          </a:xfrm>
        </p:spPr>
        <p:txBody>
          <a:bodyPr/>
          <a:lstStyle/>
          <a:p>
            <a:r>
              <a:rPr lang="en-US" dirty="0"/>
              <a:t>© Jan de Boer. Figures available for classroom use and can be found at www.jandeboerlab.com/TissueEngineering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38177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5C08570D-A046-4F80-8309-325D5BE98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361" y="0"/>
            <a:ext cx="6973278" cy="6056244"/>
          </a:xfrm>
          <a:prstGeom prst="rect">
            <a:avLst/>
          </a:prstGeom>
        </p:spPr>
      </p:pic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594971E0-E465-477C-A449-EB6F640BE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02375"/>
            <a:ext cx="4114800" cy="365125"/>
          </a:xfrm>
        </p:spPr>
        <p:txBody>
          <a:bodyPr/>
          <a:lstStyle/>
          <a:p>
            <a:r>
              <a:rPr lang="en-US" dirty="0"/>
              <a:t>© Jan de Boer. Figures available for classroom use and can be found at www.jandeboerlab.com/TissueEngineering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7347703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904</Words>
  <Application>Microsoft Office PowerPoint</Application>
  <PresentationFormat>Breedbeeld</PresentationFormat>
  <Paragraphs>43</Paragraphs>
  <Slides>13</Slides>
  <Notes>12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Corbel</vt:lpstr>
      <vt:lpstr>Times New Roman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Bouwens, Anne</dc:creator>
  <cp:lastModifiedBy>Bouwens, Anne</cp:lastModifiedBy>
  <cp:revision>3</cp:revision>
  <dcterms:created xsi:type="dcterms:W3CDTF">2022-05-17T09:09:54Z</dcterms:created>
  <dcterms:modified xsi:type="dcterms:W3CDTF">2022-09-21T20:04:38Z</dcterms:modified>
</cp:coreProperties>
</file>