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4"/>
  </p:notesMasterIdLst>
  <p:sldIdLst>
    <p:sldId id="256" r:id="rId2"/>
    <p:sldId id="285" r:id="rId3"/>
    <p:sldId id="257" r:id="rId4"/>
    <p:sldId id="258" r:id="rId5"/>
    <p:sldId id="259" r:id="rId6"/>
    <p:sldId id="260" r:id="rId7"/>
    <p:sldId id="261" r:id="rId8"/>
    <p:sldId id="449" r:id="rId9"/>
    <p:sldId id="262" r:id="rId10"/>
    <p:sldId id="451" r:id="rId11"/>
    <p:sldId id="452" r:id="rId12"/>
    <p:sldId id="453" r:id="rId13"/>
    <p:sldId id="454" r:id="rId14"/>
    <p:sldId id="455" r:id="rId15"/>
    <p:sldId id="450" r:id="rId16"/>
    <p:sldId id="263" r:id="rId17"/>
    <p:sldId id="284" r:id="rId18"/>
    <p:sldId id="283" r:id="rId19"/>
    <p:sldId id="264" r:id="rId20"/>
    <p:sldId id="282" r:id="rId21"/>
    <p:sldId id="265" r:id="rId22"/>
    <p:sldId id="266" r:id="rId23"/>
    <p:sldId id="267" r:id="rId24"/>
    <p:sldId id="277" r:id="rId25"/>
    <p:sldId id="278" r:id="rId26"/>
    <p:sldId id="279" r:id="rId27"/>
    <p:sldId id="280" r:id="rId28"/>
    <p:sldId id="281" r:id="rId29"/>
    <p:sldId id="268" r:id="rId30"/>
    <p:sldId id="269" r:id="rId31"/>
    <p:sldId id="270" r:id="rId32"/>
    <p:sldId id="271" r:id="rId33"/>
    <p:sldId id="272" r:id="rId34"/>
    <p:sldId id="273" r:id="rId35"/>
    <p:sldId id="274" r:id="rId36"/>
    <p:sldId id="275" r:id="rId37"/>
    <p:sldId id="276" r:id="rId38"/>
    <p:sldId id="286" r:id="rId39"/>
    <p:sldId id="414" r:id="rId40"/>
    <p:sldId id="415" r:id="rId41"/>
    <p:sldId id="321" r:id="rId42"/>
    <p:sldId id="322" r:id="rId43"/>
    <p:sldId id="287" r:id="rId44"/>
    <p:sldId id="324" r:id="rId45"/>
    <p:sldId id="326" r:id="rId46"/>
    <p:sldId id="325" r:id="rId47"/>
    <p:sldId id="327" r:id="rId48"/>
    <p:sldId id="293" r:id="rId49"/>
    <p:sldId id="331" r:id="rId50"/>
    <p:sldId id="344" r:id="rId51"/>
    <p:sldId id="345" r:id="rId52"/>
    <p:sldId id="294" r:id="rId53"/>
    <p:sldId id="443" r:id="rId54"/>
    <p:sldId id="444" r:id="rId55"/>
    <p:sldId id="445" r:id="rId56"/>
    <p:sldId id="446" r:id="rId57"/>
    <p:sldId id="416" r:id="rId58"/>
    <p:sldId id="440" r:id="rId59"/>
    <p:sldId id="441" r:id="rId60"/>
    <p:sldId id="442" r:id="rId61"/>
    <p:sldId id="421" r:id="rId62"/>
    <p:sldId id="422" r:id="rId63"/>
    <p:sldId id="423" r:id="rId64"/>
    <p:sldId id="424" r:id="rId65"/>
    <p:sldId id="425" r:id="rId66"/>
    <p:sldId id="426" r:id="rId67"/>
    <p:sldId id="427" r:id="rId68"/>
    <p:sldId id="428" r:id="rId69"/>
    <p:sldId id="429" r:id="rId70"/>
    <p:sldId id="430" r:id="rId71"/>
    <p:sldId id="431" r:id="rId72"/>
    <p:sldId id="432" r:id="rId73"/>
    <p:sldId id="433" r:id="rId74"/>
    <p:sldId id="434" r:id="rId75"/>
    <p:sldId id="447" r:id="rId76"/>
    <p:sldId id="437" r:id="rId77"/>
    <p:sldId id="438" r:id="rId78"/>
    <p:sldId id="439" r:id="rId79"/>
    <p:sldId id="420" r:id="rId80"/>
    <p:sldId id="328" r:id="rId81"/>
    <p:sldId id="329" r:id="rId82"/>
    <p:sldId id="330" r:id="rId83"/>
    <p:sldId id="333" r:id="rId84"/>
    <p:sldId id="310" r:id="rId85"/>
    <p:sldId id="357" r:id="rId86"/>
    <p:sldId id="379" r:id="rId87"/>
    <p:sldId id="383" r:id="rId88"/>
    <p:sldId id="384" r:id="rId89"/>
    <p:sldId id="385" r:id="rId90"/>
    <p:sldId id="448" r:id="rId91"/>
    <p:sldId id="392" r:id="rId92"/>
    <p:sldId id="386" r:id="rId93"/>
    <p:sldId id="391" r:id="rId94"/>
    <p:sldId id="389" r:id="rId95"/>
    <p:sldId id="390" r:id="rId96"/>
    <p:sldId id="387" r:id="rId97"/>
    <p:sldId id="388" r:id="rId98"/>
    <p:sldId id="393" r:id="rId99"/>
    <p:sldId id="394" r:id="rId100"/>
    <p:sldId id="395" r:id="rId101"/>
    <p:sldId id="396" r:id="rId102"/>
    <p:sldId id="397" r:id="rId103"/>
    <p:sldId id="398" r:id="rId104"/>
    <p:sldId id="399" r:id="rId105"/>
    <p:sldId id="400" r:id="rId106"/>
    <p:sldId id="401" r:id="rId107"/>
    <p:sldId id="402" r:id="rId108"/>
    <p:sldId id="403" r:id="rId109"/>
    <p:sldId id="404" r:id="rId110"/>
    <p:sldId id="405" r:id="rId111"/>
    <p:sldId id="406" r:id="rId112"/>
    <p:sldId id="407" r:id="rId113"/>
    <p:sldId id="408" r:id="rId114"/>
    <p:sldId id="409" r:id="rId115"/>
    <p:sldId id="410" r:id="rId116"/>
    <p:sldId id="411" r:id="rId117"/>
    <p:sldId id="412" r:id="rId118"/>
    <p:sldId id="456" r:id="rId119"/>
    <p:sldId id="464" r:id="rId120"/>
    <p:sldId id="465" r:id="rId121"/>
    <p:sldId id="457" r:id="rId122"/>
    <p:sldId id="458" r:id="rId123"/>
    <p:sldId id="459" r:id="rId124"/>
    <p:sldId id="460" r:id="rId125"/>
    <p:sldId id="461" r:id="rId126"/>
    <p:sldId id="462" r:id="rId127"/>
    <p:sldId id="463" r:id="rId128"/>
    <p:sldId id="382" r:id="rId129"/>
    <p:sldId id="373" r:id="rId130"/>
    <p:sldId id="348" r:id="rId131"/>
    <p:sldId id="349" r:id="rId132"/>
    <p:sldId id="350" r:id="rId133"/>
    <p:sldId id="351" r:id="rId134"/>
    <p:sldId id="352" r:id="rId135"/>
    <p:sldId id="353" r:id="rId136"/>
    <p:sldId id="354" r:id="rId137"/>
    <p:sldId id="355" r:id="rId138"/>
    <p:sldId id="367" r:id="rId139"/>
    <p:sldId id="320" r:id="rId140"/>
    <p:sldId id="311" r:id="rId141"/>
    <p:sldId id="312" r:id="rId142"/>
    <p:sldId id="313" r:id="rId143"/>
    <p:sldId id="315" r:id="rId144"/>
    <p:sldId id="316" r:id="rId145"/>
    <p:sldId id="317" r:id="rId146"/>
    <p:sldId id="336" r:id="rId147"/>
    <p:sldId id="335" r:id="rId148"/>
    <p:sldId id="337" r:id="rId149"/>
    <p:sldId id="338" r:id="rId150"/>
    <p:sldId id="339" r:id="rId151"/>
    <p:sldId id="340" r:id="rId152"/>
    <p:sldId id="341" r:id="rId1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951C5-1562-44AE-B989-47C1E8AAFD79}" type="datetimeFigureOut">
              <a:rPr lang="en-US" smtClean="0"/>
              <a:t>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009D7-3DD8-4D90-A618-793F90D47AA6}" type="slidenum">
              <a:rPr lang="en-US" smtClean="0"/>
              <a:t>‹#›</a:t>
            </a:fld>
            <a:endParaRPr lang="en-US"/>
          </a:p>
        </p:txBody>
      </p:sp>
    </p:spTree>
    <p:extLst>
      <p:ext uri="{BB962C8B-B14F-4D97-AF65-F5344CB8AC3E}">
        <p14:creationId xmlns:p14="http://schemas.microsoft.com/office/powerpoint/2010/main" val="2588146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009D7-3DD8-4D90-A618-793F90D47AA6}" type="slidenum">
              <a:rPr lang="en-US" smtClean="0"/>
              <a:t>109</a:t>
            </a:fld>
            <a:endParaRPr lang="en-US"/>
          </a:p>
        </p:txBody>
      </p:sp>
    </p:spTree>
    <p:extLst>
      <p:ext uri="{BB962C8B-B14F-4D97-AF65-F5344CB8AC3E}">
        <p14:creationId xmlns:p14="http://schemas.microsoft.com/office/powerpoint/2010/main" val="427828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3/1/2017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3/1/2017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3/1/2017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3/1/2017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3/1/2017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3/1/2017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3/1/2017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3/1/2017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3/1/2017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3/1/2017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3/1/2017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3/1/2017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3/1/2017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3/1/2017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3/1/2017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3/1/2017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3/1/2017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3/1/2017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5.emf"/><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102.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github.com/theclue/talend-routine-collecti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err="1" smtClean="0"/>
              <a:t>Talend</a:t>
            </a:r>
            <a:r>
              <a:rPr lang="en-US" sz="7200" dirty="0" smtClean="0"/>
              <a:t> Integration Studio</a:t>
            </a:r>
            <a:endParaRPr lang="en-US" sz="7200" dirty="0"/>
          </a:p>
        </p:txBody>
      </p:sp>
      <p:sp>
        <p:nvSpPr>
          <p:cNvPr id="3" name="Subtitle 2"/>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11450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85000" lnSpcReduction="20000"/>
          </a:bodyPr>
          <a:lstStyle/>
          <a:p>
            <a:r>
              <a:rPr lang="en-US" dirty="0" smtClean="0"/>
              <a:t>Eclipse based visual programming IDE for ETL application</a:t>
            </a:r>
          </a:p>
          <a:p>
            <a:endParaRPr lang="en-US" dirty="0" smtClean="0"/>
          </a:p>
          <a:p>
            <a:r>
              <a:rPr lang="en-US" dirty="0" smtClean="0"/>
              <a:t>Java code generator </a:t>
            </a:r>
            <a:r>
              <a:rPr lang="en-US" b="1" dirty="0"/>
              <a:t>By choosing java, we have all the advantages and disadvantages of this </a:t>
            </a:r>
            <a:r>
              <a:rPr lang="en-US" b="1" dirty="0" smtClean="0"/>
              <a:t>language</a:t>
            </a:r>
          </a:p>
          <a:p>
            <a:endParaRPr lang="en-US" dirty="0" smtClean="0"/>
          </a:p>
          <a:p>
            <a:r>
              <a:rPr lang="en-US" dirty="0" smtClean="0"/>
              <a:t>600+ connectors for open and proprietary data systems</a:t>
            </a:r>
          </a:p>
          <a:p>
            <a:endParaRPr lang="en-US" b="1" dirty="0" smtClean="0"/>
          </a:p>
          <a:p>
            <a:r>
              <a:rPr lang="en-US" b="1" dirty="0" smtClean="0"/>
              <a:t>Unified </a:t>
            </a:r>
            <a:r>
              <a:rPr lang="en-US" b="1" dirty="0"/>
              <a:t>user interface</a:t>
            </a:r>
            <a:r>
              <a:rPr lang="en-US" dirty="0"/>
              <a:t> across all components. Based </a:t>
            </a:r>
            <a:r>
              <a:rPr lang="en-US" dirty="0" smtClean="0"/>
              <a:t>on </a:t>
            </a:r>
            <a:r>
              <a:rPr lang="en-US" b="1" dirty="0" smtClean="0"/>
              <a:t>Eclipse</a:t>
            </a:r>
            <a:r>
              <a:rPr lang="en-US" b="1" dirty="0"/>
              <a:t>,</a:t>
            </a:r>
            <a:r>
              <a:rPr lang="en-US" dirty="0"/>
              <a:t> the knowledge of the tool enables us to use the </a:t>
            </a:r>
            <a:r>
              <a:rPr lang="en-US" dirty="0" smtClean="0"/>
              <a:t>interface</a:t>
            </a:r>
          </a:p>
          <a:p>
            <a:endParaRPr lang="en-US" dirty="0" smtClean="0"/>
          </a:p>
          <a:p>
            <a:r>
              <a:rPr lang="en-US" dirty="0" smtClean="0"/>
              <a:t>Central metadata repository </a:t>
            </a:r>
          </a:p>
          <a:p>
            <a:endParaRPr lang="en-US" dirty="0" smtClean="0"/>
          </a:p>
          <a:p>
            <a:r>
              <a:rPr lang="en-US" dirty="0" smtClean="0"/>
              <a:t>Available in both open source and Enterprise editions</a:t>
            </a:r>
          </a:p>
          <a:p>
            <a:endParaRPr lang="en-US" dirty="0" smtClean="0"/>
          </a:p>
          <a:p>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err="1" smtClean="0"/>
              <a:t>Talend</a:t>
            </a:r>
            <a:r>
              <a:rPr lang="en-US" dirty="0" smtClean="0"/>
              <a:t> Data Preparation</a:t>
            </a:r>
          </a:p>
        </p:txBody>
      </p:sp>
    </p:spTree>
    <p:extLst>
      <p:ext uri="{BB962C8B-B14F-4D97-AF65-F5344CB8AC3E}">
        <p14:creationId xmlns:p14="http://schemas.microsoft.com/office/powerpoint/2010/main" val="351246792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Add User Notifications</a:t>
            </a:r>
            <a:endParaRPr lang="en-US" dirty="0" smtClean="0"/>
          </a:p>
        </p:txBody>
      </p:sp>
      <p:sp>
        <p:nvSpPr>
          <p:cNvPr id="6" name="Content Placeholder 5"/>
          <p:cNvSpPr>
            <a:spLocks noGrp="1"/>
          </p:cNvSpPr>
          <p:nvPr>
            <p:ph idx="1"/>
          </p:nvPr>
        </p:nvSpPr>
        <p:spPr>
          <a:xfrm>
            <a:off x="1120000" y="1197735"/>
            <a:ext cx="10233800" cy="4979228"/>
          </a:xfrm>
        </p:spPr>
        <p:txBody>
          <a:bodyPr>
            <a:normAutofit/>
          </a:bodyPr>
          <a:lstStyle/>
          <a:p>
            <a:r>
              <a:rPr lang="en-US" sz="1800" dirty="0" smtClean="0"/>
              <a:t>On </a:t>
            </a:r>
            <a:r>
              <a:rPr lang="en-US" sz="1800" dirty="0"/>
              <a:t>the Notification panel to the right, set the following </a:t>
            </a:r>
            <a:r>
              <a:rPr lang="en-US" sz="1800" dirty="0" smtClean="0"/>
              <a:t>information</a:t>
            </a:r>
          </a:p>
          <a:p>
            <a:pPr lvl="1"/>
            <a:r>
              <a:rPr lang="en-US" sz="1800" b="1" dirty="0"/>
              <a:t>Select On creation </a:t>
            </a:r>
            <a:r>
              <a:rPr lang="en-US" sz="1800" b="1" dirty="0" err="1"/>
              <a:t>mailTo</a:t>
            </a:r>
            <a:r>
              <a:rPr lang="en-US" sz="1800" b="1" dirty="0"/>
              <a:t> itself to notify the user that its </a:t>
            </a:r>
            <a:r>
              <a:rPr lang="en-US" sz="1800" b="1" dirty="0" err="1"/>
              <a:t>Talend</a:t>
            </a:r>
            <a:r>
              <a:rPr lang="en-US" sz="1800" b="1" dirty="0"/>
              <a:t> </a:t>
            </a:r>
            <a:endParaRPr lang="en-US" sz="1800" b="1" dirty="0" smtClean="0"/>
          </a:p>
          <a:p>
            <a:pPr marL="457200" lvl="1" indent="0">
              <a:buNone/>
            </a:pPr>
            <a:r>
              <a:rPr lang="en-US" sz="1800" b="1" dirty="0"/>
              <a:t> </a:t>
            </a:r>
            <a:r>
              <a:rPr lang="en-US" sz="1800" b="1" dirty="0" smtClean="0"/>
              <a:t>    Administration </a:t>
            </a:r>
            <a:r>
              <a:rPr lang="en-US" sz="1800" b="1" dirty="0"/>
              <a:t>Center account </a:t>
            </a:r>
            <a:r>
              <a:rPr lang="en-US" sz="1800" b="1" dirty="0" smtClean="0"/>
              <a:t>has been </a:t>
            </a:r>
            <a:r>
              <a:rPr lang="en-US" sz="1800" b="1" dirty="0"/>
              <a:t>created.</a:t>
            </a:r>
          </a:p>
          <a:p>
            <a:pPr lvl="1"/>
            <a:r>
              <a:rPr lang="en-US" sz="1800" b="1" dirty="0"/>
              <a:t>Select On user creation to send an email notifying the user who </a:t>
            </a:r>
            <a:endParaRPr lang="en-US" sz="1800" b="1" dirty="0" smtClean="0"/>
          </a:p>
          <a:p>
            <a:pPr lvl="1"/>
            <a:r>
              <a:rPr lang="en-US" sz="1800" b="1" dirty="0" smtClean="0"/>
              <a:t>subscribes </a:t>
            </a:r>
            <a:r>
              <a:rPr lang="en-US" sz="1800" b="1" dirty="0"/>
              <a:t>to this notification type </a:t>
            </a:r>
            <a:r>
              <a:rPr lang="en-US" sz="1800" b="1" dirty="0" smtClean="0"/>
              <a:t>when a </a:t>
            </a:r>
            <a:r>
              <a:rPr lang="en-US" sz="1800" b="1" dirty="0"/>
              <a:t>new account is created.</a:t>
            </a:r>
          </a:p>
          <a:p>
            <a:pPr lvl="1"/>
            <a:r>
              <a:rPr lang="en-US" sz="1800" b="1" dirty="0"/>
              <a:t>Select On user deletion to send an email notifying the user who subscribes to this notification type </a:t>
            </a:r>
            <a:r>
              <a:rPr lang="en-US" sz="1800" b="1" dirty="0" smtClean="0"/>
              <a:t>when a </a:t>
            </a:r>
            <a:r>
              <a:rPr lang="en-US" sz="1800" b="1" dirty="0"/>
              <a:t>user account is deleted</a:t>
            </a:r>
            <a:endParaRPr lang="en-US" sz="1800" b="1" dirty="0" smtClean="0"/>
          </a:p>
          <a:p>
            <a:pPr marL="457200" lvl="1" indent="0">
              <a:buNone/>
            </a:pPr>
            <a:endParaRPr lang="en-US" sz="1400" b="1" dirty="0"/>
          </a:p>
          <a:p>
            <a:r>
              <a:rPr lang="en-US" sz="1800" dirty="0"/>
              <a:t>Click [Mails Selection] dialog box.</a:t>
            </a:r>
          </a:p>
          <a:p>
            <a:r>
              <a:rPr lang="en-US" sz="1800" dirty="0"/>
              <a:t>Select the check box(</a:t>
            </a:r>
            <a:r>
              <a:rPr lang="en-US" sz="1800" dirty="0" err="1"/>
              <a:t>es</a:t>
            </a:r>
            <a:r>
              <a:rPr lang="en-US" sz="1800" dirty="0"/>
              <a:t>) next to the user(s) to be added to the notification </a:t>
            </a:r>
          </a:p>
          <a:p>
            <a:pPr marL="0" indent="0">
              <a:buNone/>
            </a:pPr>
            <a:r>
              <a:rPr lang="en-US" sz="1800" dirty="0" smtClean="0"/>
              <a:t>     Recipients </a:t>
            </a:r>
            <a:r>
              <a:rPr lang="en-US" sz="1800" dirty="0"/>
              <a:t>list.</a:t>
            </a:r>
          </a:p>
          <a:p>
            <a:r>
              <a:rPr lang="en-US" sz="1800" dirty="0"/>
              <a:t>Click Apply to close the dialog box and return to the Notifications page.</a:t>
            </a:r>
          </a:p>
          <a:p>
            <a:r>
              <a:rPr lang="en-US" sz="1800" dirty="0"/>
              <a:t>If you click the Select All button, an email is sent when any of the tasks fail.</a:t>
            </a:r>
          </a:p>
          <a:p>
            <a:r>
              <a:rPr lang="en-US" sz="1800" dirty="0"/>
              <a:t>If you click the </a:t>
            </a:r>
            <a:r>
              <a:rPr lang="en-US" sz="1800" dirty="0" smtClean="0"/>
              <a:t>button, </a:t>
            </a:r>
            <a:r>
              <a:rPr lang="en-US" sz="1800" dirty="0"/>
              <a:t>the [Tasks Selection] dialog box pops up.</a:t>
            </a:r>
            <a:endParaRPr lang="en-US" dirty="0"/>
          </a:p>
        </p:txBody>
      </p:sp>
      <p:pic>
        <p:nvPicPr>
          <p:cNvPr id="9" name="Picture 8"/>
          <p:cNvPicPr>
            <a:picLocks noChangeAspect="1"/>
          </p:cNvPicPr>
          <p:nvPr/>
        </p:nvPicPr>
        <p:blipFill>
          <a:blip r:embed="rId2"/>
          <a:stretch>
            <a:fillRect/>
          </a:stretch>
        </p:blipFill>
        <p:spPr>
          <a:xfrm>
            <a:off x="8424252" y="3626357"/>
            <a:ext cx="3322038" cy="3231643"/>
          </a:xfrm>
          <a:prstGeom prst="rect">
            <a:avLst/>
          </a:prstGeom>
        </p:spPr>
      </p:pic>
      <p:pic>
        <p:nvPicPr>
          <p:cNvPr id="2" name="Picture 1"/>
          <p:cNvPicPr>
            <a:picLocks noChangeAspect="1"/>
          </p:cNvPicPr>
          <p:nvPr/>
        </p:nvPicPr>
        <p:blipFill>
          <a:blip r:embed="rId3"/>
          <a:stretch>
            <a:fillRect/>
          </a:stretch>
        </p:blipFill>
        <p:spPr>
          <a:xfrm>
            <a:off x="8424252" y="524861"/>
            <a:ext cx="3322038" cy="2959829"/>
          </a:xfrm>
          <a:prstGeom prst="rect">
            <a:avLst/>
          </a:prstGeom>
        </p:spPr>
      </p:pic>
    </p:spTree>
    <p:extLst>
      <p:ext uri="{BB962C8B-B14F-4D97-AF65-F5344CB8AC3E}">
        <p14:creationId xmlns:p14="http://schemas.microsoft.com/office/powerpoint/2010/main" val="318505419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Add Server Notifications</a:t>
            </a:r>
            <a:endParaRPr lang="en-US" dirty="0" smtClean="0"/>
          </a:p>
        </p:txBody>
      </p:sp>
      <p:sp>
        <p:nvSpPr>
          <p:cNvPr id="6" name="Content Placeholder 5"/>
          <p:cNvSpPr>
            <a:spLocks noGrp="1"/>
          </p:cNvSpPr>
          <p:nvPr>
            <p:ph idx="1"/>
          </p:nvPr>
        </p:nvSpPr>
        <p:spPr>
          <a:xfrm>
            <a:off x="1223031" y="1171976"/>
            <a:ext cx="10233800" cy="5409127"/>
          </a:xfrm>
        </p:spPr>
        <p:txBody>
          <a:bodyPr>
            <a:normAutofit lnSpcReduction="10000"/>
          </a:bodyPr>
          <a:lstStyle/>
          <a:p>
            <a:r>
              <a:rPr lang="en-US" sz="1800" dirty="0"/>
              <a:t>Select </a:t>
            </a:r>
            <a:r>
              <a:rPr lang="en-US" sz="1800" b="1" dirty="0"/>
              <a:t>On change of server status </a:t>
            </a:r>
            <a:r>
              <a:rPr lang="en-US" sz="1800" dirty="0"/>
              <a:t>from the drop-down list to send </a:t>
            </a:r>
            <a:endParaRPr lang="en-US" sz="1800" dirty="0" smtClean="0"/>
          </a:p>
          <a:p>
            <a:pPr marL="0" indent="0">
              <a:buNone/>
            </a:pPr>
            <a:r>
              <a:rPr lang="en-US" sz="1800" dirty="0" smtClean="0"/>
              <a:t>      an </a:t>
            </a:r>
            <a:r>
              <a:rPr lang="en-US" sz="1800" dirty="0"/>
              <a:t>email alert each time the server </a:t>
            </a:r>
            <a:r>
              <a:rPr lang="en-US" sz="1800" dirty="0" smtClean="0"/>
              <a:t>is down </a:t>
            </a:r>
            <a:r>
              <a:rPr lang="en-US" sz="1800" dirty="0"/>
              <a:t>or back to up and running.</a:t>
            </a:r>
            <a:endParaRPr lang="en-US" sz="1400" b="1" dirty="0"/>
          </a:p>
          <a:p>
            <a:r>
              <a:rPr lang="en-US" sz="1800" dirty="0" smtClean="0"/>
              <a:t>Click </a:t>
            </a:r>
            <a:r>
              <a:rPr lang="en-US" sz="1800" dirty="0"/>
              <a:t>[Mails Selection] dialog box.</a:t>
            </a:r>
          </a:p>
          <a:p>
            <a:r>
              <a:rPr lang="en-US" sz="1800" dirty="0" smtClean="0"/>
              <a:t>Select </a:t>
            </a:r>
            <a:r>
              <a:rPr lang="en-US" sz="1800" dirty="0"/>
              <a:t>the check box(</a:t>
            </a:r>
            <a:r>
              <a:rPr lang="en-US" sz="1800" dirty="0" err="1"/>
              <a:t>es</a:t>
            </a:r>
            <a:r>
              <a:rPr lang="en-US" sz="1800" dirty="0"/>
              <a:t>) next to the user(s) to be added to the </a:t>
            </a:r>
            <a:r>
              <a:rPr lang="en-US" sz="1800" dirty="0" smtClean="0"/>
              <a:t>notification </a:t>
            </a:r>
          </a:p>
          <a:p>
            <a:pPr marL="0" indent="0">
              <a:buNone/>
            </a:pPr>
            <a:r>
              <a:rPr lang="en-US" sz="1800" dirty="0" smtClean="0"/>
              <a:t>     Recipients list.</a:t>
            </a:r>
          </a:p>
          <a:p>
            <a:r>
              <a:rPr lang="en-US" sz="1800" dirty="0" smtClean="0"/>
              <a:t>Click </a:t>
            </a:r>
            <a:r>
              <a:rPr lang="en-US" sz="1800" dirty="0"/>
              <a:t>Apply to close the dialog box and return to the Notifications page.</a:t>
            </a:r>
          </a:p>
          <a:p>
            <a:r>
              <a:rPr lang="en-US" sz="1800" dirty="0"/>
              <a:t>Click </a:t>
            </a:r>
            <a:r>
              <a:rPr lang="en-US" sz="1800" b="1" dirty="0" smtClean="0"/>
              <a:t>[Job </a:t>
            </a:r>
            <a:r>
              <a:rPr lang="en-US" sz="1800" b="1" dirty="0"/>
              <a:t>server selection] </a:t>
            </a:r>
            <a:r>
              <a:rPr lang="en-US" sz="1800" dirty="0"/>
              <a:t>dialog </a:t>
            </a:r>
            <a:r>
              <a:rPr lang="en-US" sz="1800" dirty="0" smtClean="0"/>
              <a:t>box</a:t>
            </a:r>
          </a:p>
          <a:p>
            <a:endParaRPr lang="en-US" sz="1800" dirty="0" smtClean="0"/>
          </a:p>
          <a:p>
            <a:endParaRPr lang="en-US" sz="1800" dirty="0"/>
          </a:p>
          <a:p>
            <a:endParaRPr lang="en-US" sz="1800" dirty="0" smtClean="0"/>
          </a:p>
          <a:p>
            <a:endParaRPr lang="en-US" sz="1800" dirty="0" smtClean="0"/>
          </a:p>
          <a:p>
            <a:r>
              <a:rPr lang="en-US" sz="1800" dirty="0" smtClean="0"/>
              <a:t>On </a:t>
            </a:r>
            <a:r>
              <a:rPr lang="en-US" sz="1800" dirty="0"/>
              <a:t>the list, select the check box(</a:t>
            </a:r>
            <a:r>
              <a:rPr lang="en-US" sz="1800" dirty="0" err="1"/>
              <a:t>es</a:t>
            </a:r>
            <a:r>
              <a:rPr lang="en-US" sz="1800" dirty="0"/>
              <a:t>) corresponding to the servers to be </a:t>
            </a:r>
            <a:endParaRPr lang="en-US" sz="1800" dirty="0" smtClean="0"/>
          </a:p>
          <a:p>
            <a:pPr marL="0" indent="0">
              <a:buNone/>
            </a:pPr>
            <a:r>
              <a:rPr lang="en-US" sz="1800" dirty="0" smtClean="0"/>
              <a:t>      monitored</a:t>
            </a:r>
            <a:r>
              <a:rPr lang="en-US" sz="1800" dirty="0"/>
              <a:t>.</a:t>
            </a:r>
          </a:p>
          <a:p>
            <a:r>
              <a:rPr lang="en-US" sz="1800" dirty="0" smtClean="0"/>
              <a:t>The </a:t>
            </a:r>
            <a:r>
              <a:rPr lang="en-US" sz="1800" dirty="0"/>
              <a:t>selected servers display in the </a:t>
            </a:r>
            <a:r>
              <a:rPr lang="en-US" sz="1800" dirty="0" err="1"/>
              <a:t>JobServers</a:t>
            </a:r>
            <a:r>
              <a:rPr lang="en-US" sz="1800" dirty="0"/>
              <a:t> list in the Notification panel.</a:t>
            </a:r>
          </a:p>
          <a:p>
            <a:r>
              <a:rPr lang="en-US" sz="1800" dirty="0"/>
              <a:t>On the Notifications page, click Save to validate the changes or click Cancel to ignore them.</a:t>
            </a:r>
            <a:endParaRPr lang="en-US" sz="1800" dirty="0" smtClean="0"/>
          </a:p>
          <a:p>
            <a:endParaRPr lang="en-US" dirty="0"/>
          </a:p>
        </p:txBody>
      </p:sp>
      <p:pic>
        <p:nvPicPr>
          <p:cNvPr id="9" name="Picture 8"/>
          <p:cNvPicPr>
            <a:picLocks noChangeAspect="1"/>
          </p:cNvPicPr>
          <p:nvPr/>
        </p:nvPicPr>
        <p:blipFill>
          <a:blip r:embed="rId2"/>
          <a:stretch>
            <a:fillRect/>
          </a:stretch>
        </p:blipFill>
        <p:spPr>
          <a:xfrm>
            <a:off x="8424252" y="3626357"/>
            <a:ext cx="3322038" cy="3231643"/>
          </a:xfrm>
          <a:prstGeom prst="rect">
            <a:avLst/>
          </a:prstGeom>
        </p:spPr>
      </p:pic>
      <p:pic>
        <p:nvPicPr>
          <p:cNvPr id="3" name="Picture 2"/>
          <p:cNvPicPr>
            <a:picLocks noChangeAspect="1"/>
          </p:cNvPicPr>
          <p:nvPr/>
        </p:nvPicPr>
        <p:blipFill>
          <a:blip r:embed="rId3"/>
          <a:stretch>
            <a:fillRect/>
          </a:stretch>
        </p:blipFill>
        <p:spPr>
          <a:xfrm>
            <a:off x="8424252" y="379917"/>
            <a:ext cx="3322038" cy="3188485"/>
          </a:xfrm>
          <a:prstGeom prst="rect">
            <a:avLst/>
          </a:prstGeom>
        </p:spPr>
      </p:pic>
      <p:pic>
        <p:nvPicPr>
          <p:cNvPr id="4" name="Picture 3"/>
          <p:cNvPicPr>
            <a:picLocks noChangeAspect="1"/>
          </p:cNvPicPr>
          <p:nvPr/>
        </p:nvPicPr>
        <p:blipFill>
          <a:blip r:embed="rId4"/>
          <a:stretch>
            <a:fillRect/>
          </a:stretch>
        </p:blipFill>
        <p:spPr>
          <a:xfrm>
            <a:off x="5309953" y="3259832"/>
            <a:ext cx="2824840" cy="1672776"/>
          </a:xfrm>
          <a:prstGeom prst="rect">
            <a:avLst/>
          </a:prstGeom>
        </p:spPr>
      </p:pic>
    </p:spTree>
    <p:extLst>
      <p:ext uri="{BB962C8B-B14F-4D97-AF65-F5344CB8AC3E}">
        <p14:creationId xmlns:p14="http://schemas.microsoft.com/office/powerpoint/2010/main" val="53796749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2000" dirty="0"/>
              <a:t>Before you can launch any of the execution tasks you have scheduled, you need to configure the servers on </a:t>
            </a:r>
            <a:r>
              <a:rPr lang="en-US" sz="2000" dirty="0" smtClean="0"/>
              <a:t>which you </a:t>
            </a:r>
            <a:r>
              <a:rPr lang="en-US" sz="2000" dirty="0"/>
              <a:t>will deploy them. Ensure that the script is </a:t>
            </a:r>
            <a:r>
              <a:rPr lang="en-US" sz="2000" dirty="0" smtClean="0"/>
              <a:t>ru</a:t>
            </a:r>
            <a:r>
              <a:rPr lang="en-US" sz="2000" dirty="0"/>
              <a:t>n</a:t>
            </a:r>
            <a:r>
              <a:rPr lang="en-US" sz="2000" dirty="0" smtClean="0"/>
              <a:t>ning </a:t>
            </a:r>
            <a:r>
              <a:rPr lang="en-US" sz="2000" dirty="0"/>
              <a:t>on the execution server to be able to deploy the task</a:t>
            </a:r>
            <a:r>
              <a:rPr lang="en-US" sz="2000" dirty="0" smtClean="0"/>
              <a:t>.</a:t>
            </a:r>
          </a:p>
          <a:p>
            <a:endParaRPr lang="en-US" sz="20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Configuring execution servers</a:t>
            </a:r>
            <a:endParaRPr lang="en-US" dirty="0" smtClean="0"/>
          </a:p>
        </p:txBody>
      </p:sp>
      <p:pic>
        <p:nvPicPr>
          <p:cNvPr id="5" name="Picture 4"/>
          <p:cNvPicPr>
            <a:picLocks noChangeAspect="1"/>
          </p:cNvPicPr>
          <p:nvPr/>
        </p:nvPicPr>
        <p:blipFill>
          <a:blip r:embed="rId2"/>
          <a:stretch>
            <a:fillRect/>
          </a:stretch>
        </p:blipFill>
        <p:spPr>
          <a:xfrm>
            <a:off x="1119999" y="2198306"/>
            <a:ext cx="10475734" cy="4171840"/>
          </a:xfrm>
          <a:prstGeom prst="rect">
            <a:avLst/>
          </a:prstGeom>
        </p:spPr>
      </p:pic>
    </p:spTree>
    <p:extLst>
      <p:ext uri="{BB962C8B-B14F-4D97-AF65-F5344CB8AC3E}">
        <p14:creationId xmlns:p14="http://schemas.microsoft.com/office/powerpoint/2010/main" val="16845964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r>
              <a:rPr lang="en-US" sz="2000" dirty="0" smtClean="0"/>
              <a:t>In </a:t>
            </a:r>
            <a:r>
              <a:rPr lang="en-US" sz="2000" dirty="0"/>
              <a:t>the Menu tree view of </a:t>
            </a:r>
            <a:r>
              <a:rPr lang="en-US" sz="2000" dirty="0" err="1"/>
              <a:t>Talend</a:t>
            </a:r>
            <a:r>
              <a:rPr lang="en-US" sz="2000" dirty="0"/>
              <a:t> Administration Center’s home page, expand Conductor</a:t>
            </a:r>
          </a:p>
          <a:p>
            <a:r>
              <a:rPr lang="en-US" sz="2000" dirty="0"/>
              <a:t>Click Servers to display the list of the remote execution servers available for deploying and executing </a:t>
            </a:r>
            <a:r>
              <a:rPr lang="en-US" sz="2000" dirty="0" smtClean="0"/>
              <a:t>tasks</a:t>
            </a:r>
          </a:p>
          <a:p>
            <a:pPr marL="0" indent="0">
              <a:buNone/>
            </a:pPr>
            <a:endParaRPr lang="en-US" sz="2000" dirty="0"/>
          </a:p>
          <a:p>
            <a:pPr marL="0" indent="0">
              <a:buNone/>
            </a:pPr>
            <a:r>
              <a:rPr lang="en-US" sz="2000" dirty="0" smtClean="0"/>
              <a:t>There </a:t>
            </a:r>
            <a:r>
              <a:rPr lang="en-US" sz="2000" dirty="0"/>
              <a:t>are three types of execution servers, depending on what you want to deploy and execute</a:t>
            </a:r>
            <a:r>
              <a:rPr lang="en-US" sz="2000" dirty="0" smtClean="0"/>
              <a:t>:</a:t>
            </a:r>
          </a:p>
          <a:p>
            <a:pPr marL="0" indent="0">
              <a:buNone/>
            </a:pPr>
            <a:r>
              <a:rPr lang="en-US" sz="2000" b="1" dirty="0"/>
              <a:t>Job servers (default</a:t>
            </a:r>
            <a:r>
              <a:rPr lang="en-US" sz="2000" b="1" dirty="0" smtClean="0"/>
              <a:t>)</a:t>
            </a:r>
            <a:r>
              <a:rPr lang="en-US" sz="2000" dirty="0" smtClean="0"/>
              <a:t> </a:t>
            </a:r>
            <a:r>
              <a:rPr lang="en-US" sz="2000" dirty="0"/>
              <a:t>This type of server is used to deploy and execute Jobs tasks only when you </a:t>
            </a:r>
            <a:r>
              <a:rPr lang="en-US" sz="2000" dirty="0" smtClean="0"/>
              <a:t>subscribed to </a:t>
            </a:r>
            <a:r>
              <a:rPr lang="en-US" sz="2000" dirty="0"/>
              <a:t>one of our data-oriented products.</a:t>
            </a:r>
          </a:p>
          <a:p>
            <a:pPr marL="0" indent="0">
              <a:buNone/>
            </a:pPr>
            <a:r>
              <a:rPr lang="en-US" sz="2000" b="1" dirty="0" err="1" smtClean="0"/>
              <a:t>Talend</a:t>
            </a:r>
            <a:r>
              <a:rPr lang="en-US" sz="2000" b="1" dirty="0" smtClean="0"/>
              <a:t> Runtime </a:t>
            </a:r>
            <a:r>
              <a:rPr lang="en-US" sz="2000" dirty="0" smtClean="0"/>
              <a:t>This </a:t>
            </a:r>
            <a:r>
              <a:rPr lang="en-US" sz="2000" dirty="0"/>
              <a:t>type of server can be used to deploy and execute Jobs tasks if these Jobs are linked </a:t>
            </a:r>
            <a:r>
              <a:rPr lang="en-US" sz="2000" dirty="0" smtClean="0"/>
              <a:t>with Services </a:t>
            </a:r>
            <a:r>
              <a:rPr lang="en-US" sz="2000" dirty="0"/>
              <a:t>or Routes, but it is especially used to deploy and execute Services, Routes, or even generic </a:t>
            </a:r>
            <a:r>
              <a:rPr lang="en-US" sz="2000" dirty="0" err="1" smtClean="0"/>
              <a:t>OSGi</a:t>
            </a:r>
            <a:r>
              <a:rPr lang="en-US" sz="2000" dirty="0" smtClean="0"/>
              <a:t> features </a:t>
            </a:r>
            <a:r>
              <a:rPr lang="en-US" sz="2000" dirty="0"/>
              <a:t>when you are using our service-oriented products</a:t>
            </a:r>
            <a:r>
              <a:rPr lang="en-US" sz="2000" dirty="0" smtClean="0"/>
              <a:t>.</a:t>
            </a:r>
          </a:p>
          <a:p>
            <a:pPr marL="0" indent="0">
              <a:buNone/>
            </a:pPr>
            <a:r>
              <a:rPr lang="en-US" sz="2000" dirty="0"/>
              <a:t>the servers on </a:t>
            </a:r>
            <a:r>
              <a:rPr lang="en-US" sz="2000" b="1" dirty="0"/>
              <a:t>Amazon EC2</a:t>
            </a:r>
            <a:r>
              <a:rPr lang="en-US" sz="2000" dirty="0"/>
              <a:t>. This type of server is in fact a </a:t>
            </a:r>
            <a:r>
              <a:rPr lang="en-US" sz="2000" dirty="0" err="1"/>
              <a:t>JobServer</a:t>
            </a:r>
            <a:r>
              <a:rPr lang="en-US" sz="2000" dirty="0"/>
              <a:t> hosted on Amazon EC</a:t>
            </a:r>
            <a:endParaRPr lang="en-US" sz="2000" dirty="0" smtClean="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Accessing the list of execution servers</a:t>
            </a:r>
            <a:endParaRPr lang="en-US" dirty="0" smtClean="0"/>
          </a:p>
        </p:txBody>
      </p:sp>
    </p:spTree>
    <p:extLst>
      <p:ext uri="{BB962C8B-B14F-4D97-AF65-F5344CB8AC3E}">
        <p14:creationId xmlns:p14="http://schemas.microsoft.com/office/powerpoint/2010/main" val="118532821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Adding an execution server</a:t>
            </a:r>
            <a:endParaRPr lang="en-US" dirty="0" smtClean="0"/>
          </a:p>
        </p:txBody>
      </p:sp>
      <p:pic>
        <p:nvPicPr>
          <p:cNvPr id="2" name="Picture 1"/>
          <p:cNvPicPr>
            <a:picLocks noChangeAspect="1"/>
          </p:cNvPicPr>
          <p:nvPr/>
        </p:nvPicPr>
        <p:blipFill>
          <a:blip r:embed="rId2"/>
          <a:stretch>
            <a:fillRect/>
          </a:stretch>
        </p:blipFill>
        <p:spPr>
          <a:xfrm>
            <a:off x="8629371" y="671220"/>
            <a:ext cx="3201101" cy="5890590"/>
          </a:xfrm>
          <a:prstGeom prst="rect">
            <a:avLst/>
          </a:prstGeom>
        </p:spPr>
      </p:pic>
      <p:sp>
        <p:nvSpPr>
          <p:cNvPr id="8" name="Content Placeholder 7"/>
          <p:cNvSpPr>
            <a:spLocks noGrp="1"/>
          </p:cNvSpPr>
          <p:nvPr>
            <p:ph idx="1"/>
          </p:nvPr>
        </p:nvSpPr>
        <p:spPr>
          <a:xfrm>
            <a:off x="1120000" y="1056068"/>
            <a:ext cx="10233800" cy="5120895"/>
          </a:xfrm>
        </p:spPr>
        <p:txBody>
          <a:bodyPr>
            <a:normAutofit/>
          </a:bodyPr>
          <a:lstStyle/>
          <a:p>
            <a:pPr marL="0" indent="0">
              <a:buNone/>
            </a:pPr>
            <a:r>
              <a:rPr lang="en-US" sz="1800" dirty="0"/>
              <a:t>From the toolbar on the </a:t>
            </a:r>
            <a:r>
              <a:rPr lang="en-US" sz="1800" b="1" dirty="0"/>
              <a:t>Servers </a:t>
            </a:r>
            <a:r>
              <a:rPr lang="en-US" sz="1800" dirty="0"/>
              <a:t>page, </a:t>
            </a:r>
            <a:r>
              <a:rPr lang="en-US" sz="1800" dirty="0" smtClean="0"/>
              <a:t>click </a:t>
            </a:r>
            <a:r>
              <a:rPr lang="en-US" sz="1800" b="1" dirty="0" smtClean="0"/>
              <a:t>Add server </a:t>
            </a:r>
            <a:r>
              <a:rPr lang="en-US" sz="1800" dirty="0"/>
              <a:t>to open the </a:t>
            </a:r>
            <a:r>
              <a:rPr lang="en-US" sz="1800" b="1" dirty="0" smtClean="0"/>
              <a:t>Execution</a:t>
            </a:r>
          </a:p>
          <a:p>
            <a:pPr marL="0" indent="0">
              <a:buNone/>
            </a:pPr>
            <a:r>
              <a:rPr lang="en-US" sz="1800" b="1" dirty="0" smtClean="0"/>
              <a:t>server </a:t>
            </a:r>
            <a:r>
              <a:rPr lang="en-US" sz="1800" dirty="0" smtClean="0"/>
              <a:t>configuration panel</a:t>
            </a:r>
            <a:r>
              <a:rPr lang="en-US" sz="1800" dirty="0"/>
              <a:t>.</a:t>
            </a:r>
          </a:p>
        </p:txBody>
      </p:sp>
      <p:pic>
        <p:nvPicPr>
          <p:cNvPr id="10" name="Picture 9"/>
          <p:cNvPicPr>
            <a:picLocks noChangeAspect="1"/>
          </p:cNvPicPr>
          <p:nvPr/>
        </p:nvPicPr>
        <p:blipFill>
          <a:blip r:embed="rId3"/>
          <a:stretch>
            <a:fillRect/>
          </a:stretch>
        </p:blipFill>
        <p:spPr>
          <a:xfrm>
            <a:off x="1932444" y="1747011"/>
            <a:ext cx="6556027" cy="4817199"/>
          </a:xfrm>
          <a:prstGeom prst="rect">
            <a:avLst/>
          </a:prstGeom>
        </p:spPr>
      </p:pic>
    </p:spTree>
    <p:extLst>
      <p:ext uri="{BB962C8B-B14F-4D97-AF65-F5344CB8AC3E}">
        <p14:creationId xmlns:p14="http://schemas.microsoft.com/office/powerpoint/2010/main" val="169588859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Adding an </a:t>
            </a:r>
            <a:r>
              <a:rPr lang="en-US" b="1" dirty="0" smtClean="0"/>
              <a:t>virtual server</a:t>
            </a:r>
            <a:endParaRPr lang="en-US" dirty="0" smtClean="0"/>
          </a:p>
        </p:txBody>
      </p:sp>
      <p:sp>
        <p:nvSpPr>
          <p:cNvPr id="8" name="Content Placeholder 7"/>
          <p:cNvSpPr>
            <a:spLocks noGrp="1"/>
          </p:cNvSpPr>
          <p:nvPr>
            <p:ph idx="1"/>
          </p:nvPr>
        </p:nvSpPr>
        <p:spPr>
          <a:xfrm>
            <a:off x="1120000" y="1056068"/>
            <a:ext cx="10233800" cy="5120895"/>
          </a:xfrm>
        </p:spPr>
        <p:txBody>
          <a:bodyPr>
            <a:normAutofit/>
          </a:bodyPr>
          <a:lstStyle/>
          <a:p>
            <a:pPr marL="0" indent="0">
              <a:buNone/>
            </a:pPr>
            <a:r>
              <a:rPr lang="en-US" sz="1800" dirty="0"/>
              <a:t>A virtual server is a group of physical servers from which the best rated server will automatically get preferred </a:t>
            </a:r>
            <a:r>
              <a:rPr lang="en-US" sz="1800" dirty="0" smtClean="0"/>
              <a:t>at Job </a:t>
            </a:r>
            <a:r>
              <a:rPr lang="en-US" sz="1800" dirty="0"/>
              <a:t>execution time. </a:t>
            </a:r>
            <a:endParaRPr lang="en-US" sz="1800" dirty="0" smtClean="0"/>
          </a:p>
          <a:p>
            <a:pPr marL="0" indent="0">
              <a:buNone/>
            </a:pPr>
            <a:r>
              <a:rPr lang="en-US" sz="1800" dirty="0" smtClean="0"/>
              <a:t>In </a:t>
            </a:r>
            <a:r>
              <a:rPr lang="en-US" sz="1800" i="1" dirty="0" err="1"/>
              <a:t>Talend</a:t>
            </a:r>
            <a:r>
              <a:rPr lang="en-US" sz="1800" i="1" dirty="0"/>
              <a:t> Administration Center</a:t>
            </a:r>
            <a:r>
              <a:rPr lang="en-US" sz="1800" dirty="0"/>
              <a:t>, simply select physical servers and group them into a </a:t>
            </a:r>
            <a:r>
              <a:rPr lang="en-US" sz="1800" dirty="0" smtClean="0"/>
              <a:t>virtual server</a:t>
            </a:r>
            <a:r>
              <a:rPr lang="en-US" sz="1800" dirty="0"/>
              <a:t>. </a:t>
            </a:r>
            <a:endParaRPr lang="en-US" sz="1800" dirty="0" smtClean="0"/>
          </a:p>
          <a:p>
            <a:pPr marL="0" indent="0">
              <a:buNone/>
            </a:pPr>
            <a:r>
              <a:rPr lang="en-US" sz="1800" dirty="0" smtClean="0"/>
              <a:t>Then </a:t>
            </a:r>
            <a:r>
              <a:rPr lang="en-US" sz="1800" dirty="0"/>
              <a:t>set the execution task onto this virtual server as for any execution server, in order to </a:t>
            </a:r>
            <a:r>
              <a:rPr lang="en-US" sz="1800" dirty="0" smtClean="0"/>
              <a:t>automatically select </a:t>
            </a:r>
            <a:r>
              <a:rPr lang="en-US" sz="1800" dirty="0"/>
              <a:t>the best server to execute the task onto.</a:t>
            </a:r>
          </a:p>
        </p:txBody>
      </p:sp>
      <p:pic>
        <p:nvPicPr>
          <p:cNvPr id="3" name="Picture 2"/>
          <p:cNvPicPr>
            <a:picLocks noChangeAspect="1"/>
          </p:cNvPicPr>
          <p:nvPr/>
        </p:nvPicPr>
        <p:blipFill>
          <a:blip r:embed="rId2"/>
          <a:stretch>
            <a:fillRect/>
          </a:stretch>
        </p:blipFill>
        <p:spPr>
          <a:xfrm>
            <a:off x="1511464" y="2625747"/>
            <a:ext cx="9450871" cy="3871645"/>
          </a:xfrm>
          <a:prstGeom prst="rect">
            <a:avLst/>
          </a:prstGeom>
        </p:spPr>
      </p:pic>
    </p:spTree>
    <p:extLst>
      <p:ext uri="{BB962C8B-B14F-4D97-AF65-F5344CB8AC3E}">
        <p14:creationId xmlns:p14="http://schemas.microsoft.com/office/powerpoint/2010/main" val="88604225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a:t>
            </a:r>
            <a:endParaRPr lang="en-US" dirty="0" smtClean="0"/>
          </a:p>
        </p:txBody>
      </p:sp>
      <p:sp>
        <p:nvSpPr>
          <p:cNvPr id="8" name="Content Placeholder 7"/>
          <p:cNvSpPr>
            <a:spLocks noGrp="1"/>
          </p:cNvSpPr>
          <p:nvPr>
            <p:ph idx="1"/>
          </p:nvPr>
        </p:nvSpPr>
        <p:spPr>
          <a:xfrm>
            <a:off x="1120000" y="1056068"/>
            <a:ext cx="10233800" cy="5120895"/>
          </a:xfrm>
        </p:spPr>
        <p:txBody>
          <a:bodyPr>
            <a:normAutofit/>
          </a:bodyPr>
          <a:lstStyle/>
          <a:p>
            <a:pPr marL="0" indent="0">
              <a:buNone/>
            </a:pPr>
            <a:r>
              <a:rPr lang="en-US" sz="1800" dirty="0"/>
              <a:t>The Virtual servers page is divided into two views:</a:t>
            </a:r>
          </a:p>
          <a:p>
            <a:pPr marL="0" indent="0">
              <a:buNone/>
            </a:pPr>
            <a:r>
              <a:rPr lang="en-US" sz="1800" dirty="0"/>
              <a:t>• The Servers view on the left which regroups the physical servers you have configured in the Servers page.</a:t>
            </a:r>
          </a:p>
          <a:p>
            <a:pPr marL="0" indent="0">
              <a:buNone/>
            </a:pPr>
            <a:r>
              <a:rPr lang="en-US" sz="1800" dirty="0"/>
              <a:t>These execution servers can be both </a:t>
            </a:r>
            <a:r>
              <a:rPr lang="en-US" sz="1800" dirty="0" err="1"/>
              <a:t>JobServers</a:t>
            </a:r>
            <a:r>
              <a:rPr lang="en-US" sz="1800" dirty="0"/>
              <a:t> or </a:t>
            </a:r>
            <a:r>
              <a:rPr lang="en-US" sz="1800" dirty="0" err="1"/>
              <a:t>Talend</a:t>
            </a:r>
            <a:r>
              <a:rPr lang="en-US" sz="1800" dirty="0"/>
              <a:t> Runtime servers.</a:t>
            </a:r>
          </a:p>
          <a:p>
            <a:pPr marL="0" indent="0">
              <a:buNone/>
            </a:pPr>
            <a:r>
              <a:rPr lang="en-US" sz="1800" dirty="0"/>
              <a:t>• The Virtual servers on the right which regroups the virtual servers and their assignments</a:t>
            </a:r>
            <a:r>
              <a:rPr lang="en-US" sz="1800" dirty="0" smtClean="0"/>
              <a:t>.</a:t>
            </a:r>
          </a:p>
          <a:p>
            <a:pPr marL="0" indent="0">
              <a:buNone/>
            </a:pPr>
            <a:endParaRPr lang="en-US" sz="1800" b="1" dirty="0" smtClean="0"/>
          </a:p>
          <a:p>
            <a:pPr marL="0" indent="0">
              <a:buNone/>
            </a:pPr>
            <a:r>
              <a:rPr lang="en-US" sz="1800" b="1" dirty="0" smtClean="0"/>
              <a:t>Adding </a:t>
            </a:r>
            <a:r>
              <a:rPr lang="en-US" sz="1800" b="1" dirty="0"/>
              <a:t>a virtual </a:t>
            </a:r>
            <a:r>
              <a:rPr lang="en-US" sz="1800" b="1" dirty="0" smtClean="0"/>
              <a:t>server</a:t>
            </a:r>
          </a:p>
          <a:p>
            <a:pPr marL="0" indent="0">
              <a:buNone/>
            </a:pPr>
            <a:r>
              <a:rPr lang="en-US" sz="1800" dirty="0" smtClean="0"/>
              <a:t>From </a:t>
            </a:r>
            <a:r>
              <a:rPr lang="en-US" sz="1800" dirty="0"/>
              <a:t>the toolbar on the </a:t>
            </a:r>
            <a:r>
              <a:rPr lang="en-US" sz="1800" b="1" dirty="0"/>
              <a:t>Virtual servers </a:t>
            </a:r>
            <a:r>
              <a:rPr lang="en-US" sz="1800" dirty="0"/>
              <a:t>view of the </a:t>
            </a:r>
            <a:r>
              <a:rPr lang="en-US" sz="1800" b="1" dirty="0"/>
              <a:t>Virtual servers </a:t>
            </a:r>
            <a:endParaRPr lang="en-US" sz="1800" b="1" dirty="0" smtClean="0"/>
          </a:p>
          <a:p>
            <a:pPr marL="0" indent="0">
              <a:buNone/>
            </a:pPr>
            <a:r>
              <a:rPr lang="en-US" sz="1800" dirty="0" smtClean="0"/>
              <a:t>page</a:t>
            </a:r>
            <a:r>
              <a:rPr lang="en-US" sz="1800" dirty="0"/>
              <a:t>, click </a:t>
            </a:r>
            <a:r>
              <a:rPr lang="en-US" sz="1800" b="1" dirty="0"/>
              <a:t>Add a virtual server </a:t>
            </a:r>
            <a:r>
              <a:rPr lang="en-US" sz="1800" dirty="0"/>
              <a:t>to</a:t>
            </a:r>
          </a:p>
          <a:p>
            <a:pPr marL="0" indent="0">
              <a:buNone/>
            </a:pPr>
            <a:r>
              <a:rPr lang="en-US" sz="1800" dirty="0"/>
              <a:t>open the </a:t>
            </a:r>
            <a:r>
              <a:rPr lang="en-US" sz="1800" b="1" dirty="0"/>
              <a:t>[Virtual server] </a:t>
            </a:r>
            <a:r>
              <a:rPr lang="en-US" sz="1800" dirty="0"/>
              <a:t>dialog </a:t>
            </a:r>
            <a:r>
              <a:rPr lang="en-US" sz="1800" dirty="0" smtClean="0"/>
              <a:t>box</a:t>
            </a:r>
          </a:p>
          <a:p>
            <a:pPr marL="0" indent="0">
              <a:buNone/>
            </a:pPr>
            <a:r>
              <a:rPr lang="en-US" sz="1800" dirty="0"/>
              <a:t>Enter the </a:t>
            </a:r>
            <a:r>
              <a:rPr lang="en-US" sz="1800" dirty="0" smtClean="0"/>
              <a:t>required information</a:t>
            </a:r>
            <a:endParaRPr lang="en-US" sz="1800" dirty="0"/>
          </a:p>
          <a:p>
            <a:pPr marL="0" indent="0">
              <a:buNone/>
            </a:pPr>
            <a:r>
              <a:rPr lang="en-US" sz="1800" dirty="0"/>
              <a:t>Click </a:t>
            </a:r>
            <a:r>
              <a:rPr lang="en-US" sz="1800" b="1" dirty="0"/>
              <a:t>Save </a:t>
            </a:r>
            <a:r>
              <a:rPr lang="en-US" sz="1800" dirty="0"/>
              <a:t>to validate the configuration</a:t>
            </a:r>
            <a:endParaRPr lang="en-US" sz="1800" b="1" dirty="0"/>
          </a:p>
          <a:p>
            <a:pPr marL="0" indent="0">
              <a:buNone/>
            </a:pPr>
            <a:endParaRPr lang="en-US" sz="1800" dirty="0"/>
          </a:p>
        </p:txBody>
      </p:sp>
      <p:pic>
        <p:nvPicPr>
          <p:cNvPr id="2" name="Picture 1"/>
          <p:cNvPicPr>
            <a:picLocks noChangeAspect="1"/>
          </p:cNvPicPr>
          <p:nvPr/>
        </p:nvPicPr>
        <p:blipFill>
          <a:blip r:embed="rId2"/>
          <a:stretch>
            <a:fillRect/>
          </a:stretch>
        </p:blipFill>
        <p:spPr>
          <a:xfrm>
            <a:off x="7492154" y="2689237"/>
            <a:ext cx="3861646" cy="2870907"/>
          </a:xfrm>
          <a:prstGeom prst="rect">
            <a:avLst/>
          </a:prstGeom>
        </p:spPr>
      </p:pic>
    </p:spTree>
    <p:extLst>
      <p:ext uri="{BB962C8B-B14F-4D97-AF65-F5344CB8AC3E}">
        <p14:creationId xmlns:p14="http://schemas.microsoft.com/office/powerpoint/2010/main" val="160460001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a:t>
            </a:r>
            <a:endParaRPr lang="en-US" dirty="0" smtClean="0"/>
          </a:p>
        </p:txBody>
      </p:sp>
      <p:sp>
        <p:nvSpPr>
          <p:cNvPr id="8" name="Content Placeholder 7"/>
          <p:cNvSpPr>
            <a:spLocks noGrp="1"/>
          </p:cNvSpPr>
          <p:nvPr>
            <p:ph idx="1"/>
          </p:nvPr>
        </p:nvSpPr>
        <p:spPr>
          <a:xfrm>
            <a:off x="1120000" y="1056068"/>
            <a:ext cx="10233800" cy="5120895"/>
          </a:xfrm>
        </p:spPr>
        <p:txBody>
          <a:bodyPr>
            <a:normAutofit/>
          </a:bodyPr>
          <a:lstStyle/>
          <a:p>
            <a:pPr marL="0" indent="0">
              <a:buNone/>
            </a:pPr>
            <a:r>
              <a:rPr lang="en-US" sz="1800" b="1" dirty="0"/>
              <a:t>Assigning one or several physical server(s) to </a:t>
            </a:r>
            <a:r>
              <a:rPr lang="en-US" sz="1800" b="1" dirty="0" smtClean="0"/>
              <a:t>a virtual server</a:t>
            </a:r>
          </a:p>
          <a:p>
            <a:r>
              <a:rPr lang="en-US" sz="1800" dirty="0"/>
              <a:t>On the </a:t>
            </a:r>
            <a:r>
              <a:rPr lang="en-US" sz="1800" b="1" dirty="0"/>
              <a:t>Virtual servers </a:t>
            </a:r>
            <a:r>
              <a:rPr lang="en-US" sz="1800" dirty="0"/>
              <a:t>page, select one or more server(s) in the </a:t>
            </a:r>
            <a:r>
              <a:rPr lang="en-US" sz="1800" b="1" dirty="0"/>
              <a:t>Job servers </a:t>
            </a:r>
            <a:r>
              <a:rPr lang="en-US" sz="1800" dirty="0"/>
              <a:t>view.</a:t>
            </a:r>
          </a:p>
          <a:p>
            <a:r>
              <a:rPr lang="en-US" sz="1800" dirty="0" smtClean="0"/>
              <a:t>Drag </a:t>
            </a:r>
            <a:r>
              <a:rPr lang="en-US" sz="1800" dirty="0"/>
              <a:t>and drop the selected server(s) onto a virtual server where you want to regroup or add the server(s</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pPr marL="0" indent="0">
              <a:buNone/>
            </a:pPr>
            <a:r>
              <a:rPr lang="en-US" sz="1800" b="1" dirty="0"/>
              <a:t>Deleting an </a:t>
            </a:r>
            <a:r>
              <a:rPr lang="en-US" sz="1800" b="1" dirty="0" smtClean="0"/>
              <a:t>assignment</a:t>
            </a:r>
          </a:p>
          <a:p>
            <a:r>
              <a:rPr lang="en-US" sz="1800" dirty="0"/>
              <a:t>On the </a:t>
            </a:r>
            <a:r>
              <a:rPr lang="en-US" sz="1800" b="1" dirty="0"/>
              <a:t>Virtual servers </a:t>
            </a:r>
            <a:r>
              <a:rPr lang="en-US" sz="1800" dirty="0"/>
              <a:t>page, right-click on the assigned server entry you want to remove from a </a:t>
            </a:r>
            <a:r>
              <a:rPr lang="en-US" sz="1800" dirty="0" smtClean="0"/>
              <a:t>virtual server </a:t>
            </a:r>
            <a:r>
              <a:rPr lang="en-US" sz="1800" dirty="0"/>
              <a:t>on the </a:t>
            </a:r>
            <a:r>
              <a:rPr lang="en-US" sz="1800" b="1" dirty="0"/>
              <a:t>Virtual servers </a:t>
            </a:r>
            <a:r>
              <a:rPr lang="en-US" sz="1800" dirty="0"/>
              <a:t>view. A pop-up menu appears.</a:t>
            </a:r>
          </a:p>
          <a:p>
            <a:r>
              <a:rPr lang="en-US" sz="1800" dirty="0" smtClean="0"/>
              <a:t> </a:t>
            </a:r>
            <a:r>
              <a:rPr lang="en-US" sz="1800" dirty="0"/>
              <a:t>Click </a:t>
            </a:r>
            <a:r>
              <a:rPr lang="en-US" sz="1800" b="1" dirty="0"/>
              <a:t>Remove assignment</a:t>
            </a:r>
            <a:r>
              <a:rPr lang="en-US" sz="1800" dirty="0"/>
              <a:t>. A confirmation message appears to confirm deletion.</a:t>
            </a:r>
            <a:endParaRPr lang="en-US" sz="1800" dirty="0" smtClean="0"/>
          </a:p>
          <a:p>
            <a:pPr marL="0" indent="0">
              <a:buNone/>
            </a:pPr>
            <a:endParaRPr lang="en-US" sz="1800" dirty="0"/>
          </a:p>
        </p:txBody>
      </p:sp>
      <p:pic>
        <p:nvPicPr>
          <p:cNvPr id="3" name="Picture 2"/>
          <p:cNvPicPr>
            <a:picLocks noChangeAspect="1"/>
          </p:cNvPicPr>
          <p:nvPr/>
        </p:nvPicPr>
        <p:blipFill>
          <a:blip r:embed="rId2"/>
          <a:stretch>
            <a:fillRect/>
          </a:stretch>
        </p:blipFill>
        <p:spPr>
          <a:xfrm>
            <a:off x="2413345" y="2249919"/>
            <a:ext cx="3150290" cy="1765735"/>
          </a:xfrm>
          <a:prstGeom prst="rect">
            <a:avLst/>
          </a:prstGeom>
        </p:spPr>
      </p:pic>
      <p:pic>
        <p:nvPicPr>
          <p:cNvPr id="4" name="Picture 3"/>
          <p:cNvPicPr>
            <a:picLocks noChangeAspect="1"/>
          </p:cNvPicPr>
          <p:nvPr/>
        </p:nvPicPr>
        <p:blipFill>
          <a:blip r:embed="rId3"/>
          <a:stretch>
            <a:fillRect/>
          </a:stretch>
        </p:blipFill>
        <p:spPr>
          <a:xfrm>
            <a:off x="6096000" y="2249919"/>
            <a:ext cx="3150290" cy="1765735"/>
          </a:xfrm>
          <a:prstGeom prst="rect">
            <a:avLst/>
          </a:prstGeom>
        </p:spPr>
      </p:pic>
    </p:spTree>
    <p:extLst>
      <p:ext uri="{BB962C8B-B14F-4D97-AF65-F5344CB8AC3E}">
        <p14:creationId xmlns:p14="http://schemas.microsoft.com/office/powerpoint/2010/main" val="149493140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Working with Job execution tasks</a:t>
            </a:r>
            <a:endParaRPr lang="en-US" dirty="0" smtClean="0"/>
          </a:p>
        </p:txBody>
      </p:sp>
      <p:sp>
        <p:nvSpPr>
          <p:cNvPr id="8" name="Content Placeholder 7"/>
          <p:cNvSpPr>
            <a:spLocks noGrp="1"/>
          </p:cNvSpPr>
          <p:nvPr>
            <p:ph idx="1"/>
          </p:nvPr>
        </p:nvSpPr>
        <p:spPr>
          <a:xfrm>
            <a:off x="1120000" y="1056068"/>
            <a:ext cx="10233800" cy="5120895"/>
          </a:xfrm>
        </p:spPr>
        <p:txBody>
          <a:bodyPr>
            <a:normAutofit/>
          </a:bodyPr>
          <a:lstStyle/>
          <a:p>
            <a:pPr marL="0" indent="0">
              <a:buNone/>
            </a:pPr>
            <a:r>
              <a:rPr lang="en-US" sz="1800" dirty="0"/>
              <a:t>A Job execution task represents a set of actions that you can configure in </a:t>
            </a:r>
            <a:r>
              <a:rPr lang="en-US" sz="1800" dirty="0" err="1"/>
              <a:t>Talend</a:t>
            </a:r>
            <a:r>
              <a:rPr lang="en-US" sz="1800" dirty="0"/>
              <a:t> Administration Center in order </a:t>
            </a:r>
            <a:r>
              <a:rPr lang="en-US" sz="1800" dirty="0" smtClean="0"/>
              <a:t>to execute </a:t>
            </a:r>
            <a:r>
              <a:rPr lang="en-US" sz="1800" dirty="0"/>
              <a:t>the Jobs designed in </a:t>
            </a:r>
            <a:r>
              <a:rPr lang="en-US" sz="1800" dirty="0" err="1"/>
              <a:t>Talend</a:t>
            </a:r>
            <a:r>
              <a:rPr lang="en-US" sz="1800" dirty="0"/>
              <a:t> Studio directly from the Administration Center. You can also define </a:t>
            </a:r>
            <a:r>
              <a:rPr lang="en-US" sz="1800" dirty="0" smtClean="0"/>
              <a:t>different types </a:t>
            </a:r>
            <a:r>
              <a:rPr lang="en-US" sz="1800" dirty="0"/>
              <a:t>of triggers to launch an execution task.</a:t>
            </a:r>
          </a:p>
          <a:p>
            <a:pPr marL="0" indent="0">
              <a:buNone/>
            </a:pPr>
            <a:r>
              <a:rPr lang="en-US" sz="1800" dirty="0" smtClean="0"/>
              <a:t>In </a:t>
            </a:r>
            <a:r>
              <a:rPr lang="en-US" sz="1800" dirty="0"/>
              <a:t>the Menu tree view, click Job Conductor to display the list of scheduled tasks that will deploy and </a:t>
            </a:r>
            <a:r>
              <a:rPr lang="en-US" sz="1800" dirty="0" smtClean="0"/>
              <a:t>execute Jobs </a:t>
            </a:r>
            <a:r>
              <a:rPr lang="en-US" sz="1800" dirty="0"/>
              <a:t>on a remote server</a:t>
            </a:r>
            <a:r>
              <a:rPr lang="en-US" sz="1800" dirty="0" smtClean="0"/>
              <a:t>.</a:t>
            </a:r>
          </a:p>
          <a:p>
            <a:pPr marL="0" indent="0">
              <a:buNone/>
            </a:pPr>
            <a:endParaRPr lang="en-US" sz="1800" dirty="0"/>
          </a:p>
        </p:txBody>
      </p:sp>
      <p:pic>
        <p:nvPicPr>
          <p:cNvPr id="2" name="Picture 1"/>
          <p:cNvPicPr>
            <a:picLocks noChangeAspect="1"/>
          </p:cNvPicPr>
          <p:nvPr/>
        </p:nvPicPr>
        <p:blipFill>
          <a:blip r:embed="rId2"/>
          <a:stretch>
            <a:fillRect/>
          </a:stretch>
        </p:blipFill>
        <p:spPr>
          <a:xfrm>
            <a:off x="1120000" y="2439513"/>
            <a:ext cx="10568716" cy="4039594"/>
          </a:xfrm>
          <a:prstGeom prst="rect">
            <a:avLst/>
          </a:prstGeom>
        </p:spPr>
      </p:pic>
    </p:spTree>
    <p:extLst>
      <p:ext uri="{BB962C8B-B14F-4D97-AF65-F5344CB8AC3E}">
        <p14:creationId xmlns:p14="http://schemas.microsoft.com/office/powerpoint/2010/main" val="104893157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a:t>
            </a:r>
            <a:endParaRPr lang="en-US" dirty="0" smtClean="0"/>
          </a:p>
        </p:txBody>
      </p:sp>
      <p:pic>
        <p:nvPicPr>
          <p:cNvPr id="2" name="Content Placeholder 1"/>
          <p:cNvPicPr>
            <a:picLocks noGrp="1" noChangeAspect="1"/>
          </p:cNvPicPr>
          <p:nvPr>
            <p:ph idx="1"/>
          </p:nvPr>
        </p:nvPicPr>
        <p:blipFill>
          <a:blip r:embed="rId3"/>
          <a:stretch>
            <a:fillRect/>
          </a:stretch>
        </p:blipFill>
        <p:spPr>
          <a:xfrm>
            <a:off x="3006314" y="472003"/>
            <a:ext cx="6296025" cy="1157008"/>
          </a:xfrm>
          <a:prstGeom prst="rect">
            <a:avLst/>
          </a:prstGeom>
        </p:spPr>
      </p:pic>
      <p:pic>
        <p:nvPicPr>
          <p:cNvPr id="5" name="Picture 4"/>
          <p:cNvPicPr>
            <a:picLocks noChangeAspect="1"/>
          </p:cNvPicPr>
          <p:nvPr/>
        </p:nvPicPr>
        <p:blipFill>
          <a:blip r:embed="rId4"/>
          <a:stretch>
            <a:fillRect/>
          </a:stretch>
        </p:blipFill>
        <p:spPr>
          <a:xfrm>
            <a:off x="3006314" y="1629010"/>
            <a:ext cx="6296025" cy="4896857"/>
          </a:xfrm>
          <a:prstGeom prst="rect">
            <a:avLst/>
          </a:prstGeom>
        </p:spPr>
      </p:pic>
    </p:spTree>
    <p:extLst>
      <p:ext uri="{BB962C8B-B14F-4D97-AF65-F5344CB8AC3E}">
        <p14:creationId xmlns:p14="http://schemas.microsoft.com/office/powerpoint/2010/main" val="2067036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85000" lnSpcReduction="20000"/>
          </a:bodyPr>
          <a:lstStyle/>
          <a:p>
            <a:r>
              <a:rPr lang="en-US" dirty="0" smtClean="0"/>
              <a:t>Eclipse based visual programming IDE for ETL application</a:t>
            </a:r>
          </a:p>
          <a:p>
            <a:endParaRPr lang="en-US" dirty="0" smtClean="0"/>
          </a:p>
          <a:p>
            <a:r>
              <a:rPr lang="en-US" dirty="0" smtClean="0"/>
              <a:t>Java code generator </a:t>
            </a:r>
            <a:r>
              <a:rPr lang="en-US" b="1" dirty="0"/>
              <a:t>By choosing java, we have all the advantages and disadvantages of this </a:t>
            </a:r>
            <a:r>
              <a:rPr lang="en-US" b="1" dirty="0" smtClean="0"/>
              <a:t>language</a:t>
            </a:r>
          </a:p>
          <a:p>
            <a:endParaRPr lang="en-US" dirty="0" smtClean="0"/>
          </a:p>
          <a:p>
            <a:r>
              <a:rPr lang="en-US" dirty="0" smtClean="0"/>
              <a:t>600+ connectors for open and proprietary data systems</a:t>
            </a:r>
          </a:p>
          <a:p>
            <a:endParaRPr lang="en-US" b="1" dirty="0" smtClean="0"/>
          </a:p>
          <a:p>
            <a:r>
              <a:rPr lang="en-US" b="1" dirty="0" smtClean="0"/>
              <a:t>Unified </a:t>
            </a:r>
            <a:r>
              <a:rPr lang="en-US" b="1" dirty="0"/>
              <a:t>user interface</a:t>
            </a:r>
            <a:r>
              <a:rPr lang="en-US" dirty="0"/>
              <a:t> across all components. Based </a:t>
            </a:r>
            <a:r>
              <a:rPr lang="en-US" dirty="0" smtClean="0"/>
              <a:t>on </a:t>
            </a:r>
            <a:r>
              <a:rPr lang="en-US" b="1" dirty="0" smtClean="0"/>
              <a:t>Eclipse</a:t>
            </a:r>
            <a:r>
              <a:rPr lang="en-US" b="1" dirty="0"/>
              <a:t>,</a:t>
            </a:r>
            <a:r>
              <a:rPr lang="en-US" dirty="0"/>
              <a:t> the knowledge of the tool enables us to use the </a:t>
            </a:r>
            <a:r>
              <a:rPr lang="en-US" dirty="0" smtClean="0"/>
              <a:t>interface</a:t>
            </a:r>
          </a:p>
          <a:p>
            <a:endParaRPr lang="en-US" dirty="0" smtClean="0"/>
          </a:p>
          <a:p>
            <a:r>
              <a:rPr lang="en-US" dirty="0" smtClean="0"/>
              <a:t>Central metadata repository </a:t>
            </a:r>
          </a:p>
          <a:p>
            <a:endParaRPr lang="en-US" dirty="0" smtClean="0"/>
          </a:p>
          <a:p>
            <a:r>
              <a:rPr lang="en-US" dirty="0" smtClean="0"/>
              <a:t>Available in both open source and Enterprise editions</a:t>
            </a:r>
          </a:p>
          <a:p>
            <a:endParaRPr lang="en-US" dirty="0" smtClean="0"/>
          </a:p>
          <a:p>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err="1" smtClean="0"/>
              <a:t>Talend</a:t>
            </a:r>
            <a:r>
              <a:rPr lang="en-US" dirty="0"/>
              <a:t> </a:t>
            </a:r>
            <a:r>
              <a:rPr lang="en-US" dirty="0" smtClean="0"/>
              <a:t>Cloud Integration</a:t>
            </a:r>
          </a:p>
        </p:txBody>
      </p:sp>
    </p:spTree>
    <p:extLst>
      <p:ext uri="{BB962C8B-B14F-4D97-AF65-F5344CB8AC3E}">
        <p14:creationId xmlns:p14="http://schemas.microsoft.com/office/powerpoint/2010/main" val="50020121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Adding an execution task</a:t>
            </a:r>
            <a:endParaRPr lang="en-US" dirty="0" smtClean="0"/>
          </a:p>
        </p:txBody>
      </p:sp>
      <p:sp>
        <p:nvSpPr>
          <p:cNvPr id="8" name="Content Placeholder 7"/>
          <p:cNvSpPr>
            <a:spLocks noGrp="1"/>
          </p:cNvSpPr>
          <p:nvPr>
            <p:ph idx="1"/>
          </p:nvPr>
        </p:nvSpPr>
        <p:spPr>
          <a:xfrm>
            <a:off x="1120000" y="1056068"/>
            <a:ext cx="10233800" cy="5120895"/>
          </a:xfrm>
        </p:spPr>
        <p:txBody>
          <a:bodyPr>
            <a:normAutofit/>
          </a:bodyPr>
          <a:lstStyle/>
          <a:p>
            <a:pPr marL="0" indent="0">
              <a:buNone/>
            </a:pPr>
            <a:r>
              <a:rPr lang="en-US" sz="1800" dirty="0"/>
              <a:t>The </a:t>
            </a:r>
            <a:r>
              <a:rPr lang="en-US" sz="1800" b="1" dirty="0" err="1"/>
              <a:t>Talend</a:t>
            </a:r>
            <a:r>
              <a:rPr lang="en-US" sz="1800" b="1" dirty="0"/>
              <a:t> Administration Center </a:t>
            </a:r>
            <a:r>
              <a:rPr lang="en-US" sz="1800" dirty="0"/>
              <a:t>allows you to add execution tasks on Jobs that are either based on the </a:t>
            </a:r>
            <a:r>
              <a:rPr lang="en-US" sz="1800" dirty="0" smtClean="0"/>
              <a:t>SVN repository</a:t>
            </a:r>
            <a:r>
              <a:rPr lang="en-US" sz="1800" dirty="0"/>
              <a:t>, or pre-generated by the Studio as zip files. According to your needs, read one of the procedures below.</a:t>
            </a:r>
          </a:p>
          <a:p>
            <a:pPr marL="0" indent="0">
              <a:buNone/>
            </a:pPr>
            <a:r>
              <a:rPr lang="en-US" sz="1800" b="1" dirty="0" smtClean="0"/>
              <a:t>Adding </a:t>
            </a:r>
            <a:r>
              <a:rPr lang="en-US" sz="1800" b="1" dirty="0"/>
              <a:t>an execution task on a Job based on SVN repository</a:t>
            </a:r>
          </a:p>
          <a:p>
            <a:pPr marL="0" indent="0">
              <a:buNone/>
            </a:pPr>
            <a:r>
              <a:rPr lang="en-US" sz="1800" dirty="0" smtClean="0"/>
              <a:t>From </a:t>
            </a:r>
            <a:r>
              <a:rPr lang="en-US" sz="1800" dirty="0"/>
              <a:t>the toolbar on the </a:t>
            </a:r>
            <a:r>
              <a:rPr lang="en-US" sz="1800" b="1" dirty="0"/>
              <a:t>Job Conductor </a:t>
            </a:r>
            <a:r>
              <a:rPr lang="en-US" sz="1800" dirty="0"/>
              <a:t>page, click </a:t>
            </a:r>
            <a:r>
              <a:rPr lang="en-US" sz="1800" b="1" dirty="0"/>
              <a:t>Add task </a:t>
            </a:r>
            <a:endParaRPr lang="en-US" sz="1800" b="1" dirty="0" smtClean="0"/>
          </a:p>
          <a:p>
            <a:pPr marL="0" indent="0">
              <a:buNone/>
            </a:pPr>
            <a:r>
              <a:rPr lang="en-US" sz="1800" dirty="0" smtClean="0"/>
              <a:t>to </a:t>
            </a:r>
            <a:r>
              <a:rPr lang="en-US" sz="1800" dirty="0"/>
              <a:t>clear the </a:t>
            </a:r>
            <a:r>
              <a:rPr lang="en-US" sz="1800" b="1" dirty="0"/>
              <a:t>Execution task </a:t>
            </a:r>
            <a:r>
              <a:rPr lang="en-US" sz="1800" dirty="0"/>
              <a:t>configuration panel.</a:t>
            </a:r>
          </a:p>
        </p:txBody>
      </p:sp>
      <p:pic>
        <p:nvPicPr>
          <p:cNvPr id="3" name="Picture 2"/>
          <p:cNvPicPr>
            <a:picLocks noChangeAspect="1"/>
          </p:cNvPicPr>
          <p:nvPr/>
        </p:nvPicPr>
        <p:blipFill>
          <a:blip r:embed="rId2"/>
          <a:stretch>
            <a:fillRect/>
          </a:stretch>
        </p:blipFill>
        <p:spPr>
          <a:xfrm>
            <a:off x="7056761" y="1628287"/>
            <a:ext cx="4115702" cy="5116897"/>
          </a:xfrm>
          <a:prstGeom prst="rect">
            <a:avLst/>
          </a:prstGeom>
        </p:spPr>
      </p:pic>
      <p:pic>
        <p:nvPicPr>
          <p:cNvPr id="4" name="Picture 3"/>
          <p:cNvPicPr>
            <a:picLocks noChangeAspect="1"/>
          </p:cNvPicPr>
          <p:nvPr/>
        </p:nvPicPr>
        <p:blipFill>
          <a:blip r:embed="rId3"/>
          <a:stretch>
            <a:fillRect/>
          </a:stretch>
        </p:blipFill>
        <p:spPr>
          <a:xfrm>
            <a:off x="1718777" y="2970712"/>
            <a:ext cx="4518123" cy="3679470"/>
          </a:xfrm>
          <a:prstGeom prst="rect">
            <a:avLst/>
          </a:prstGeom>
        </p:spPr>
      </p:pic>
    </p:spTree>
    <p:extLst>
      <p:ext uri="{BB962C8B-B14F-4D97-AF65-F5344CB8AC3E}">
        <p14:creationId xmlns:p14="http://schemas.microsoft.com/office/powerpoint/2010/main" val="304203606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Scheduling execution tasks</a:t>
            </a:r>
            <a:endParaRPr lang="en-US" dirty="0" smtClean="0"/>
          </a:p>
        </p:txBody>
      </p:sp>
      <p:sp>
        <p:nvSpPr>
          <p:cNvPr id="8" name="Content Placeholder 7"/>
          <p:cNvSpPr>
            <a:spLocks noGrp="1"/>
          </p:cNvSpPr>
          <p:nvPr>
            <p:ph idx="1"/>
          </p:nvPr>
        </p:nvSpPr>
        <p:spPr>
          <a:xfrm>
            <a:off x="1120000" y="1056068"/>
            <a:ext cx="10233800" cy="5120895"/>
          </a:xfrm>
        </p:spPr>
        <p:txBody>
          <a:bodyPr>
            <a:normAutofit/>
          </a:bodyPr>
          <a:lstStyle/>
          <a:p>
            <a:r>
              <a:rPr lang="en-US" sz="1800" dirty="0"/>
              <a:t>You can schedule your tasks based on time or event, using time triggers or file triggers respectively.</a:t>
            </a:r>
          </a:p>
          <a:p>
            <a:r>
              <a:rPr lang="en-US" sz="1800" dirty="0"/>
              <a:t>Time-based scheduling can be linked to a simple trigger or to a CRONUI trigger depending on the way you </a:t>
            </a:r>
            <a:r>
              <a:rPr lang="en-US" sz="1800" dirty="0" smtClean="0"/>
              <a:t>want your </a:t>
            </a:r>
            <a:r>
              <a:rPr lang="en-US" sz="1800" dirty="0"/>
              <a:t>time-based triggered task to be executed, either at a defined time and date or regularly over a period of time.</a:t>
            </a:r>
          </a:p>
          <a:p>
            <a:r>
              <a:rPr lang="en-US" sz="1800" dirty="0"/>
              <a:t>You can also schedule your task to be executed based on a file trigger. The presence of a file in a defined </a:t>
            </a:r>
            <a:r>
              <a:rPr lang="en-US" sz="1800" dirty="0" smtClean="0"/>
              <a:t>location will </a:t>
            </a:r>
            <a:r>
              <a:rPr lang="en-US" sz="1800" dirty="0"/>
              <a:t>trigger the job execution </a:t>
            </a:r>
            <a:r>
              <a:rPr lang="en-US" sz="1800" dirty="0" smtClean="0"/>
              <a:t>task</a:t>
            </a:r>
          </a:p>
          <a:p>
            <a:pPr marL="0" indent="0">
              <a:buNone/>
            </a:pPr>
            <a:r>
              <a:rPr lang="en-US" sz="1800" dirty="0" smtClean="0"/>
              <a:t> </a:t>
            </a:r>
            <a:r>
              <a:rPr lang="en-US" sz="1800" dirty="0"/>
              <a:t>Time-based triggers </a:t>
            </a:r>
            <a:r>
              <a:rPr lang="en-US" sz="1800" b="1" dirty="0"/>
              <a:t>(</a:t>
            </a:r>
            <a:r>
              <a:rPr lang="en-US" sz="1800" b="1" dirty="0" err="1"/>
              <a:t>SimpleTrigger</a:t>
            </a:r>
            <a:r>
              <a:rPr lang="en-US" sz="1800" b="1" dirty="0" smtClean="0"/>
              <a:t>)</a:t>
            </a:r>
            <a:r>
              <a:rPr lang="en-US" sz="1800" dirty="0" smtClean="0"/>
              <a:t>:</a:t>
            </a:r>
          </a:p>
          <a:p>
            <a:pPr marL="0" indent="0">
              <a:buNone/>
            </a:pPr>
            <a:endParaRPr lang="en-US" sz="1800" dirty="0"/>
          </a:p>
          <a:p>
            <a:pPr marL="0" indent="0">
              <a:buNone/>
            </a:pPr>
            <a:endParaRPr lang="en-US" sz="1800" dirty="0" smtClean="0"/>
          </a:p>
          <a:p>
            <a:pPr marL="0" indent="0">
              <a:buNone/>
            </a:pPr>
            <a:r>
              <a:rPr lang="en-US" sz="1800" dirty="0"/>
              <a:t>Periodic multi-platform CRON-like triggers </a:t>
            </a:r>
            <a:r>
              <a:rPr lang="en-US" sz="1800" b="1" dirty="0"/>
              <a:t>(</a:t>
            </a:r>
            <a:r>
              <a:rPr lang="en-US" sz="1800" b="1" dirty="0" err="1"/>
              <a:t>CronUITrigger</a:t>
            </a:r>
            <a:r>
              <a:rPr lang="en-US" sz="1800" b="1" dirty="0" smtClean="0"/>
              <a:t>)</a:t>
            </a:r>
            <a:r>
              <a:rPr lang="en-US" sz="1800" dirty="0" smtClean="0"/>
              <a:t>:</a:t>
            </a:r>
          </a:p>
          <a:p>
            <a:pPr marL="0" indent="0">
              <a:buNone/>
            </a:pPr>
            <a:endParaRPr lang="en-US" sz="1800" dirty="0"/>
          </a:p>
          <a:p>
            <a:pPr marL="0" indent="0">
              <a:buNone/>
            </a:pPr>
            <a:endParaRPr lang="en-US" sz="1800" dirty="0" smtClean="0"/>
          </a:p>
          <a:p>
            <a:pPr marL="0" indent="0">
              <a:buNone/>
            </a:pPr>
            <a:r>
              <a:rPr lang="en-US" sz="1800" dirty="0"/>
              <a:t>File-based triggers </a:t>
            </a:r>
            <a:r>
              <a:rPr lang="en-US" sz="1800" b="1" dirty="0"/>
              <a:t>(</a:t>
            </a:r>
            <a:r>
              <a:rPr lang="en-US" sz="1800" b="1" dirty="0" err="1"/>
              <a:t>FileTrigger</a:t>
            </a:r>
            <a:r>
              <a:rPr lang="en-US" sz="1800" b="1" dirty="0" smtClean="0"/>
              <a:t>)</a:t>
            </a:r>
            <a:r>
              <a:rPr lang="en-US" sz="1800" dirty="0" smtClean="0"/>
              <a:t>:</a:t>
            </a:r>
          </a:p>
          <a:p>
            <a:pPr marL="0" indent="0">
              <a:buNone/>
            </a:pPr>
            <a:endParaRPr lang="en-US" sz="1800" dirty="0" smtClean="0"/>
          </a:p>
          <a:p>
            <a:pPr marL="0" indent="0">
              <a:buNone/>
            </a:pPr>
            <a:endParaRPr lang="en-US" sz="1800" dirty="0" smtClean="0"/>
          </a:p>
          <a:p>
            <a:pPr marL="0" indent="0">
              <a:buNone/>
            </a:pPr>
            <a:endParaRPr lang="en-US" sz="1800" dirty="0"/>
          </a:p>
        </p:txBody>
      </p:sp>
      <p:pic>
        <p:nvPicPr>
          <p:cNvPr id="2" name="Picture 1"/>
          <p:cNvPicPr>
            <a:picLocks noChangeAspect="1"/>
          </p:cNvPicPr>
          <p:nvPr/>
        </p:nvPicPr>
        <p:blipFill>
          <a:blip r:embed="rId2"/>
          <a:stretch>
            <a:fillRect/>
          </a:stretch>
        </p:blipFill>
        <p:spPr>
          <a:xfrm>
            <a:off x="1234680" y="3317991"/>
            <a:ext cx="9247626" cy="597047"/>
          </a:xfrm>
          <a:prstGeom prst="rect">
            <a:avLst/>
          </a:prstGeom>
        </p:spPr>
      </p:pic>
      <p:pic>
        <p:nvPicPr>
          <p:cNvPr id="5" name="Picture 4"/>
          <p:cNvPicPr>
            <a:picLocks noChangeAspect="1"/>
          </p:cNvPicPr>
          <p:nvPr/>
        </p:nvPicPr>
        <p:blipFill>
          <a:blip r:embed="rId3"/>
          <a:stretch>
            <a:fillRect/>
          </a:stretch>
        </p:blipFill>
        <p:spPr>
          <a:xfrm>
            <a:off x="1234680" y="4448953"/>
            <a:ext cx="9095193" cy="597047"/>
          </a:xfrm>
          <a:prstGeom prst="rect">
            <a:avLst/>
          </a:prstGeom>
        </p:spPr>
      </p:pic>
      <p:pic>
        <p:nvPicPr>
          <p:cNvPr id="6" name="Picture 5"/>
          <p:cNvPicPr>
            <a:picLocks noChangeAspect="1"/>
          </p:cNvPicPr>
          <p:nvPr/>
        </p:nvPicPr>
        <p:blipFill>
          <a:blip r:embed="rId4"/>
          <a:stretch>
            <a:fillRect/>
          </a:stretch>
        </p:blipFill>
        <p:spPr>
          <a:xfrm>
            <a:off x="1234680" y="5548350"/>
            <a:ext cx="8536271" cy="597047"/>
          </a:xfrm>
          <a:prstGeom prst="rect">
            <a:avLst/>
          </a:prstGeom>
        </p:spPr>
      </p:pic>
    </p:spTree>
    <p:extLst>
      <p:ext uri="{BB962C8B-B14F-4D97-AF65-F5344CB8AC3E}">
        <p14:creationId xmlns:p14="http://schemas.microsoft.com/office/powerpoint/2010/main" val="79682629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Adding </a:t>
            </a:r>
            <a:r>
              <a:rPr lang="en-US" b="1" dirty="0" smtClean="0"/>
              <a:t>Triggers</a:t>
            </a:r>
            <a:endParaRPr lang="en-US" dirty="0" smtClean="0"/>
          </a:p>
        </p:txBody>
      </p:sp>
      <p:sp>
        <p:nvSpPr>
          <p:cNvPr id="8" name="Content Placeholder 7"/>
          <p:cNvSpPr>
            <a:spLocks noGrp="1"/>
          </p:cNvSpPr>
          <p:nvPr>
            <p:ph idx="1"/>
          </p:nvPr>
        </p:nvSpPr>
        <p:spPr>
          <a:xfrm>
            <a:off x="1120000" y="1056068"/>
            <a:ext cx="10233800" cy="5120895"/>
          </a:xfrm>
        </p:spPr>
        <p:txBody>
          <a:bodyPr>
            <a:normAutofit/>
          </a:bodyPr>
          <a:lstStyle/>
          <a:p>
            <a:pPr marL="0" indent="0">
              <a:buNone/>
            </a:pPr>
            <a:r>
              <a:rPr lang="en-US" sz="2400" dirty="0"/>
              <a:t>To schedule the execution of your tasks, you can set time-based triggers (simple or CRON) or event-based </a:t>
            </a:r>
            <a:r>
              <a:rPr lang="en-US" sz="2400" dirty="0" smtClean="0"/>
              <a:t>triggers (file</a:t>
            </a:r>
            <a:r>
              <a:rPr lang="en-US" sz="2400" dirty="0"/>
              <a:t>) onto a task that will start its execution</a:t>
            </a:r>
            <a:r>
              <a:rPr lang="en-US" sz="2400" dirty="0" smtClean="0"/>
              <a:t>.</a:t>
            </a:r>
          </a:p>
          <a:p>
            <a:endParaRPr lang="en-US" sz="2400" dirty="0"/>
          </a:p>
          <a:p>
            <a:r>
              <a:rPr lang="en-US" sz="2400" dirty="0"/>
              <a:t>If you want to schedule one or several execution of a task at a precise moment, you can use the simple trigger. </a:t>
            </a:r>
            <a:endParaRPr lang="en-US" sz="2400" dirty="0" smtClean="0"/>
          </a:p>
          <a:p>
            <a:endParaRPr lang="en-US" sz="2400" dirty="0" smtClean="0"/>
          </a:p>
          <a:p>
            <a:r>
              <a:rPr lang="en-US" sz="2400" dirty="0" smtClean="0"/>
              <a:t>If </a:t>
            </a:r>
            <a:r>
              <a:rPr lang="en-US" sz="2400" dirty="0"/>
              <a:t>you want to schedule one execution of a task on a regular basis (daily, weekly, monthly etc.), you can use </a:t>
            </a:r>
            <a:r>
              <a:rPr lang="en-US" sz="2400" dirty="0" smtClean="0"/>
              <a:t>the CRON-based </a:t>
            </a:r>
            <a:r>
              <a:rPr lang="en-US" sz="2400" dirty="0"/>
              <a:t>trigger. </a:t>
            </a:r>
            <a:endParaRPr lang="en-US" sz="2400" dirty="0" smtClean="0"/>
          </a:p>
          <a:p>
            <a:endParaRPr lang="en-US" sz="2400" dirty="0" smtClean="0"/>
          </a:p>
          <a:p>
            <a:r>
              <a:rPr lang="en-US" sz="2400" dirty="0" smtClean="0"/>
              <a:t>If </a:t>
            </a:r>
            <a:r>
              <a:rPr lang="en-US" sz="2400" dirty="0"/>
              <a:t>you want to execute a task on a file-based event, such as the presence, creation, modification of the file, you </a:t>
            </a:r>
            <a:r>
              <a:rPr lang="en-US" sz="2400" dirty="0" smtClean="0"/>
              <a:t>can use </a:t>
            </a:r>
            <a:r>
              <a:rPr lang="en-US" sz="2400" dirty="0"/>
              <a:t>the File trigger</a:t>
            </a:r>
            <a:r>
              <a:rPr lang="en-US" sz="2400" dirty="0" smtClean="0"/>
              <a:t>.</a:t>
            </a:r>
            <a:endParaRPr lang="en-US" sz="2400" dirty="0"/>
          </a:p>
        </p:txBody>
      </p:sp>
    </p:spTree>
    <p:extLst>
      <p:ext uri="{BB962C8B-B14F-4D97-AF65-F5344CB8AC3E}">
        <p14:creationId xmlns:p14="http://schemas.microsoft.com/office/powerpoint/2010/main" val="405541094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How to add a simple trigger</a:t>
            </a:r>
            <a:endParaRPr lang="en-US" dirty="0" smtClean="0"/>
          </a:p>
        </p:txBody>
      </p:sp>
      <p:sp>
        <p:nvSpPr>
          <p:cNvPr id="8" name="Content Placeholder 7"/>
          <p:cNvSpPr>
            <a:spLocks noGrp="1"/>
          </p:cNvSpPr>
          <p:nvPr>
            <p:ph idx="1"/>
          </p:nvPr>
        </p:nvSpPr>
        <p:spPr>
          <a:xfrm>
            <a:off x="1120000" y="1056068"/>
            <a:ext cx="10233800" cy="5120895"/>
          </a:xfrm>
        </p:spPr>
        <p:txBody>
          <a:bodyPr>
            <a:normAutofit lnSpcReduction="10000"/>
          </a:bodyPr>
          <a:lstStyle/>
          <a:p>
            <a:pPr marL="0" indent="0">
              <a:buNone/>
            </a:pPr>
            <a:r>
              <a:rPr lang="en-US" sz="2000" dirty="0"/>
              <a:t>You can add a simple trigger onto a task to schedule </a:t>
            </a:r>
            <a:endParaRPr lang="en-US" sz="2000" dirty="0" smtClean="0"/>
          </a:p>
          <a:p>
            <a:pPr marL="0" indent="0">
              <a:buNone/>
            </a:pPr>
            <a:r>
              <a:rPr lang="en-US" sz="2000" dirty="0" smtClean="0"/>
              <a:t>one </a:t>
            </a:r>
            <a:r>
              <a:rPr lang="en-US" sz="2000" dirty="0"/>
              <a:t>or </a:t>
            </a:r>
            <a:r>
              <a:rPr lang="en-US" sz="2000" dirty="0" smtClean="0"/>
              <a:t>several </a:t>
            </a:r>
            <a:r>
              <a:rPr lang="en-US" sz="2000" dirty="0"/>
              <a:t>execution(s) at a defined date and </a:t>
            </a:r>
            <a:endParaRPr lang="en-US" sz="2000" dirty="0" smtClean="0"/>
          </a:p>
          <a:p>
            <a:pPr marL="0" indent="0">
              <a:buNone/>
            </a:pPr>
            <a:r>
              <a:rPr lang="en-US" sz="2000" dirty="0" smtClean="0"/>
              <a:t>time.</a:t>
            </a:r>
          </a:p>
          <a:p>
            <a:pPr marL="0" indent="0">
              <a:buNone/>
            </a:pPr>
            <a:endParaRPr lang="en-US" sz="2000" dirty="0"/>
          </a:p>
          <a:p>
            <a:pPr marL="457200" indent="-457200">
              <a:buFont typeface="+mj-lt"/>
              <a:buAutoNum type="arabicPeriod"/>
            </a:pPr>
            <a:r>
              <a:rPr lang="en-US" sz="2000" dirty="0" smtClean="0"/>
              <a:t>On </a:t>
            </a:r>
            <a:r>
              <a:rPr lang="en-US" sz="2000" dirty="0"/>
              <a:t>the Job Conductor page, select the task you </a:t>
            </a:r>
            <a:r>
              <a:rPr lang="en-US" sz="2000" dirty="0" smtClean="0"/>
              <a:t>want</a:t>
            </a:r>
          </a:p>
          <a:p>
            <a:pPr marL="0" indent="0">
              <a:buNone/>
            </a:pPr>
            <a:r>
              <a:rPr lang="en-US" sz="2000" dirty="0" smtClean="0"/>
              <a:t>to implement </a:t>
            </a:r>
            <a:r>
              <a:rPr lang="en-US" sz="2000" dirty="0"/>
              <a:t>a trigger </a:t>
            </a:r>
            <a:r>
              <a:rPr lang="en-US" sz="2000" dirty="0" smtClean="0"/>
              <a:t>on. In </a:t>
            </a:r>
            <a:r>
              <a:rPr lang="en-US" sz="2000" dirty="0"/>
              <a:t>the bottom half of the </a:t>
            </a:r>
            <a:endParaRPr lang="en-US" sz="2000" dirty="0" smtClean="0"/>
          </a:p>
          <a:p>
            <a:pPr marL="0" indent="0">
              <a:buNone/>
            </a:pPr>
            <a:r>
              <a:rPr lang="en-US" sz="2000" dirty="0" smtClean="0"/>
              <a:t>page </a:t>
            </a:r>
            <a:r>
              <a:rPr lang="en-US" sz="2000" dirty="0"/>
              <a:t>and </a:t>
            </a:r>
            <a:r>
              <a:rPr lang="en-US" sz="2000" dirty="0" smtClean="0"/>
              <a:t>in </a:t>
            </a:r>
            <a:r>
              <a:rPr lang="en-US" sz="2000" dirty="0"/>
              <a:t>the Triggers view, click Add trigger... </a:t>
            </a:r>
            <a:endParaRPr lang="en-US" sz="2000" dirty="0" smtClean="0"/>
          </a:p>
          <a:p>
            <a:pPr marL="0" indent="0">
              <a:buNone/>
            </a:pPr>
            <a:r>
              <a:rPr lang="en-US" sz="2000" dirty="0" smtClean="0"/>
              <a:t>and </a:t>
            </a:r>
            <a:r>
              <a:rPr lang="en-US" sz="2000" dirty="0"/>
              <a:t>then select </a:t>
            </a:r>
            <a:r>
              <a:rPr lang="en-US" sz="2000" dirty="0" smtClean="0"/>
              <a:t>Add simple trigger </a:t>
            </a:r>
            <a:r>
              <a:rPr lang="en-US" sz="2000" dirty="0"/>
              <a:t>from </a:t>
            </a:r>
            <a:r>
              <a:rPr lang="en-US" sz="2000" dirty="0" smtClean="0"/>
              <a:t>the</a:t>
            </a:r>
          </a:p>
          <a:p>
            <a:pPr marL="0" indent="0">
              <a:buNone/>
            </a:pPr>
            <a:r>
              <a:rPr lang="en-US" sz="2000" dirty="0" smtClean="0"/>
              <a:t>drop-down </a:t>
            </a:r>
            <a:r>
              <a:rPr lang="en-US" sz="2000" dirty="0"/>
              <a:t>list. </a:t>
            </a:r>
            <a:endParaRPr lang="en-US" sz="2000" dirty="0" smtClean="0"/>
          </a:p>
          <a:p>
            <a:pPr marL="0" indent="0">
              <a:buNone/>
            </a:pPr>
            <a:endParaRPr lang="en-US" sz="2000" dirty="0" smtClean="0"/>
          </a:p>
          <a:p>
            <a:pPr marL="457200" indent="-457200">
              <a:buFont typeface="+mj-lt"/>
              <a:buAutoNum type="arabicPeriod" startAt="2"/>
            </a:pPr>
            <a:r>
              <a:rPr lang="en-US" sz="2000" dirty="0" smtClean="0"/>
              <a:t>The </a:t>
            </a:r>
            <a:r>
              <a:rPr lang="en-US" sz="2000" dirty="0"/>
              <a:t>Simple trigger configuration panel opens.</a:t>
            </a:r>
          </a:p>
          <a:p>
            <a:pPr marL="0" indent="0">
              <a:buNone/>
            </a:pPr>
            <a:endParaRPr lang="en-US" sz="2000" dirty="0" smtClean="0"/>
          </a:p>
          <a:p>
            <a:pPr marL="457200" indent="-457200">
              <a:buFont typeface="+mj-lt"/>
              <a:buAutoNum type="arabicPeriod" startAt="3"/>
            </a:pPr>
            <a:r>
              <a:rPr lang="en-US" sz="2000" dirty="0" smtClean="0"/>
              <a:t>Enter </a:t>
            </a:r>
            <a:r>
              <a:rPr lang="en-US" sz="2000" dirty="0"/>
              <a:t>the required information:</a:t>
            </a:r>
          </a:p>
        </p:txBody>
      </p:sp>
      <p:pic>
        <p:nvPicPr>
          <p:cNvPr id="2" name="Picture 1"/>
          <p:cNvPicPr>
            <a:picLocks noChangeAspect="1"/>
          </p:cNvPicPr>
          <p:nvPr/>
        </p:nvPicPr>
        <p:blipFill>
          <a:blip r:embed="rId2"/>
          <a:stretch>
            <a:fillRect/>
          </a:stretch>
        </p:blipFill>
        <p:spPr>
          <a:xfrm>
            <a:off x="6899552" y="1231406"/>
            <a:ext cx="4573002" cy="4770217"/>
          </a:xfrm>
          <a:prstGeom prst="rect">
            <a:avLst/>
          </a:prstGeom>
        </p:spPr>
      </p:pic>
    </p:spTree>
    <p:extLst>
      <p:ext uri="{BB962C8B-B14F-4D97-AF65-F5344CB8AC3E}">
        <p14:creationId xmlns:p14="http://schemas.microsoft.com/office/powerpoint/2010/main" val="21898430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How to add </a:t>
            </a:r>
            <a:r>
              <a:rPr lang="en-US" b="1" dirty="0" smtClean="0"/>
              <a:t>CRON-based trigger</a:t>
            </a:r>
            <a:endParaRPr lang="en-US" dirty="0" smtClean="0"/>
          </a:p>
        </p:txBody>
      </p:sp>
      <p:sp>
        <p:nvSpPr>
          <p:cNvPr id="8" name="Content Placeholder 7"/>
          <p:cNvSpPr>
            <a:spLocks noGrp="1"/>
          </p:cNvSpPr>
          <p:nvPr>
            <p:ph idx="1"/>
          </p:nvPr>
        </p:nvSpPr>
        <p:spPr>
          <a:xfrm>
            <a:off x="1120000" y="1056068"/>
            <a:ext cx="10233800" cy="5120895"/>
          </a:xfrm>
        </p:spPr>
        <p:txBody>
          <a:bodyPr>
            <a:normAutofit/>
          </a:bodyPr>
          <a:lstStyle/>
          <a:p>
            <a:pPr marL="0" indent="0">
              <a:buNone/>
            </a:pPr>
            <a:r>
              <a:rPr lang="en-US" sz="2000" dirty="0"/>
              <a:t>If you need to execute a task on a regular basis over </a:t>
            </a:r>
            <a:endParaRPr lang="en-US" sz="2000" dirty="0" smtClean="0"/>
          </a:p>
          <a:p>
            <a:pPr marL="0" indent="0">
              <a:buNone/>
            </a:pPr>
            <a:r>
              <a:rPr lang="en-US" sz="2000" dirty="0" smtClean="0"/>
              <a:t>a </a:t>
            </a:r>
            <a:r>
              <a:rPr lang="en-US" sz="2000" dirty="0"/>
              <a:t>period of time, then use a CRON-based trigger</a:t>
            </a:r>
            <a:r>
              <a:rPr lang="en-US" sz="2000" dirty="0" smtClean="0"/>
              <a:t>.</a:t>
            </a:r>
          </a:p>
          <a:p>
            <a:pPr marL="0" indent="0">
              <a:buNone/>
            </a:pPr>
            <a:endParaRPr lang="en-US" sz="2000" dirty="0" smtClean="0"/>
          </a:p>
          <a:p>
            <a:pPr marL="0" indent="0">
              <a:buNone/>
            </a:pPr>
            <a:r>
              <a:rPr lang="en-US" sz="2000" dirty="0"/>
              <a:t>On the </a:t>
            </a:r>
            <a:r>
              <a:rPr lang="en-US" sz="2000" b="1" dirty="0"/>
              <a:t>Job Conductor </a:t>
            </a:r>
            <a:r>
              <a:rPr lang="en-US" sz="2000" dirty="0"/>
              <a:t>page, select the task you </a:t>
            </a:r>
            <a:endParaRPr lang="en-US" sz="2000" dirty="0" smtClean="0"/>
          </a:p>
          <a:p>
            <a:pPr marL="0" indent="0">
              <a:buNone/>
            </a:pPr>
            <a:r>
              <a:rPr lang="en-US" sz="2000" dirty="0" smtClean="0"/>
              <a:t>want </a:t>
            </a:r>
            <a:r>
              <a:rPr lang="en-US" sz="2000" dirty="0"/>
              <a:t>to implement a trigger on</a:t>
            </a:r>
            <a:r>
              <a:rPr lang="en-US" sz="2000" dirty="0" smtClean="0"/>
              <a:t>.</a:t>
            </a:r>
          </a:p>
          <a:p>
            <a:pPr marL="0" indent="0">
              <a:buNone/>
            </a:pPr>
            <a:endParaRPr lang="en-US" sz="2000" dirty="0" smtClean="0"/>
          </a:p>
          <a:p>
            <a:pPr marL="0" indent="0">
              <a:buNone/>
            </a:pPr>
            <a:r>
              <a:rPr lang="en-US" sz="2000" dirty="0" smtClean="0"/>
              <a:t>In </a:t>
            </a:r>
            <a:r>
              <a:rPr lang="en-US" sz="2000" dirty="0"/>
              <a:t>the </a:t>
            </a:r>
            <a:r>
              <a:rPr lang="en-US" sz="2000" b="1" dirty="0"/>
              <a:t>Triggers </a:t>
            </a:r>
            <a:r>
              <a:rPr lang="en-US" sz="2000" dirty="0"/>
              <a:t>view, click </a:t>
            </a:r>
            <a:r>
              <a:rPr lang="en-US" sz="2000" b="1" dirty="0"/>
              <a:t>Add trigger... </a:t>
            </a:r>
            <a:r>
              <a:rPr lang="en-US" sz="2000" dirty="0"/>
              <a:t>and then </a:t>
            </a:r>
            <a:endParaRPr lang="en-US" sz="2000" dirty="0" smtClean="0"/>
          </a:p>
          <a:p>
            <a:pPr marL="0" indent="0">
              <a:buNone/>
            </a:pPr>
            <a:r>
              <a:rPr lang="en-US" sz="2000" dirty="0" smtClean="0"/>
              <a:t>select </a:t>
            </a:r>
            <a:r>
              <a:rPr lang="en-US" sz="2000" b="1" dirty="0"/>
              <a:t>Add CRON trigger </a:t>
            </a:r>
            <a:r>
              <a:rPr lang="en-US" sz="2000" dirty="0"/>
              <a:t>from the drop-down list. </a:t>
            </a:r>
            <a:endParaRPr lang="en-US" sz="2000" dirty="0" smtClean="0"/>
          </a:p>
          <a:p>
            <a:pPr marL="0" indent="0">
              <a:buNone/>
            </a:pPr>
            <a:r>
              <a:rPr lang="en-US" sz="2000" dirty="0" smtClean="0"/>
              <a:t>The </a:t>
            </a:r>
            <a:r>
              <a:rPr lang="en-US" sz="2000" b="1" dirty="0" smtClean="0"/>
              <a:t>CRON </a:t>
            </a:r>
            <a:r>
              <a:rPr lang="en-US" sz="2000" b="1" dirty="0"/>
              <a:t>trigger </a:t>
            </a:r>
            <a:r>
              <a:rPr lang="en-US" sz="2000" dirty="0"/>
              <a:t>configuration panel opens.</a:t>
            </a:r>
            <a:endParaRPr lang="en-US" sz="2000" dirty="0" smtClean="0"/>
          </a:p>
          <a:p>
            <a:pPr marL="0" indent="0">
              <a:buNone/>
            </a:pPr>
            <a:r>
              <a:rPr lang="en-US" sz="2000" dirty="0" smtClean="0"/>
              <a:t>Fill </a:t>
            </a:r>
            <a:r>
              <a:rPr lang="en-US" sz="2000" dirty="0"/>
              <a:t>in the </a:t>
            </a:r>
            <a:r>
              <a:rPr lang="en-US" sz="2000" b="1" dirty="0"/>
              <a:t>Label </a:t>
            </a:r>
            <a:r>
              <a:rPr lang="en-US" sz="2000" dirty="0"/>
              <a:t>and </a:t>
            </a:r>
            <a:r>
              <a:rPr lang="en-US" sz="2000" b="1" dirty="0"/>
              <a:t>Description </a:t>
            </a:r>
            <a:r>
              <a:rPr lang="en-US" sz="2000" dirty="0"/>
              <a:t>fields and then click </a:t>
            </a:r>
            <a:endParaRPr lang="en-US" sz="2000" dirty="0" smtClean="0"/>
          </a:p>
          <a:p>
            <a:pPr marL="0" indent="0">
              <a:buNone/>
            </a:pPr>
            <a:r>
              <a:rPr lang="en-US" sz="2000" b="1" dirty="0" smtClean="0"/>
              <a:t>Open </a:t>
            </a:r>
            <a:r>
              <a:rPr lang="en-US" sz="2000" b="1" dirty="0"/>
              <a:t>UI </a:t>
            </a:r>
            <a:r>
              <a:rPr lang="en-US" sz="2000" b="1" dirty="0" err="1"/>
              <a:t>configurer</a:t>
            </a:r>
            <a:r>
              <a:rPr lang="en-US" sz="2000" b="1" dirty="0"/>
              <a:t> </a:t>
            </a:r>
            <a:r>
              <a:rPr lang="en-US" sz="2000" dirty="0"/>
              <a:t>to open the </a:t>
            </a:r>
            <a:r>
              <a:rPr lang="en-US" sz="2000" b="1" dirty="0" err="1"/>
              <a:t>Cron</a:t>
            </a:r>
            <a:r>
              <a:rPr lang="en-US" sz="2000" b="1" dirty="0"/>
              <a:t> UI </a:t>
            </a:r>
            <a:r>
              <a:rPr lang="en-US" sz="2000" b="1" dirty="0" smtClean="0"/>
              <a:t>trigger </a:t>
            </a:r>
          </a:p>
          <a:p>
            <a:pPr marL="0" indent="0">
              <a:buNone/>
            </a:pPr>
            <a:r>
              <a:rPr lang="en-US" sz="2000" b="1" dirty="0" smtClean="0"/>
              <a:t>configuration </a:t>
            </a:r>
            <a:r>
              <a:rPr lang="en-US" sz="2000" dirty="0"/>
              <a:t>dialog box.</a:t>
            </a:r>
            <a:endParaRPr lang="en-US" sz="2000" dirty="0" smtClean="0"/>
          </a:p>
        </p:txBody>
      </p:sp>
      <p:pic>
        <p:nvPicPr>
          <p:cNvPr id="3" name="Picture 2"/>
          <p:cNvPicPr>
            <a:picLocks noChangeAspect="1"/>
          </p:cNvPicPr>
          <p:nvPr/>
        </p:nvPicPr>
        <p:blipFill>
          <a:blip r:embed="rId2"/>
          <a:stretch>
            <a:fillRect/>
          </a:stretch>
        </p:blipFill>
        <p:spPr>
          <a:xfrm>
            <a:off x="6831609" y="1032197"/>
            <a:ext cx="4522191" cy="5144766"/>
          </a:xfrm>
          <a:prstGeom prst="rect">
            <a:avLst/>
          </a:prstGeom>
        </p:spPr>
      </p:pic>
    </p:spTree>
    <p:extLst>
      <p:ext uri="{BB962C8B-B14F-4D97-AF65-F5344CB8AC3E}">
        <p14:creationId xmlns:p14="http://schemas.microsoft.com/office/powerpoint/2010/main" val="6440746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a:t>
            </a:r>
            <a:endParaRPr lang="en-US" dirty="0" smtClean="0"/>
          </a:p>
        </p:txBody>
      </p:sp>
      <p:sp>
        <p:nvSpPr>
          <p:cNvPr id="8" name="Content Placeholder 7"/>
          <p:cNvSpPr>
            <a:spLocks noGrp="1"/>
          </p:cNvSpPr>
          <p:nvPr>
            <p:ph idx="1"/>
          </p:nvPr>
        </p:nvSpPr>
        <p:spPr>
          <a:xfrm>
            <a:off x="1120000" y="1056068"/>
            <a:ext cx="10233800" cy="5120895"/>
          </a:xfrm>
        </p:spPr>
        <p:txBody>
          <a:bodyPr>
            <a:normAutofit fontScale="92500" lnSpcReduction="10000"/>
          </a:bodyPr>
          <a:lstStyle/>
          <a:p>
            <a:pPr marL="0" indent="0">
              <a:buNone/>
            </a:pPr>
            <a:r>
              <a:rPr lang="en-US" sz="2000" dirty="0"/>
              <a:t>Select the hour and date items at which </a:t>
            </a:r>
            <a:endParaRPr lang="en-US" sz="2000" dirty="0" smtClean="0"/>
          </a:p>
          <a:p>
            <a:pPr marL="0" indent="0">
              <a:buNone/>
            </a:pPr>
            <a:r>
              <a:rPr lang="en-US" sz="2000" dirty="0" smtClean="0"/>
              <a:t>you </a:t>
            </a:r>
            <a:r>
              <a:rPr lang="en-US" sz="2000" dirty="0"/>
              <a:t>want the task to be executed as the </a:t>
            </a:r>
            <a:endParaRPr lang="en-US" sz="2000" dirty="0" smtClean="0"/>
          </a:p>
          <a:p>
            <a:pPr marL="0" indent="0">
              <a:buNone/>
            </a:pPr>
            <a:r>
              <a:rPr lang="en-US" sz="2000" dirty="0" smtClean="0"/>
              <a:t>Following </a:t>
            </a:r>
            <a:r>
              <a:rPr lang="en-US" sz="2000" dirty="0" smtClean="0">
                <a:sym typeface="Wingdings" panose="05000000000000000000" pitchFamily="2" charset="2"/>
              </a:rPr>
              <a:t></a:t>
            </a:r>
          </a:p>
          <a:p>
            <a:pPr marL="0" indent="0">
              <a:buNone/>
            </a:pPr>
            <a:endParaRPr lang="en-US" sz="2000" dirty="0" smtClean="0">
              <a:sym typeface="Wingdings" panose="05000000000000000000" pitchFamily="2" charset="2"/>
            </a:endParaRPr>
          </a:p>
          <a:p>
            <a:pPr marL="0" indent="0">
              <a:buNone/>
            </a:pPr>
            <a:r>
              <a:rPr lang="en-US" sz="2000" dirty="0" smtClean="0"/>
              <a:t>Click </a:t>
            </a:r>
            <a:r>
              <a:rPr lang="en-US" sz="2000" b="1" dirty="0"/>
              <a:t>Apply modifications</a:t>
            </a:r>
            <a:r>
              <a:rPr lang="en-US" sz="2000" dirty="0"/>
              <a:t>. The dialog box </a:t>
            </a:r>
            <a:endParaRPr lang="en-US" sz="2000" dirty="0" smtClean="0"/>
          </a:p>
          <a:p>
            <a:pPr marL="0" indent="0">
              <a:buNone/>
            </a:pPr>
            <a:r>
              <a:rPr lang="en-US" sz="2000" dirty="0" smtClean="0"/>
              <a:t>closes </a:t>
            </a:r>
            <a:r>
              <a:rPr lang="en-US" sz="2000" dirty="0"/>
              <a:t>and the selected data is displayed </a:t>
            </a:r>
            <a:r>
              <a:rPr lang="en-US" sz="2000" dirty="0" smtClean="0"/>
              <a:t>in</a:t>
            </a:r>
          </a:p>
          <a:p>
            <a:pPr marL="0" indent="0">
              <a:buNone/>
            </a:pPr>
            <a:r>
              <a:rPr lang="en-US" sz="2000" dirty="0" smtClean="0"/>
              <a:t> </a:t>
            </a:r>
            <a:r>
              <a:rPr lang="en-US" sz="2000" dirty="0"/>
              <a:t>the </a:t>
            </a:r>
            <a:r>
              <a:rPr lang="en-US" sz="2000" b="1" dirty="0"/>
              <a:t>CRON UI </a:t>
            </a:r>
            <a:r>
              <a:rPr lang="en-US" sz="2000" b="1" dirty="0" smtClean="0"/>
              <a:t>trigger </a:t>
            </a:r>
            <a:r>
              <a:rPr lang="en-US" sz="2000" dirty="0" smtClean="0"/>
              <a:t>configuration </a:t>
            </a:r>
            <a:r>
              <a:rPr lang="en-US" sz="2000" dirty="0"/>
              <a:t>panel.</a:t>
            </a:r>
          </a:p>
          <a:p>
            <a:pPr marL="0" indent="0">
              <a:buNone/>
            </a:pPr>
            <a:endParaRPr lang="en-US" sz="2000" dirty="0"/>
          </a:p>
          <a:p>
            <a:pPr marL="0" indent="0">
              <a:buNone/>
            </a:pPr>
            <a:r>
              <a:rPr lang="en-US" sz="2000" dirty="0" smtClean="0"/>
              <a:t>Click </a:t>
            </a:r>
            <a:r>
              <a:rPr lang="en-US" sz="2000" b="1" dirty="0"/>
              <a:t>Save </a:t>
            </a:r>
            <a:r>
              <a:rPr lang="en-US" sz="2000" dirty="0"/>
              <a:t>to validate the CRON-based </a:t>
            </a:r>
            <a:endParaRPr lang="en-US" sz="2000" dirty="0" smtClean="0"/>
          </a:p>
          <a:p>
            <a:pPr marL="0" indent="0">
              <a:buNone/>
            </a:pPr>
            <a:r>
              <a:rPr lang="en-US" sz="2000" dirty="0" smtClean="0"/>
              <a:t>trigger </a:t>
            </a:r>
            <a:r>
              <a:rPr lang="en-US" sz="2000" dirty="0"/>
              <a:t>configuration or </a:t>
            </a:r>
            <a:r>
              <a:rPr lang="en-US" sz="2000" b="1" dirty="0"/>
              <a:t>Cancel </a:t>
            </a:r>
            <a:r>
              <a:rPr lang="en-US" sz="2000" dirty="0"/>
              <a:t>to cancel the </a:t>
            </a:r>
            <a:endParaRPr lang="en-US" sz="2000" dirty="0" smtClean="0"/>
          </a:p>
          <a:p>
            <a:pPr marL="0" indent="0">
              <a:buNone/>
            </a:pPr>
            <a:r>
              <a:rPr lang="en-US" sz="2000" dirty="0" smtClean="0"/>
              <a:t>operation</a:t>
            </a:r>
            <a:r>
              <a:rPr lang="en-US" sz="2000" dirty="0"/>
              <a:t>.</a:t>
            </a:r>
          </a:p>
          <a:p>
            <a:pPr marL="0" indent="0">
              <a:buNone/>
            </a:pPr>
            <a:endParaRPr lang="en-US" sz="2000" dirty="0" smtClean="0"/>
          </a:p>
          <a:p>
            <a:pPr marL="0" indent="0">
              <a:buNone/>
            </a:pPr>
            <a:r>
              <a:rPr lang="en-US" sz="2000" dirty="0" smtClean="0"/>
              <a:t>The </a:t>
            </a:r>
            <a:r>
              <a:rPr lang="en-US" sz="2000" b="1" dirty="0"/>
              <a:t>Trigger Status </a:t>
            </a:r>
            <a:r>
              <a:rPr lang="en-US" sz="2000" dirty="0"/>
              <a:t>for the selected task </a:t>
            </a:r>
            <a:endParaRPr lang="en-US" sz="2000" dirty="0" smtClean="0"/>
          </a:p>
          <a:p>
            <a:pPr marL="0" indent="0">
              <a:buNone/>
            </a:pPr>
            <a:r>
              <a:rPr lang="en-US" sz="2000" dirty="0" smtClean="0"/>
              <a:t>changes </a:t>
            </a:r>
            <a:r>
              <a:rPr lang="en-US" sz="2000" dirty="0"/>
              <a:t>from </a:t>
            </a:r>
            <a:r>
              <a:rPr lang="en-US" sz="2000" b="1" dirty="0"/>
              <a:t>No Trigger </a:t>
            </a:r>
            <a:r>
              <a:rPr lang="en-US" sz="2000" dirty="0"/>
              <a:t>to </a:t>
            </a:r>
            <a:r>
              <a:rPr lang="en-US" sz="2000" b="1" dirty="0"/>
              <a:t>At least one trigger is running</a:t>
            </a:r>
            <a:r>
              <a:rPr lang="en-US" sz="2000" dirty="0"/>
              <a:t>.</a:t>
            </a:r>
            <a:endParaRPr lang="en-US" sz="2000" dirty="0" smtClean="0">
              <a:sym typeface="Wingdings" panose="05000000000000000000" pitchFamily="2" charset="2"/>
            </a:endParaRPr>
          </a:p>
          <a:p>
            <a:pPr marL="0" indent="0">
              <a:buNone/>
            </a:pPr>
            <a:endParaRPr lang="en-US" sz="2000" dirty="0" smtClean="0"/>
          </a:p>
        </p:txBody>
      </p:sp>
      <p:pic>
        <p:nvPicPr>
          <p:cNvPr id="2" name="Picture 1"/>
          <p:cNvPicPr>
            <a:picLocks noChangeAspect="1"/>
          </p:cNvPicPr>
          <p:nvPr/>
        </p:nvPicPr>
        <p:blipFill>
          <a:blip r:embed="rId2"/>
          <a:stretch>
            <a:fillRect/>
          </a:stretch>
        </p:blipFill>
        <p:spPr>
          <a:xfrm>
            <a:off x="5853540" y="1056068"/>
            <a:ext cx="6046525" cy="4750969"/>
          </a:xfrm>
          <a:prstGeom prst="rect">
            <a:avLst/>
          </a:prstGeom>
        </p:spPr>
      </p:pic>
    </p:spTree>
    <p:extLst>
      <p:ext uri="{BB962C8B-B14F-4D97-AF65-F5344CB8AC3E}">
        <p14:creationId xmlns:p14="http://schemas.microsoft.com/office/powerpoint/2010/main" val="6990860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How to add a File trigger</a:t>
            </a:r>
            <a:endParaRPr lang="en-US" dirty="0" smtClean="0"/>
          </a:p>
        </p:txBody>
      </p:sp>
      <p:sp>
        <p:nvSpPr>
          <p:cNvPr id="8" name="Content Placeholder 7"/>
          <p:cNvSpPr>
            <a:spLocks noGrp="1"/>
          </p:cNvSpPr>
          <p:nvPr>
            <p:ph idx="1"/>
          </p:nvPr>
        </p:nvSpPr>
        <p:spPr>
          <a:xfrm>
            <a:off x="1120000" y="1056068"/>
            <a:ext cx="10233800" cy="5120895"/>
          </a:xfrm>
        </p:spPr>
        <p:txBody>
          <a:bodyPr>
            <a:normAutofit fontScale="85000" lnSpcReduction="20000"/>
          </a:bodyPr>
          <a:lstStyle/>
          <a:p>
            <a:pPr marL="0" indent="0">
              <a:buNone/>
            </a:pPr>
            <a:r>
              <a:rPr lang="en-US" sz="2000" dirty="0"/>
              <a:t>You can use a file to trigger the job execution task. The </a:t>
            </a:r>
            <a:endParaRPr lang="en-US" sz="2000" dirty="0" smtClean="0"/>
          </a:p>
          <a:p>
            <a:pPr marL="0" indent="0">
              <a:buNone/>
            </a:pPr>
            <a:r>
              <a:rPr lang="en-US" sz="2000" dirty="0" smtClean="0"/>
              <a:t>presence </a:t>
            </a:r>
            <a:r>
              <a:rPr lang="en-US" sz="2000" dirty="0"/>
              <a:t>of this file in a defined location will trigger </a:t>
            </a:r>
            <a:r>
              <a:rPr lang="en-US" sz="2000" dirty="0" smtClean="0"/>
              <a:t>the job </a:t>
            </a:r>
          </a:p>
          <a:p>
            <a:pPr marL="0" indent="0">
              <a:buNone/>
            </a:pPr>
            <a:r>
              <a:rPr lang="en-US" sz="2000" dirty="0" smtClean="0"/>
              <a:t>execution </a:t>
            </a:r>
            <a:r>
              <a:rPr lang="en-US" sz="2000" dirty="0"/>
              <a:t>task. This file becomes then a job trigger with no other </a:t>
            </a:r>
            <a:endParaRPr lang="en-US" sz="2000" dirty="0" smtClean="0"/>
          </a:p>
          <a:p>
            <a:pPr marL="0" indent="0">
              <a:buNone/>
            </a:pPr>
            <a:r>
              <a:rPr lang="en-US" sz="2000" dirty="0" smtClean="0"/>
              <a:t>purpose</a:t>
            </a:r>
            <a:r>
              <a:rPr lang="en-US" sz="2000" dirty="0"/>
              <a:t>.</a:t>
            </a:r>
          </a:p>
          <a:p>
            <a:pPr marL="0" indent="0">
              <a:buNone/>
            </a:pPr>
            <a:endParaRPr lang="en-US" sz="2000" dirty="0"/>
          </a:p>
          <a:p>
            <a:pPr marL="0" indent="0">
              <a:buNone/>
            </a:pPr>
            <a:r>
              <a:rPr lang="en-US" sz="2000" b="1" dirty="0"/>
              <a:t>The file trigger principle is as follows: </a:t>
            </a:r>
          </a:p>
          <a:p>
            <a:pPr marL="0" indent="0">
              <a:buNone/>
            </a:pPr>
            <a:r>
              <a:rPr lang="en-US" sz="2000" dirty="0" err="1"/>
              <a:t>Talend</a:t>
            </a:r>
            <a:r>
              <a:rPr lang="en-US" sz="2000" dirty="0"/>
              <a:t> Administration Center polls the </a:t>
            </a:r>
            <a:r>
              <a:rPr lang="en-US" sz="2000" dirty="0" err="1"/>
              <a:t>JobServer</a:t>
            </a:r>
            <a:r>
              <a:rPr lang="en-US" sz="2000" dirty="0"/>
              <a:t> according to the </a:t>
            </a:r>
            <a:endParaRPr lang="en-US" sz="2000" dirty="0" smtClean="0"/>
          </a:p>
          <a:p>
            <a:pPr marL="0" indent="0">
              <a:buNone/>
            </a:pPr>
            <a:r>
              <a:rPr lang="en-US" sz="2000" dirty="0" smtClean="0"/>
              <a:t>Interval specified </a:t>
            </a:r>
            <a:r>
              <a:rPr lang="en-US" sz="2000" dirty="0"/>
              <a:t>in the File trigger definition. When a file </a:t>
            </a:r>
            <a:endParaRPr lang="en-US" sz="2000" dirty="0" smtClean="0"/>
          </a:p>
          <a:p>
            <a:pPr marL="0" indent="0">
              <a:buNone/>
            </a:pPr>
            <a:r>
              <a:rPr lang="en-US" sz="2000" dirty="0" smtClean="0"/>
              <a:t>corresponding </a:t>
            </a:r>
            <a:r>
              <a:rPr lang="en-US" sz="2000" dirty="0"/>
              <a:t>to the defined File mask and File situation </a:t>
            </a:r>
            <a:r>
              <a:rPr lang="en-US" sz="2000" dirty="0" smtClean="0"/>
              <a:t>is </a:t>
            </a:r>
          </a:p>
          <a:p>
            <a:pPr marL="0" indent="0">
              <a:buNone/>
            </a:pPr>
            <a:r>
              <a:rPr lang="en-US" sz="2000" dirty="0" smtClean="0"/>
              <a:t>detected </a:t>
            </a:r>
            <a:r>
              <a:rPr lang="en-US" sz="2000" dirty="0"/>
              <a:t>in the polling folder, an event is created and added to </a:t>
            </a:r>
            <a:r>
              <a:rPr lang="en-US" sz="2000" dirty="0" smtClean="0"/>
              <a:t>the</a:t>
            </a:r>
          </a:p>
          <a:p>
            <a:pPr marL="0" indent="0">
              <a:buNone/>
            </a:pPr>
            <a:r>
              <a:rPr lang="en-US" sz="2000" dirty="0" smtClean="0"/>
              <a:t>event </a:t>
            </a:r>
            <a:r>
              <a:rPr lang="en-US" sz="2000" dirty="0"/>
              <a:t>queue of the </a:t>
            </a:r>
            <a:r>
              <a:rPr lang="en-US" sz="2000" dirty="0" err="1"/>
              <a:t>JobServer</a:t>
            </a:r>
            <a:r>
              <a:rPr lang="en-US" sz="2000" dirty="0"/>
              <a:t>.</a:t>
            </a:r>
          </a:p>
          <a:p>
            <a:pPr marL="0" indent="0">
              <a:buNone/>
            </a:pPr>
            <a:r>
              <a:rPr lang="en-US" sz="2000" dirty="0"/>
              <a:t>If several files correspond to the </a:t>
            </a:r>
            <a:r>
              <a:rPr lang="en-US" sz="2000" dirty="0" err="1"/>
              <a:t>filemask</a:t>
            </a:r>
            <a:r>
              <a:rPr lang="en-US" sz="2000" dirty="0"/>
              <a:t>, then an event is added </a:t>
            </a:r>
            <a:endParaRPr lang="en-US" sz="2000" dirty="0" smtClean="0"/>
          </a:p>
          <a:p>
            <a:pPr marL="0" indent="0">
              <a:buNone/>
            </a:pPr>
            <a:r>
              <a:rPr lang="en-US" sz="2000" dirty="0" smtClean="0"/>
              <a:t>to </a:t>
            </a:r>
            <a:r>
              <a:rPr lang="en-US" sz="2000" dirty="0"/>
              <a:t>the queue.</a:t>
            </a:r>
          </a:p>
          <a:p>
            <a:pPr marL="0" indent="0">
              <a:buNone/>
            </a:pPr>
            <a:endParaRPr lang="en-US" sz="2000" dirty="0"/>
          </a:p>
          <a:p>
            <a:pPr marL="0" indent="0">
              <a:buNone/>
            </a:pPr>
            <a:r>
              <a:rPr lang="en-US" sz="2000" dirty="0"/>
              <a:t>This event queue is then transferred to </a:t>
            </a:r>
            <a:r>
              <a:rPr lang="en-US" sz="2000" dirty="0" err="1"/>
              <a:t>Talend</a:t>
            </a:r>
            <a:r>
              <a:rPr lang="en-US" sz="2000" dirty="0"/>
              <a:t> Administration Center which then triggers the job task and possibly</a:t>
            </a:r>
          </a:p>
          <a:p>
            <a:pPr marL="0" indent="0">
              <a:buNone/>
            </a:pPr>
            <a:r>
              <a:rPr lang="en-US" sz="2000" dirty="0"/>
              <a:t>sends the job-defined context parameters to the execution server.</a:t>
            </a:r>
            <a:endParaRPr lang="en-US" sz="2000" dirty="0" smtClean="0"/>
          </a:p>
        </p:txBody>
      </p:sp>
      <p:pic>
        <p:nvPicPr>
          <p:cNvPr id="3" name="Picture 2"/>
          <p:cNvPicPr>
            <a:picLocks noChangeAspect="1"/>
          </p:cNvPicPr>
          <p:nvPr/>
        </p:nvPicPr>
        <p:blipFill>
          <a:blip r:embed="rId2"/>
          <a:stretch>
            <a:fillRect/>
          </a:stretch>
        </p:blipFill>
        <p:spPr>
          <a:xfrm>
            <a:off x="7187287" y="1056068"/>
            <a:ext cx="4166513" cy="4115813"/>
          </a:xfrm>
          <a:prstGeom prst="rect">
            <a:avLst/>
          </a:prstGeom>
        </p:spPr>
      </p:pic>
    </p:spTree>
    <p:extLst>
      <p:ext uri="{BB962C8B-B14F-4D97-AF65-F5344CB8AC3E}">
        <p14:creationId xmlns:p14="http://schemas.microsoft.com/office/powerpoint/2010/main" val="214408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a:t>
            </a:r>
            <a:endParaRPr lang="en-US" dirty="0" smtClean="0"/>
          </a:p>
        </p:txBody>
      </p:sp>
      <p:sp>
        <p:nvSpPr>
          <p:cNvPr id="8" name="Content Placeholder 7"/>
          <p:cNvSpPr>
            <a:spLocks noGrp="1"/>
          </p:cNvSpPr>
          <p:nvPr>
            <p:ph idx="1"/>
          </p:nvPr>
        </p:nvSpPr>
        <p:spPr>
          <a:xfrm>
            <a:off x="1120000" y="1056068"/>
            <a:ext cx="10233800" cy="5120895"/>
          </a:xfrm>
        </p:spPr>
        <p:txBody>
          <a:bodyPr>
            <a:normAutofit/>
          </a:bodyPr>
          <a:lstStyle/>
          <a:p>
            <a:r>
              <a:rPr lang="en-US" sz="2000" dirty="0"/>
              <a:t>On the </a:t>
            </a:r>
            <a:r>
              <a:rPr lang="en-US" sz="2000" b="1" dirty="0"/>
              <a:t>Job Conductor </a:t>
            </a:r>
            <a:r>
              <a:rPr lang="en-US" sz="2000" dirty="0"/>
              <a:t>page, select the task you want to implement a trigger </a:t>
            </a:r>
            <a:r>
              <a:rPr lang="en-US" sz="2000" dirty="0" smtClean="0"/>
              <a:t>on.</a:t>
            </a:r>
          </a:p>
          <a:p>
            <a:r>
              <a:rPr lang="en-US" sz="2000" dirty="0" smtClean="0"/>
              <a:t>In </a:t>
            </a:r>
            <a:r>
              <a:rPr lang="en-US" sz="2000" dirty="0"/>
              <a:t>the </a:t>
            </a:r>
            <a:r>
              <a:rPr lang="en-US" sz="2000" b="1" dirty="0"/>
              <a:t>Triggers </a:t>
            </a:r>
            <a:r>
              <a:rPr lang="en-US" sz="2000" dirty="0"/>
              <a:t>view, click </a:t>
            </a:r>
            <a:r>
              <a:rPr lang="en-US" sz="2000" b="1" dirty="0"/>
              <a:t>Add trigger... </a:t>
            </a:r>
            <a:r>
              <a:rPr lang="en-US" sz="2000" dirty="0"/>
              <a:t>and then select </a:t>
            </a:r>
            <a:r>
              <a:rPr lang="en-US" sz="2000" b="1" dirty="0"/>
              <a:t>Add file trigger </a:t>
            </a:r>
            <a:r>
              <a:rPr lang="en-US" sz="2000" dirty="0"/>
              <a:t>from the drop-down list. The </a:t>
            </a:r>
            <a:r>
              <a:rPr lang="en-US" sz="2000" b="1" dirty="0" smtClean="0"/>
              <a:t>File trigger </a:t>
            </a:r>
            <a:r>
              <a:rPr lang="en-US" sz="2000" dirty="0"/>
              <a:t>configuration panel opens</a:t>
            </a:r>
            <a:r>
              <a:rPr lang="en-US" sz="2000" dirty="0" smtClean="0"/>
              <a:t>.</a:t>
            </a:r>
          </a:p>
          <a:p>
            <a:r>
              <a:rPr lang="en-US" sz="2000" dirty="0" smtClean="0"/>
              <a:t>Enter following information</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Click </a:t>
            </a:r>
            <a:r>
              <a:rPr lang="en-US" sz="2000" b="1" dirty="0"/>
              <a:t>Save </a:t>
            </a:r>
            <a:r>
              <a:rPr lang="en-US" sz="2000" dirty="0"/>
              <a:t>to validate the File trigger configuration or </a:t>
            </a:r>
            <a:r>
              <a:rPr lang="en-US" sz="2000" b="1" dirty="0"/>
              <a:t>Cancel </a:t>
            </a:r>
            <a:r>
              <a:rPr lang="en-US" sz="2000" dirty="0"/>
              <a:t>to cancel the operation.</a:t>
            </a:r>
            <a:endParaRPr lang="en-US" sz="2000" dirty="0" smtClean="0"/>
          </a:p>
          <a:p>
            <a:endParaRPr lang="en-US" sz="2000" dirty="0" smtClean="0"/>
          </a:p>
          <a:p>
            <a:endParaRPr lang="en-US" sz="2000" dirty="0"/>
          </a:p>
          <a:p>
            <a:endParaRPr lang="en-US" sz="2000" dirty="0" smtClean="0"/>
          </a:p>
        </p:txBody>
      </p:sp>
      <p:pic>
        <p:nvPicPr>
          <p:cNvPr id="2" name="Picture 1"/>
          <p:cNvPicPr>
            <a:picLocks noChangeAspect="1"/>
          </p:cNvPicPr>
          <p:nvPr/>
        </p:nvPicPr>
        <p:blipFill>
          <a:blip r:embed="rId2"/>
          <a:stretch>
            <a:fillRect/>
          </a:stretch>
        </p:blipFill>
        <p:spPr>
          <a:xfrm>
            <a:off x="2801093" y="2596304"/>
            <a:ext cx="6019800" cy="2924175"/>
          </a:xfrm>
          <a:prstGeom prst="rect">
            <a:avLst/>
          </a:prstGeom>
        </p:spPr>
      </p:pic>
      <p:pic>
        <p:nvPicPr>
          <p:cNvPr id="4" name="Picture 3"/>
          <p:cNvPicPr>
            <a:picLocks noChangeAspect="1"/>
          </p:cNvPicPr>
          <p:nvPr/>
        </p:nvPicPr>
        <p:blipFill>
          <a:blip r:embed="rId3"/>
          <a:stretch>
            <a:fillRect/>
          </a:stretch>
        </p:blipFill>
        <p:spPr>
          <a:xfrm>
            <a:off x="2801093" y="5520479"/>
            <a:ext cx="6029325" cy="228600"/>
          </a:xfrm>
          <a:prstGeom prst="rect">
            <a:avLst/>
          </a:prstGeom>
        </p:spPr>
      </p:pic>
    </p:spTree>
    <p:extLst>
      <p:ext uri="{BB962C8B-B14F-4D97-AF65-F5344CB8AC3E}">
        <p14:creationId xmlns:p14="http://schemas.microsoft.com/office/powerpoint/2010/main" val="271288647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Monitoring task execution and accessing logs</a:t>
            </a:r>
          </a:p>
        </p:txBody>
      </p:sp>
      <p:sp>
        <p:nvSpPr>
          <p:cNvPr id="8" name="Content Placeholder 7"/>
          <p:cNvSpPr>
            <a:spLocks noGrp="1"/>
          </p:cNvSpPr>
          <p:nvPr>
            <p:ph idx="1"/>
          </p:nvPr>
        </p:nvSpPr>
        <p:spPr>
          <a:xfrm>
            <a:off x="1120000" y="1056068"/>
            <a:ext cx="10233800" cy="5120895"/>
          </a:xfrm>
        </p:spPr>
        <p:txBody>
          <a:bodyPr>
            <a:normAutofit/>
          </a:bodyPr>
          <a:lstStyle/>
          <a:p>
            <a:pPr marL="0" indent="0">
              <a:buNone/>
            </a:pPr>
            <a:r>
              <a:rPr lang="en-US" sz="2400" i="1" dirty="0" err="1" smtClean="0"/>
              <a:t>Talend</a:t>
            </a:r>
            <a:r>
              <a:rPr lang="en-US" sz="2400" i="1" dirty="0" smtClean="0"/>
              <a:t> </a:t>
            </a:r>
            <a:r>
              <a:rPr lang="en-US" sz="2400" i="1" dirty="0"/>
              <a:t>Administration Center</a:t>
            </a:r>
            <a:r>
              <a:rPr lang="en-US" sz="2400" dirty="0"/>
              <a:t> gives access to the </a:t>
            </a:r>
            <a:r>
              <a:rPr lang="en-US" sz="2400" b="1" dirty="0"/>
              <a:t>Monitoring</a:t>
            </a:r>
            <a:r>
              <a:rPr lang="en-US" sz="2400" dirty="0"/>
              <a:t> node which provides detailed monitoring capabilities that can be used to:</a:t>
            </a:r>
          </a:p>
          <a:p>
            <a:r>
              <a:rPr lang="en-US" sz="2400" dirty="0"/>
              <a:t>consolidate log information collected,</a:t>
            </a:r>
          </a:p>
          <a:p>
            <a:r>
              <a:rPr lang="en-US" sz="2400" dirty="0"/>
              <a:t>understand the underlying component and job interaction,</a:t>
            </a:r>
          </a:p>
          <a:p>
            <a:r>
              <a:rPr lang="en-US" sz="2400" dirty="0"/>
              <a:t>provide task execution information in a timely manner,</a:t>
            </a:r>
          </a:p>
          <a:p>
            <a:r>
              <a:rPr lang="en-US" sz="2400" dirty="0"/>
              <a:t>prevent faults that could be unexpectedly generated,</a:t>
            </a:r>
          </a:p>
          <a:p>
            <a:r>
              <a:rPr lang="en-US" sz="2400" dirty="0"/>
              <a:t>support the system management decisions.</a:t>
            </a:r>
          </a:p>
          <a:p>
            <a:pPr marL="0" indent="0">
              <a:buNone/>
            </a:pPr>
            <a:endParaRPr lang="en-US" sz="2400" dirty="0"/>
          </a:p>
        </p:txBody>
      </p:sp>
    </p:spTree>
    <p:extLst>
      <p:ext uri="{BB962C8B-B14F-4D97-AF65-F5344CB8AC3E}">
        <p14:creationId xmlns:p14="http://schemas.microsoft.com/office/powerpoint/2010/main" val="145709137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Migrating your projects</a:t>
            </a:r>
          </a:p>
        </p:txBody>
      </p:sp>
      <p:sp>
        <p:nvSpPr>
          <p:cNvPr id="8" name="Content Placeholder 7"/>
          <p:cNvSpPr>
            <a:spLocks noGrp="1"/>
          </p:cNvSpPr>
          <p:nvPr>
            <p:ph idx="1"/>
          </p:nvPr>
        </p:nvSpPr>
        <p:spPr>
          <a:xfrm>
            <a:off x="1120000" y="1056068"/>
            <a:ext cx="10233800" cy="5120895"/>
          </a:xfrm>
        </p:spPr>
        <p:txBody>
          <a:bodyPr>
            <a:normAutofit lnSpcReduction="10000"/>
          </a:bodyPr>
          <a:lstStyle/>
          <a:p>
            <a:pPr marL="0" indent="0">
              <a:buNone/>
            </a:pPr>
            <a:r>
              <a:rPr lang="en-US" sz="2400" dirty="0"/>
              <a:t>If you migrated to a newer version of </a:t>
            </a:r>
            <a:r>
              <a:rPr lang="en-US" sz="2400" dirty="0" err="1"/>
              <a:t>Talend</a:t>
            </a:r>
            <a:r>
              <a:rPr lang="en-US" sz="2400" dirty="0"/>
              <a:t> Administration Center and want to retrieve your existing projects, you may want to migrate these projects. </a:t>
            </a:r>
            <a:r>
              <a:rPr lang="en-US" sz="2400" dirty="0" err="1"/>
              <a:t>Talend</a:t>
            </a:r>
            <a:r>
              <a:rPr lang="en-US" sz="2400" dirty="0"/>
              <a:t> Administration Center allows you to select the projects to be migrated and to generate corresponding reports using the </a:t>
            </a:r>
            <a:r>
              <a:rPr lang="en-US" sz="2400" dirty="0" err="1"/>
              <a:t>Commandline</a:t>
            </a:r>
            <a:r>
              <a:rPr lang="en-US" sz="2400" dirty="0"/>
              <a:t> applications</a:t>
            </a:r>
            <a:r>
              <a:rPr lang="en-US" sz="2400" dirty="0" smtClean="0"/>
              <a:t>.</a:t>
            </a:r>
          </a:p>
          <a:p>
            <a:pPr marL="0" indent="0">
              <a:buNone/>
            </a:pPr>
            <a:r>
              <a:rPr lang="en-US" sz="2400" dirty="0" smtClean="0"/>
              <a:t>The </a:t>
            </a:r>
            <a:r>
              <a:rPr lang="en-US" sz="2400" dirty="0"/>
              <a:t>Migration Check page of </a:t>
            </a:r>
            <a:r>
              <a:rPr lang="en-US" sz="2400" dirty="0" err="1"/>
              <a:t>Talend</a:t>
            </a:r>
            <a:r>
              <a:rPr lang="en-US" sz="2400" dirty="0"/>
              <a:t> Administration Center allows you to:</a:t>
            </a:r>
          </a:p>
          <a:p>
            <a:pPr marL="0" indent="0">
              <a:buNone/>
            </a:pPr>
            <a:endParaRPr lang="en-US" sz="2400" dirty="0" smtClean="0"/>
          </a:p>
          <a:p>
            <a:r>
              <a:rPr lang="en-US" sz="2400" dirty="0" smtClean="0"/>
              <a:t>connect </a:t>
            </a:r>
            <a:r>
              <a:rPr lang="en-US" sz="2400" dirty="0"/>
              <a:t>the previous version of your </a:t>
            </a:r>
            <a:r>
              <a:rPr lang="en-US" sz="2400" dirty="0" err="1"/>
              <a:t>CommandLine</a:t>
            </a:r>
            <a:r>
              <a:rPr lang="en-US" sz="2400" dirty="0"/>
              <a:t> application to the new </a:t>
            </a:r>
            <a:r>
              <a:rPr lang="en-US" sz="2400" dirty="0" smtClean="0"/>
              <a:t>one</a:t>
            </a:r>
            <a:endParaRPr lang="en-US" sz="2400" dirty="0"/>
          </a:p>
          <a:p>
            <a:r>
              <a:rPr lang="en-US" sz="2400" dirty="0" smtClean="0"/>
              <a:t>migrate </a:t>
            </a:r>
            <a:r>
              <a:rPr lang="en-US" sz="2400" dirty="0"/>
              <a:t>each existing </a:t>
            </a:r>
            <a:r>
              <a:rPr lang="en-US" sz="2400" dirty="0" smtClean="0"/>
              <a:t>project</a:t>
            </a:r>
            <a:endParaRPr lang="en-US" sz="2400" dirty="0"/>
          </a:p>
          <a:p>
            <a:r>
              <a:rPr lang="en-US" sz="2400" dirty="0" smtClean="0"/>
              <a:t>generate </a:t>
            </a:r>
            <a:r>
              <a:rPr lang="en-US" sz="2400" dirty="0"/>
              <a:t>and download a report for each </a:t>
            </a:r>
            <a:r>
              <a:rPr lang="en-US" sz="2400" dirty="0" smtClean="0"/>
              <a:t>migration</a:t>
            </a:r>
            <a:endParaRPr lang="en-US" sz="2400" dirty="0"/>
          </a:p>
          <a:p>
            <a:pPr marL="0" indent="0">
              <a:buNone/>
            </a:pPr>
            <a:endParaRPr lang="en-US" sz="2400" dirty="0" smtClean="0"/>
          </a:p>
          <a:p>
            <a:pPr marL="0" indent="0">
              <a:buNone/>
            </a:pPr>
            <a:r>
              <a:rPr lang="en-US" sz="2400" dirty="0"/>
              <a:t>Note that you can also migrate projects and generate reports directly from the </a:t>
            </a:r>
            <a:r>
              <a:rPr lang="en-US" sz="2400" dirty="0" err="1"/>
              <a:t>CommandLine</a:t>
            </a:r>
            <a:r>
              <a:rPr lang="en-US" sz="2400" dirty="0"/>
              <a:t> thanks to the </a:t>
            </a:r>
            <a:r>
              <a:rPr lang="en-US" sz="2400" dirty="0" err="1"/>
              <a:t>migrationCheck</a:t>
            </a:r>
            <a:r>
              <a:rPr lang="en-US" sz="2400" dirty="0"/>
              <a:t> and </a:t>
            </a:r>
            <a:r>
              <a:rPr lang="en-US" sz="2400" dirty="0" err="1"/>
              <a:t>generateMigrationReport</a:t>
            </a:r>
            <a:r>
              <a:rPr lang="en-US" sz="2400" dirty="0"/>
              <a:t> command.</a:t>
            </a:r>
            <a:endParaRPr lang="en-US" sz="2400" dirty="0" smtClean="0"/>
          </a:p>
          <a:p>
            <a:pPr marL="0" indent="0">
              <a:buNone/>
            </a:pPr>
            <a:endParaRPr lang="en-US" sz="2400" dirty="0"/>
          </a:p>
        </p:txBody>
      </p:sp>
    </p:spTree>
    <p:extLst>
      <p:ext uri="{BB962C8B-B14F-4D97-AF65-F5344CB8AC3E}">
        <p14:creationId xmlns:p14="http://schemas.microsoft.com/office/powerpoint/2010/main" val="28397356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85000" lnSpcReduction="20000"/>
          </a:bodyPr>
          <a:lstStyle/>
          <a:p>
            <a:r>
              <a:rPr lang="en-US" dirty="0" smtClean="0"/>
              <a:t>Eclipse based visual programming IDE for ETL application</a:t>
            </a:r>
          </a:p>
          <a:p>
            <a:endParaRPr lang="en-US" dirty="0" smtClean="0"/>
          </a:p>
          <a:p>
            <a:r>
              <a:rPr lang="en-US" dirty="0" smtClean="0"/>
              <a:t>Java code generator </a:t>
            </a:r>
            <a:r>
              <a:rPr lang="en-US" b="1" dirty="0"/>
              <a:t>By choosing java, we have all the advantages and disadvantages of this </a:t>
            </a:r>
            <a:r>
              <a:rPr lang="en-US" b="1" dirty="0" smtClean="0"/>
              <a:t>language</a:t>
            </a:r>
          </a:p>
          <a:p>
            <a:endParaRPr lang="en-US" dirty="0" smtClean="0"/>
          </a:p>
          <a:p>
            <a:r>
              <a:rPr lang="en-US" dirty="0" smtClean="0"/>
              <a:t>600+ connectors for open and proprietary data systems</a:t>
            </a:r>
          </a:p>
          <a:p>
            <a:endParaRPr lang="en-US" b="1" dirty="0" smtClean="0"/>
          </a:p>
          <a:p>
            <a:r>
              <a:rPr lang="en-US" b="1" dirty="0" smtClean="0"/>
              <a:t>Unified </a:t>
            </a:r>
            <a:r>
              <a:rPr lang="en-US" b="1" dirty="0"/>
              <a:t>user interface</a:t>
            </a:r>
            <a:r>
              <a:rPr lang="en-US" dirty="0"/>
              <a:t> across all components. Based </a:t>
            </a:r>
            <a:r>
              <a:rPr lang="en-US" dirty="0" smtClean="0"/>
              <a:t>on </a:t>
            </a:r>
            <a:r>
              <a:rPr lang="en-US" b="1" dirty="0" smtClean="0"/>
              <a:t>Eclipse</a:t>
            </a:r>
            <a:r>
              <a:rPr lang="en-US" b="1" dirty="0"/>
              <a:t>,</a:t>
            </a:r>
            <a:r>
              <a:rPr lang="en-US" dirty="0"/>
              <a:t> the knowledge of the tool enables us to use the </a:t>
            </a:r>
            <a:r>
              <a:rPr lang="en-US" dirty="0" smtClean="0"/>
              <a:t>interface</a:t>
            </a:r>
          </a:p>
          <a:p>
            <a:endParaRPr lang="en-US" dirty="0" smtClean="0"/>
          </a:p>
          <a:p>
            <a:r>
              <a:rPr lang="en-US" dirty="0" smtClean="0"/>
              <a:t>Central metadata repository </a:t>
            </a:r>
          </a:p>
          <a:p>
            <a:endParaRPr lang="en-US" dirty="0" smtClean="0"/>
          </a:p>
          <a:p>
            <a:r>
              <a:rPr lang="en-US" dirty="0" smtClean="0"/>
              <a:t>Available in both open source and Enterprise editions</a:t>
            </a:r>
          </a:p>
          <a:p>
            <a:endParaRPr lang="en-US" dirty="0" smtClean="0"/>
          </a:p>
          <a:p>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err="1" smtClean="0"/>
              <a:t>Talend</a:t>
            </a:r>
            <a:r>
              <a:rPr lang="en-US" dirty="0" smtClean="0"/>
              <a:t> Data Quality</a:t>
            </a:r>
          </a:p>
        </p:txBody>
      </p:sp>
      <p:sp>
        <p:nvSpPr>
          <p:cNvPr id="2" name="Right Arrow 1"/>
          <p:cNvSpPr/>
          <p:nvPr/>
        </p:nvSpPr>
        <p:spPr>
          <a:xfrm>
            <a:off x="9375820" y="1931831"/>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614396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Migrating your projects</a:t>
            </a:r>
          </a:p>
        </p:txBody>
      </p:sp>
      <p:sp>
        <p:nvSpPr>
          <p:cNvPr id="8" name="Content Placeholder 7"/>
          <p:cNvSpPr>
            <a:spLocks noGrp="1"/>
          </p:cNvSpPr>
          <p:nvPr>
            <p:ph idx="1"/>
          </p:nvPr>
        </p:nvSpPr>
        <p:spPr>
          <a:xfrm>
            <a:off x="1120000" y="1056068"/>
            <a:ext cx="10233800" cy="5120895"/>
          </a:xfrm>
        </p:spPr>
        <p:txBody>
          <a:bodyPr>
            <a:normAutofit lnSpcReduction="10000"/>
          </a:bodyPr>
          <a:lstStyle/>
          <a:p>
            <a:pPr marL="0" indent="0">
              <a:buNone/>
            </a:pPr>
            <a:r>
              <a:rPr lang="en-US" sz="2400" dirty="0"/>
              <a:t>If you migrated to a newer version of </a:t>
            </a:r>
            <a:r>
              <a:rPr lang="en-US" sz="2400" dirty="0" err="1"/>
              <a:t>Talend</a:t>
            </a:r>
            <a:r>
              <a:rPr lang="en-US" sz="2400" dirty="0"/>
              <a:t> Administration Center and want to retrieve your existing projects, you may want to migrate these projects. </a:t>
            </a:r>
            <a:r>
              <a:rPr lang="en-US" sz="2400" dirty="0" err="1"/>
              <a:t>Talend</a:t>
            </a:r>
            <a:r>
              <a:rPr lang="en-US" sz="2400" dirty="0"/>
              <a:t> Administration Center allows you to select the projects to be migrated and to generate corresponding reports using the </a:t>
            </a:r>
            <a:r>
              <a:rPr lang="en-US" sz="2400" dirty="0" err="1"/>
              <a:t>Commandline</a:t>
            </a:r>
            <a:r>
              <a:rPr lang="en-US" sz="2400" dirty="0"/>
              <a:t> applications</a:t>
            </a:r>
            <a:r>
              <a:rPr lang="en-US" sz="2400" dirty="0" smtClean="0"/>
              <a:t>.</a:t>
            </a:r>
          </a:p>
          <a:p>
            <a:pPr marL="0" indent="0">
              <a:buNone/>
            </a:pPr>
            <a:r>
              <a:rPr lang="en-US" sz="2400" dirty="0" smtClean="0"/>
              <a:t>The </a:t>
            </a:r>
            <a:r>
              <a:rPr lang="en-US" sz="2400" dirty="0"/>
              <a:t>Migration Check page of </a:t>
            </a:r>
            <a:r>
              <a:rPr lang="en-US" sz="2400" dirty="0" err="1"/>
              <a:t>Talend</a:t>
            </a:r>
            <a:r>
              <a:rPr lang="en-US" sz="2400" dirty="0"/>
              <a:t> Administration Center allows you to:</a:t>
            </a:r>
          </a:p>
          <a:p>
            <a:pPr marL="0" indent="0">
              <a:buNone/>
            </a:pPr>
            <a:endParaRPr lang="en-US" sz="2400" dirty="0" smtClean="0"/>
          </a:p>
          <a:p>
            <a:r>
              <a:rPr lang="en-US" sz="2400" dirty="0" smtClean="0"/>
              <a:t>connect </a:t>
            </a:r>
            <a:r>
              <a:rPr lang="en-US" sz="2400" dirty="0"/>
              <a:t>the previous version of your </a:t>
            </a:r>
            <a:r>
              <a:rPr lang="en-US" sz="2400" dirty="0" err="1"/>
              <a:t>CommandLine</a:t>
            </a:r>
            <a:r>
              <a:rPr lang="en-US" sz="2400" dirty="0"/>
              <a:t> application to the new </a:t>
            </a:r>
            <a:r>
              <a:rPr lang="en-US" sz="2400" dirty="0" smtClean="0"/>
              <a:t>one</a:t>
            </a:r>
            <a:endParaRPr lang="en-US" sz="2400" dirty="0"/>
          </a:p>
          <a:p>
            <a:r>
              <a:rPr lang="en-US" sz="2400" dirty="0" smtClean="0"/>
              <a:t>migrate </a:t>
            </a:r>
            <a:r>
              <a:rPr lang="en-US" sz="2400" dirty="0"/>
              <a:t>each existing </a:t>
            </a:r>
            <a:r>
              <a:rPr lang="en-US" sz="2400" dirty="0" smtClean="0"/>
              <a:t>project</a:t>
            </a:r>
            <a:endParaRPr lang="en-US" sz="2400" dirty="0"/>
          </a:p>
          <a:p>
            <a:r>
              <a:rPr lang="en-US" sz="2400" dirty="0" smtClean="0"/>
              <a:t>generate </a:t>
            </a:r>
            <a:r>
              <a:rPr lang="en-US" sz="2400" dirty="0"/>
              <a:t>and download a report for each </a:t>
            </a:r>
            <a:r>
              <a:rPr lang="en-US" sz="2400" dirty="0" smtClean="0"/>
              <a:t>migration</a:t>
            </a:r>
            <a:endParaRPr lang="en-US" sz="2400" dirty="0"/>
          </a:p>
          <a:p>
            <a:pPr marL="0" indent="0">
              <a:buNone/>
            </a:pPr>
            <a:endParaRPr lang="en-US" sz="2400" dirty="0" smtClean="0"/>
          </a:p>
          <a:p>
            <a:pPr marL="0" indent="0">
              <a:buNone/>
            </a:pPr>
            <a:r>
              <a:rPr lang="en-US" sz="2400" dirty="0"/>
              <a:t>Note that you can also migrate projects and generate reports directly from the </a:t>
            </a:r>
            <a:r>
              <a:rPr lang="en-US" sz="2400" dirty="0" err="1"/>
              <a:t>CommandLine</a:t>
            </a:r>
            <a:r>
              <a:rPr lang="en-US" sz="2400" dirty="0"/>
              <a:t> thanks to the </a:t>
            </a:r>
            <a:r>
              <a:rPr lang="en-US" sz="2400" dirty="0" err="1"/>
              <a:t>migrationCheck</a:t>
            </a:r>
            <a:r>
              <a:rPr lang="en-US" sz="2400" dirty="0"/>
              <a:t> and </a:t>
            </a:r>
            <a:r>
              <a:rPr lang="en-US" sz="2400" dirty="0" err="1"/>
              <a:t>generateMigrationReport</a:t>
            </a:r>
            <a:r>
              <a:rPr lang="en-US" sz="2400" dirty="0"/>
              <a:t> command.</a:t>
            </a:r>
            <a:endParaRPr lang="en-US" sz="2400" dirty="0" smtClean="0"/>
          </a:p>
          <a:p>
            <a:pPr marL="0" indent="0">
              <a:buNone/>
            </a:pPr>
            <a:endParaRPr lang="en-US" sz="2400" dirty="0"/>
          </a:p>
        </p:txBody>
      </p:sp>
    </p:spTree>
    <p:extLst>
      <p:ext uri="{BB962C8B-B14F-4D97-AF65-F5344CB8AC3E}">
        <p14:creationId xmlns:p14="http://schemas.microsoft.com/office/powerpoint/2010/main" val="422861297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Migrating your projects</a:t>
            </a:r>
          </a:p>
        </p:txBody>
      </p:sp>
      <p:sp>
        <p:nvSpPr>
          <p:cNvPr id="8" name="Content Placeholder 7"/>
          <p:cNvSpPr>
            <a:spLocks noGrp="1"/>
          </p:cNvSpPr>
          <p:nvPr>
            <p:ph idx="1"/>
          </p:nvPr>
        </p:nvSpPr>
        <p:spPr>
          <a:xfrm>
            <a:off x="1120000" y="1056068"/>
            <a:ext cx="10233800" cy="5120895"/>
          </a:xfrm>
        </p:spPr>
        <p:txBody>
          <a:bodyPr>
            <a:normAutofit/>
          </a:bodyPr>
          <a:lstStyle/>
          <a:p>
            <a:pPr marL="0" indent="0">
              <a:buNone/>
            </a:pPr>
            <a:r>
              <a:rPr lang="en-US" sz="2000" dirty="0"/>
              <a:t>To migrate your projects, proceed as follows:</a:t>
            </a:r>
          </a:p>
          <a:p>
            <a:pPr marL="0" indent="0">
              <a:buNone/>
            </a:pPr>
            <a:r>
              <a:rPr lang="en-US" sz="2000" dirty="0" smtClean="0"/>
              <a:t>In </a:t>
            </a:r>
            <a:r>
              <a:rPr lang="en-US" sz="2000" dirty="0"/>
              <a:t>the Menu tree view of </a:t>
            </a:r>
            <a:r>
              <a:rPr lang="en-US" sz="2000" dirty="0" err="1"/>
              <a:t>Talend</a:t>
            </a:r>
            <a:r>
              <a:rPr lang="en-US" sz="2000" dirty="0"/>
              <a:t> Administration Center, click Migration Check to open the corresponding page.</a:t>
            </a:r>
          </a:p>
          <a:p>
            <a:pPr marL="0" indent="0">
              <a:buNone/>
            </a:pPr>
            <a:r>
              <a:rPr lang="en-US" sz="2000" dirty="0" smtClean="0"/>
              <a:t>Click </a:t>
            </a:r>
            <a:r>
              <a:rPr lang="en-US" sz="2000" dirty="0"/>
              <a:t>the </a:t>
            </a:r>
            <a:r>
              <a:rPr lang="en-US" sz="2000" dirty="0" err="1"/>
              <a:t>CommandLine</a:t>
            </a:r>
            <a:r>
              <a:rPr lang="en-US" sz="2000" dirty="0"/>
              <a:t> buttons on the top toolbar to configure the connections to both source (old) and target (new) </a:t>
            </a:r>
            <a:r>
              <a:rPr lang="en-US" sz="2000" dirty="0" err="1"/>
              <a:t>CommandLine</a:t>
            </a:r>
            <a:r>
              <a:rPr lang="en-US" sz="2000" dirty="0"/>
              <a:t> </a:t>
            </a:r>
            <a:r>
              <a:rPr lang="en-US" sz="2000" dirty="0" smtClean="0"/>
              <a:t>applications</a:t>
            </a:r>
          </a:p>
          <a:p>
            <a:pPr marL="0" indent="0">
              <a:buNone/>
            </a:pPr>
            <a:endParaRPr lang="en-US" sz="2000" dirty="0"/>
          </a:p>
        </p:txBody>
      </p:sp>
      <p:pic>
        <p:nvPicPr>
          <p:cNvPr id="2052" name="Picture 4" descr="https://help.talend.com/images/62/bk-tac-ug-622/tac-migration_check-cmdl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970" y="2839993"/>
            <a:ext cx="5932453" cy="271080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4" name="Picture 6" descr="https://help.talend.com/images/62/bk-tac-ug-622/tac-page-migration_check_sele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5890" y="2839994"/>
            <a:ext cx="5727068" cy="271080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47235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Migrating your projects</a:t>
            </a:r>
          </a:p>
        </p:txBody>
      </p:sp>
      <p:sp>
        <p:nvSpPr>
          <p:cNvPr id="8" name="Content Placeholder 7"/>
          <p:cNvSpPr>
            <a:spLocks noGrp="1"/>
          </p:cNvSpPr>
          <p:nvPr>
            <p:ph idx="1"/>
          </p:nvPr>
        </p:nvSpPr>
        <p:spPr>
          <a:xfrm>
            <a:off x="1120000" y="1056068"/>
            <a:ext cx="10233800" cy="5120895"/>
          </a:xfrm>
        </p:spPr>
        <p:txBody>
          <a:bodyPr>
            <a:normAutofit/>
          </a:bodyPr>
          <a:lstStyle/>
          <a:p>
            <a:pPr marL="0" indent="0">
              <a:buNone/>
            </a:pPr>
            <a:r>
              <a:rPr lang="en-US" sz="2000" dirty="0"/>
              <a:t>Click Start on the top toolbar to start the migration of your projects.</a:t>
            </a:r>
          </a:p>
          <a:p>
            <a:pPr marL="0" indent="0">
              <a:buNone/>
            </a:pPr>
            <a:endParaRPr lang="en-US" sz="2000" dirty="0" smtClean="0"/>
          </a:p>
          <a:p>
            <a:pPr marL="0" indent="0">
              <a:buNone/>
            </a:pPr>
            <a:r>
              <a:rPr lang="en-US" sz="2000" dirty="0" smtClean="0"/>
              <a:t>In </a:t>
            </a:r>
            <a:r>
              <a:rPr lang="en-US" sz="2000" dirty="0"/>
              <a:t>the pop-up window that opens, enter the paths to the local directories where the database and report will be stored and click OK</a:t>
            </a:r>
            <a:r>
              <a:rPr lang="en-US" sz="2000" dirty="0" smtClean="0"/>
              <a:t>.</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a:t>The migration starts and reports are generated. For more information on reports, see Accessing detailed reports on migration.</a:t>
            </a:r>
          </a:p>
          <a:p>
            <a:pPr marL="0" indent="0">
              <a:buNone/>
            </a:pPr>
            <a:endParaRPr lang="en-US" sz="2000" dirty="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a:p>
          <a:p>
            <a:pPr marL="0" indent="0">
              <a:buNone/>
            </a:pPr>
            <a:endParaRPr lang="en-US" sz="2000" dirty="0"/>
          </a:p>
        </p:txBody>
      </p:sp>
      <p:pic>
        <p:nvPicPr>
          <p:cNvPr id="3074" name="Picture 2" descr="https://help.talend.com/images/62/bk-tac-ug-622/tac-migration_check-db_pa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258" y="2483040"/>
            <a:ext cx="6181725" cy="22669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55087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Migrating your projects</a:t>
            </a:r>
          </a:p>
        </p:txBody>
      </p:sp>
      <p:sp>
        <p:nvSpPr>
          <p:cNvPr id="8" name="Content Placeholder 7"/>
          <p:cNvSpPr>
            <a:spLocks noGrp="1"/>
          </p:cNvSpPr>
          <p:nvPr>
            <p:ph idx="1"/>
          </p:nvPr>
        </p:nvSpPr>
        <p:spPr>
          <a:xfrm>
            <a:off x="1120000" y="1056068"/>
            <a:ext cx="10233800" cy="5120895"/>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smtClean="0"/>
              <a:t>To </a:t>
            </a:r>
            <a:r>
              <a:rPr lang="en-US" sz="2000" dirty="0"/>
              <a:t>obtain more details regarding a project </a:t>
            </a:r>
            <a:endParaRPr lang="en-US" sz="2000" dirty="0" smtClean="0"/>
          </a:p>
          <a:p>
            <a:pPr marL="0" indent="0">
              <a:buNone/>
            </a:pPr>
            <a:r>
              <a:rPr lang="en-US" sz="2000" dirty="0" smtClean="0"/>
              <a:t>migration </a:t>
            </a:r>
            <a:r>
              <a:rPr lang="en-US" sz="2000" dirty="0"/>
              <a:t>check, click the name of a project. </a:t>
            </a:r>
            <a:endParaRPr lang="en-US" sz="2000" dirty="0" smtClean="0"/>
          </a:p>
          <a:p>
            <a:pPr marL="0" indent="0">
              <a:buNone/>
            </a:pPr>
            <a:r>
              <a:rPr lang="en-US" sz="2000" dirty="0" smtClean="0"/>
              <a:t>The </a:t>
            </a:r>
            <a:r>
              <a:rPr lang="en-US" sz="2000" dirty="0"/>
              <a:t>number of items migrated, missing </a:t>
            </a:r>
            <a:endParaRPr lang="en-US" sz="2000" dirty="0" smtClean="0"/>
          </a:p>
          <a:p>
            <a:pPr marL="0" indent="0">
              <a:buNone/>
            </a:pPr>
            <a:r>
              <a:rPr lang="en-US" sz="2000" dirty="0" smtClean="0"/>
              <a:t>components </a:t>
            </a:r>
            <a:r>
              <a:rPr lang="en-US" sz="2000" dirty="0"/>
              <a:t>or libraries and so on are listed.</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4098" name="Picture 2" descr="https://help.talend.com/images/62/bk-tac-ug-622/tac-page-migration_che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000" y="1148791"/>
            <a:ext cx="6980811" cy="286563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100" name="Picture 4" descr="https://help.talend.com/images/62/bk-tac-ug-622/tac-migration_check-pdf-report-detai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4708" y="3744197"/>
            <a:ext cx="5549766" cy="291528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26739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Backing up databases and SVN repositories</a:t>
            </a:r>
          </a:p>
        </p:txBody>
      </p:sp>
      <p:sp>
        <p:nvSpPr>
          <p:cNvPr id="8" name="Content Placeholder 7"/>
          <p:cNvSpPr>
            <a:spLocks noGrp="1"/>
          </p:cNvSpPr>
          <p:nvPr>
            <p:ph idx="1"/>
          </p:nvPr>
        </p:nvSpPr>
        <p:spPr>
          <a:xfrm>
            <a:off x="1120000" y="1056068"/>
            <a:ext cx="10233800" cy="5120895"/>
          </a:xfrm>
        </p:spPr>
        <p:txBody>
          <a:bodyPr>
            <a:normAutofit/>
          </a:bodyPr>
          <a:lstStyle/>
          <a:p>
            <a:pPr marL="0" indent="0">
              <a:buNone/>
            </a:pPr>
            <a:r>
              <a:rPr lang="en-US" sz="2400" dirty="0"/>
              <a:t>The Backup page allows you to schedule the backup of your databases (administration center database, Audit database, </a:t>
            </a:r>
            <a:r>
              <a:rPr lang="en-US" sz="2400" dirty="0" err="1"/>
              <a:t>Talend</a:t>
            </a:r>
            <a:r>
              <a:rPr lang="en-US" sz="2400" dirty="0"/>
              <a:t> Activity Monitoring Console database, etc.) and SVN repositories.</a:t>
            </a:r>
          </a:p>
          <a:p>
            <a:pPr marL="0" indent="0">
              <a:buNone/>
            </a:pPr>
            <a:r>
              <a:rPr lang="en-US" sz="2400" dirty="0" smtClean="0"/>
              <a:t>On </a:t>
            </a:r>
            <a:r>
              <a:rPr lang="en-US" sz="2400" dirty="0"/>
              <a:t>the Backup page, you are able to</a:t>
            </a:r>
            <a:r>
              <a:rPr lang="en-US" sz="2400" dirty="0" smtClean="0"/>
              <a:t>:</a:t>
            </a:r>
          </a:p>
          <a:p>
            <a:pPr marL="0" indent="0">
              <a:buNone/>
            </a:pPr>
            <a:endParaRPr lang="en-US" sz="2400" dirty="0"/>
          </a:p>
          <a:p>
            <a:r>
              <a:rPr lang="en-US" sz="2400" dirty="0" smtClean="0"/>
              <a:t>schedule </a:t>
            </a:r>
            <a:r>
              <a:rPr lang="en-US" sz="2400" dirty="0"/>
              <a:t>the backup of your databases and/or SVN repositories and define the frequency of backups,</a:t>
            </a:r>
          </a:p>
          <a:p>
            <a:r>
              <a:rPr lang="en-US" sz="2400" dirty="0" smtClean="0"/>
              <a:t>run </a:t>
            </a:r>
            <a:r>
              <a:rPr lang="en-US" sz="2400" dirty="0"/>
              <a:t>a backup of your databases and/or SVN repositories manually,</a:t>
            </a:r>
          </a:p>
          <a:p>
            <a:r>
              <a:rPr lang="en-US" sz="2400" dirty="0" smtClean="0"/>
              <a:t>store </a:t>
            </a:r>
            <a:r>
              <a:rPr lang="en-US" sz="2400" dirty="0"/>
              <a:t>the backed up databases or SVN repositories in a specified directory.</a:t>
            </a:r>
          </a:p>
        </p:txBody>
      </p:sp>
    </p:spTree>
    <p:extLst>
      <p:ext uri="{BB962C8B-B14F-4D97-AF65-F5344CB8AC3E}">
        <p14:creationId xmlns:p14="http://schemas.microsoft.com/office/powerpoint/2010/main" val="196972083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Scheduling a backup</a:t>
            </a:r>
          </a:p>
        </p:txBody>
      </p:sp>
      <p:sp>
        <p:nvSpPr>
          <p:cNvPr id="8" name="Content Placeholder 7"/>
          <p:cNvSpPr>
            <a:spLocks noGrp="1"/>
          </p:cNvSpPr>
          <p:nvPr>
            <p:ph idx="1"/>
          </p:nvPr>
        </p:nvSpPr>
        <p:spPr>
          <a:xfrm>
            <a:off x="1120000" y="1056068"/>
            <a:ext cx="10233800" cy="5120895"/>
          </a:xfrm>
        </p:spPr>
        <p:txBody>
          <a:bodyPr>
            <a:normAutofit/>
          </a:bodyPr>
          <a:lstStyle/>
          <a:p>
            <a:pPr marL="0" indent="0">
              <a:buNone/>
            </a:pPr>
            <a:r>
              <a:rPr lang="en-US" sz="2400" dirty="0"/>
              <a:t>On the </a:t>
            </a:r>
            <a:r>
              <a:rPr lang="en-US" sz="2400" b="1" dirty="0"/>
              <a:t>Backup</a:t>
            </a:r>
            <a:r>
              <a:rPr lang="en-US" sz="2400" dirty="0"/>
              <a:t> page, you can schedule the backup of your databases (administration center database, Audit database, </a:t>
            </a:r>
            <a:r>
              <a:rPr lang="en-US" sz="2400" dirty="0" err="1"/>
              <a:t>Talend</a:t>
            </a:r>
            <a:r>
              <a:rPr lang="en-US" sz="2400" dirty="0"/>
              <a:t> Activity Monitoring Console database, etc.) and SVN repositories</a:t>
            </a:r>
            <a:r>
              <a:rPr lang="en-US" sz="2400" dirty="0" smtClean="0"/>
              <a:t>.</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b="1" dirty="0"/>
              <a:t>Scheduling the backup of your </a:t>
            </a:r>
            <a:r>
              <a:rPr lang="en-US" sz="2400" b="1" dirty="0" smtClean="0"/>
              <a:t>database</a:t>
            </a:r>
          </a:p>
          <a:p>
            <a:r>
              <a:rPr lang="en-US" sz="2400" dirty="0"/>
              <a:t>In the </a:t>
            </a:r>
            <a:r>
              <a:rPr lang="en-US" sz="2400" b="1" dirty="0"/>
              <a:t>Add</a:t>
            </a:r>
            <a:r>
              <a:rPr lang="en-US" sz="2400" dirty="0"/>
              <a:t> list of the top toolbar, select </a:t>
            </a:r>
            <a:r>
              <a:rPr lang="en-US" sz="2400" b="1" dirty="0"/>
              <a:t>Add DB</a:t>
            </a:r>
            <a:r>
              <a:rPr lang="en-US" sz="2400" dirty="0"/>
              <a:t>. A form which allows you to schedule your backup opens.</a:t>
            </a:r>
          </a:p>
          <a:p>
            <a:r>
              <a:rPr lang="en-US" sz="2400" dirty="0"/>
              <a:t>Fill in the following information:</a:t>
            </a:r>
          </a:p>
          <a:p>
            <a:pPr marL="0" indent="0">
              <a:buNone/>
            </a:pPr>
            <a:endParaRPr lang="en-US" sz="2400" dirty="0"/>
          </a:p>
          <a:p>
            <a:pPr marL="0" indent="0">
              <a:buNone/>
            </a:pPr>
            <a:endParaRPr lang="en-US" sz="2400" dirty="0"/>
          </a:p>
        </p:txBody>
      </p:sp>
      <p:pic>
        <p:nvPicPr>
          <p:cNvPr id="5122" name="Picture 2" descr="https://help.talend.com/images/62/bk-tac-ug-622/tac-page-back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000" y="2116540"/>
            <a:ext cx="8267700" cy="18478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31894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Scheduling a backup</a:t>
            </a:r>
          </a:p>
        </p:txBody>
      </p:sp>
      <p:sp>
        <p:nvSpPr>
          <p:cNvPr id="8" name="Content Placeholder 7"/>
          <p:cNvSpPr>
            <a:spLocks noGrp="1"/>
          </p:cNvSpPr>
          <p:nvPr>
            <p:ph idx="1"/>
          </p:nvPr>
        </p:nvSpPr>
        <p:spPr>
          <a:xfrm>
            <a:off x="682118" y="1056068"/>
            <a:ext cx="10233800" cy="5120895"/>
          </a:xfrm>
        </p:spPr>
        <p:txBody>
          <a:bodyPr>
            <a:normAutofit/>
          </a:bodyPr>
          <a:lstStyle/>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a:p>
        </p:txBody>
      </p:sp>
      <p:pic>
        <p:nvPicPr>
          <p:cNvPr id="4" name="Picture 3"/>
          <p:cNvPicPr>
            <a:picLocks noChangeAspect="1"/>
          </p:cNvPicPr>
          <p:nvPr/>
        </p:nvPicPr>
        <p:blipFill>
          <a:blip r:embed="rId2"/>
          <a:stretch>
            <a:fillRect/>
          </a:stretch>
        </p:blipFill>
        <p:spPr>
          <a:xfrm>
            <a:off x="1831855" y="1159098"/>
            <a:ext cx="7934325" cy="4572000"/>
          </a:xfrm>
          <a:prstGeom prst="rect">
            <a:avLst/>
          </a:prstGeom>
          <a:ln>
            <a:noFill/>
          </a:ln>
          <a:effectLst>
            <a:softEdge rad="112500"/>
          </a:effectLst>
        </p:spPr>
      </p:pic>
    </p:spTree>
    <p:extLst>
      <p:ext uri="{BB962C8B-B14F-4D97-AF65-F5344CB8AC3E}">
        <p14:creationId xmlns:p14="http://schemas.microsoft.com/office/powerpoint/2010/main" val="202029169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Scheduling a backup</a:t>
            </a:r>
          </a:p>
        </p:txBody>
      </p:sp>
      <p:sp>
        <p:nvSpPr>
          <p:cNvPr id="8" name="Content Placeholder 7"/>
          <p:cNvSpPr>
            <a:spLocks noGrp="1"/>
          </p:cNvSpPr>
          <p:nvPr>
            <p:ph idx="1"/>
          </p:nvPr>
        </p:nvSpPr>
        <p:spPr>
          <a:xfrm>
            <a:off x="682118" y="1056068"/>
            <a:ext cx="10233800" cy="5120895"/>
          </a:xfrm>
        </p:spPr>
        <p:txBody>
          <a:bodyPr>
            <a:normAutofit/>
          </a:bodyPr>
          <a:lstStyle/>
          <a:p>
            <a:pPr marL="0" indent="0">
              <a:buNone/>
            </a:pPr>
            <a:r>
              <a:rPr lang="en-US" sz="2000" b="1" dirty="0" smtClean="0"/>
              <a:t>Scheduling the backup of your SVN repository</a:t>
            </a:r>
          </a:p>
          <a:p>
            <a:r>
              <a:rPr lang="en-US" sz="2000" dirty="0" smtClean="0"/>
              <a:t>In the </a:t>
            </a:r>
            <a:r>
              <a:rPr lang="en-US" sz="2000" b="1" dirty="0" smtClean="0"/>
              <a:t>Add</a:t>
            </a:r>
            <a:r>
              <a:rPr lang="en-US" sz="2000" dirty="0" smtClean="0"/>
              <a:t> list of the top toolbar, select </a:t>
            </a:r>
            <a:r>
              <a:rPr lang="en-US" sz="2000" b="1" dirty="0" smtClean="0"/>
              <a:t>Add SVN</a:t>
            </a:r>
            <a:r>
              <a:rPr lang="en-US" sz="2000" dirty="0" smtClean="0"/>
              <a:t>. A form which allows you to schedule your backup opens.</a:t>
            </a:r>
          </a:p>
          <a:p>
            <a:r>
              <a:rPr lang="en-US" sz="2000" dirty="0" smtClean="0"/>
              <a:t>Fill in the following information:</a:t>
            </a:r>
          </a:p>
          <a:p>
            <a:endParaRPr lang="en-US" sz="2000" dirty="0" smtClean="0"/>
          </a:p>
        </p:txBody>
      </p:sp>
      <p:pic>
        <p:nvPicPr>
          <p:cNvPr id="2" name="Picture 1"/>
          <p:cNvPicPr>
            <a:picLocks noChangeAspect="1"/>
          </p:cNvPicPr>
          <p:nvPr/>
        </p:nvPicPr>
        <p:blipFill>
          <a:blip r:embed="rId2"/>
          <a:stretch>
            <a:fillRect/>
          </a:stretch>
        </p:blipFill>
        <p:spPr>
          <a:xfrm>
            <a:off x="1750893" y="2406337"/>
            <a:ext cx="8096250" cy="4286250"/>
          </a:xfrm>
          <a:prstGeom prst="rect">
            <a:avLst/>
          </a:prstGeom>
          <a:ln>
            <a:noFill/>
          </a:ln>
          <a:effectLst>
            <a:softEdge rad="112500"/>
          </a:effectLst>
        </p:spPr>
      </p:pic>
    </p:spTree>
    <p:extLst>
      <p:ext uri="{BB962C8B-B14F-4D97-AF65-F5344CB8AC3E}">
        <p14:creationId xmlns:p14="http://schemas.microsoft.com/office/powerpoint/2010/main" val="50298893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Introduction to Big Data platform</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20584144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r>
              <a:rPr lang="en-US" sz="2300" b="1" dirty="0" err="1" smtClean="0"/>
              <a:t>Talend</a:t>
            </a:r>
            <a:r>
              <a:rPr lang="en-US" sz="2300" dirty="0" err="1" smtClean="0"/>
              <a:t>'s</a:t>
            </a:r>
            <a:r>
              <a:rPr lang="en-US" sz="2300" dirty="0" smtClean="0"/>
              <a:t> </a:t>
            </a:r>
            <a:r>
              <a:rPr lang="en-US" sz="2300" dirty="0"/>
              <a:t>Big Data solutions provide a powerful tool set that enables users to access, transform, move and synchronize big data by leveraging the Apache </a:t>
            </a:r>
            <a:r>
              <a:rPr lang="en-US" sz="2300" dirty="0" err="1"/>
              <a:t>Hadoop</a:t>
            </a:r>
            <a:r>
              <a:rPr lang="en-US" sz="2300" dirty="0"/>
              <a:t> Big Data Platform and makes the </a:t>
            </a:r>
            <a:r>
              <a:rPr lang="en-US" sz="2300" dirty="0" err="1"/>
              <a:t>Hadoop</a:t>
            </a:r>
            <a:r>
              <a:rPr lang="en-US" sz="2300" dirty="0"/>
              <a:t> platform ever so easy to </a:t>
            </a:r>
            <a:r>
              <a:rPr lang="en-US" sz="2300" dirty="0" smtClean="0"/>
              <a:t>use</a:t>
            </a:r>
          </a:p>
          <a:p>
            <a:pPr marL="0" indent="0">
              <a:buNone/>
            </a:pPr>
            <a:endParaRPr lang="en-US" sz="2300" dirty="0" smtClean="0"/>
          </a:p>
          <a:p>
            <a:r>
              <a:rPr lang="en-US" sz="2300" b="1" dirty="0" smtClean="0"/>
              <a:t>It </a:t>
            </a:r>
            <a:r>
              <a:rPr lang="en-US" sz="2300" dirty="0" smtClean="0"/>
              <a:t>enables </a:t>
            </a:r>
            <a:r>
              <a:rPr lang="en-US" sz="2300" dirty="0"/>
              <a:t>users to handle big data easily by leveraging </a:t>
            </a:r>
            <a:r>
              <a:rPr lang="en-US" sz="2300" dirty="0" err="1"/>
              <a:t>Hadoop</a:t>
            </a:r>
            <a:r>
              <a:rPr lang="en-US" sz="2300" dirty="0"/>
              <a:t> and its databases or technologies such as </a:t>
            </a:r>
            <a:r>
              <a:rPr lang="en-US" sz="2300" dirty="0" err="1"/>
              <a:t>HBase</a:t>
            </a:r>
            <a:r>
              <a:rPr lang="en-US" sz="2300" dirty="0" smtClean="0"/>
              <a:t>, </a:t>
            </a:r>
            <a:r>
              <a:rPr lang="en-US" sz="2300" dirty="0"/>
              <a:t>HDFS, </a:t>
            </a:r>
            <a:r>
              <a:rPr lang="en-US" sz="2300" dirty="0" smtClean="0"/>
              <a:t>Hive and </a:t>
            </a:r>
            <a:r>
              <a:rPr lang="en-US" sz="2300" dirty="0"/>
              <a:t>Pig</a:t>
            </a:r>
            <a:r>
              <a:rPr lang="en-US" sz="2300" dirty="0" smtClean="0"/>
              <a:t>.</a:t>
            </a:r>
          </a:p>
          <a:p>
            <a:pPr marL="0" indent="0">
              <a:buNone/>
            </a:pPr>
            <a:endParaRPr lang="en-US" sz="2300" b="1" dirty="0" smtClean="0"/>
          </a:p>
          <a:p>
            <a:r>
              <a:rPr lang="en-US" sz="2300" b="1" dirty="0" err="1" smtClean="0"/>
              <a:t>Talend</a:t>
            </a:r>
            <a:r>
              <a:rPr lang="en-US" sz="2300" dirty="0" err="1" smtClean="0"/>
              <a:t>'s</a:t>
            </a:r>
            <a:r>
              <a:rPr lang="en-US" sz="2300" dirty="0" smtClean="0"/>
              <a:t> </a:t>
            </a:r>
            <a:r>
              <a:rPr lang="en-US" sz="2300" dirty="0"/>
              <a:t>big data solutions provide comprehensive support for all the major big data platforms. </a:t>
            </a:r>
            <a:endParaRPr lang="en-US" sz="2300" dirty="0" smtClean="0"/>
          </a:p>
          <a:p>
            <a:endParaRPr lang="en-US" sz="2300" b="1" dirty="0"/>
          </a:p>
          <a:p>
            <a:r>
              <a:rPr lang="en-US" sz="2300" b="1" dirty="0" err="1" smtClean="0"/>
              <a:t>Talend</a:t>
            </a:r>
            <a:r>
              <a:rPr lang="en-US" sz="2300" dirty="0" err="1" smtClean="0"/>
              <a:t>'s</a:t>
            </a:r>
            <a:r>
              <a:rPr lang="en-US" sz="2300" dirty="0" smtClean="0"/>
              <a:t> </a:t>
            </a:r>
            <a:r>
              <a:rPr lang="en-US" sz="2300" dirty="0"/>
              <a:t>big data components work with leading big data </a:t>
            </a:r>
            <a:r>
              <a:rPr lang="en-US" sz="2300" dirty="0" err="1"/>
              <a:t>Hadoop</a:t>
            </a:r>
            <a:r>
              <a:rPr lang="en-US" sz="2300" dirty="0"/>
              <a:t> distributions, including </a:t>
            </a:r>
            <a:r>
              <a:rPr lang="en-US" sz="2300" dirty="0" err="1"/>
              <a:t>Cloudera</a:t>
            </a:r>
            <a:r>
              <a:rPr lang="en-US" sz="2300" dirty="0"/>
              <a:t>, </a:t>
            </a:r>
            <a:r>
              <a:rPr lang="en-US" sz="2300" dirty="0" err="1"/>
              <a:t>Greenplum</a:t>
            </a:r>
            <a:r>
              <a:rPr lang="en-US" sz="2300" dirty="0"/>
              <a:t>, </a:t>
            </a:r>
            <a:r>
              <a:rPr lang="en-US" sz="2300" dirty="0" err="1"/>
              <a:t>Hortonworks</a:t>
            </a:r>
            <a:r>
              <a:rPr lang="en-US" sz="2300" dirty="0"/>
              <a:t> and </a:t>
            </a:r>
            <a:r>
              <a:rPr lang="en-US" sz="2300" dirty="0" err="1"/>
              <a:t>MapR</a:t>
            </a:r>
            <a:r>
              <a:rPr lang="en-US" sz="2300" dirty="0"/>
              <a:t>. </a:t>
            </a:r>
            <a:endParaRPr lang="en-US" sz="2300" dirty="0" smtClean="0"/>
          </a:p>
          <a:p>
            <a:pPr marL="0" indent="0">
              <a:buNone/>
            </a:pPr>
            <a:endParaRPr lang="en-US" sz="23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err="1" smtClean="0"/>
              <a:t>Talend</a:t>
            </a:r>
            <a:r>
              <a:rPr lang="en-US" dirty="0" smtClean="0"/>
              <a:t> Big Data Platform</a:t>
            </a:r>
          </a:p>
        </p:txBody>
      </p:sp>
    </p:spTree>
    <p:extLst>
      <p:ext uri="{BB962C8B-B14F-4D97-AF65-F5344CB8AC3E}">
        <p14:creationId xmlns:p14="http://schemas.microsoft.com/office/powerpoint/2010/main" val="1203588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85000" lnSpcReduction="20000"/>
          </a:bodyPr>
          <a:lstStyle/>
          <a:p>
            <a:r>
              <a:rPr lang="en-US" dirty="0" smtClean="0"/>
              <a:t>Eclipse based visual programming IDE for ETL application</a:t>
            </a:r>
          </a:p>
          <a:p>
            <a:endParaRPr lang="en-US" dirty="0" smtClean="0"/>
          </a:p>
          <a:p>
            <a:r>
              <a:rPr lang="en-US" dirty="0" smtClean="0"/>
              <a:t>Java code generator </a:t>
            </a:r>
            <a:r>
              <a:rPr lang="en-US" b="1" dirty="0"/>
              <a:t>By choosing java, we have all the advantages and disadvantages of this </a:t>
            </a:r>
            <a:r>
              <a:rPr lang="en-US" b="1" dirty="0" smtClean="0"/>
              <a:t>language</a:t>
            </a:r>
          </a:p>
          <a:p>
            <a:endParaRPr lang="en-US" dirty="0" smtClean="0"/>
          </a:p>
          <a:p>
            <a:r>
              <a:rPr lang="en-US" dirty="0" smtClean="0"/>
              <a:t>600+ connectors for open and proprietary data systems</a:t>
            </a:r>
          </a:p>
          <a:p>
            <a:endParaRPr lang="en-US" b="1" dirty="0" smtClean="0"/>
          </a:p>
          <a:p>
            <a:r>
              <a:rPr lang="en-US" b="1" dirty="0" smtClean="0"/>
              <a:t>Unified </a:t>
            </a:r>
            <a:r>
              <a:rPr lang="en-US" b="1" dirty="0"/>
              <a:t>user interface</a:t>
            </a:r>
            <a:r>
              <a:rPr lang="en-US" dirty="0"/>
              <a:t> across all components. Based </a:t>
            </a:r>
            <a:r>
              <a:rPr lang="en-US" dirty="0" smtClean="0"/>
              <a:t>on </a:t>
            </a:r>
            <a:r>
              <a:rPr lang="en-US" b="1" dirty="0" smtClean="0"/>
              <a:t>Eclipse</a:t>
            </a:r>
            <a:r>
              <a:rPr lang="en-US" b="1" dirty="0"/>
              <a:t>,</a:t>
            </a:r>
            <a:r>
              <a:rPr lang="en-US" dirty="0"/>
              <a:t> the knowledge of the tool enables us to use the </a:t>
            </a:r>
            <a:r>
              <a:rPr lang="en-US" dirty="0" smtClean="0"/>
              <a:t>interface</a:t>
            </a:r>
          </a:p>
          <a:p>
            <a:endParaRPr lang="en-US" dirty="0" smtClean="0"/>
          </a:p>
          <a:p>
            <a:r>
              <a:rPr lang="en-US" dirty="0" smtClean="0"/>
              <a:t>Central metadata repository </a:t>
            </a:r>
          </a:p>
          <a:p>
            <a:endParaRPr lang="en-US" dirty="0" smtClean="0"/>
          </a:p>
          <a:p>
            <a:r>
              <a:rPr lang="en-US" dirty="0" smtClean="0"/>
              <a:t>Available in both open source and Enterprise editions</a:t>
            </a:r>
          </a:p>
          <a:p>
            <a:endParaRPr lang="en-US" dirty="0" smtClean="0"/>
          </a:p>
          <a:p>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err="1" smtClean="0"/>
              <a:t>Talend</a:t>
            </a:r>
            <a:r>
              <a:rPr lang="en-US" dirty="0" smtClean="0"/>
              <a:t> Master Data Management</a:t>
            </a:r>
          </a:p>
        </p:txBody>
      </p:sp>
      <p:sp>
        <p:nvSpPr>
          <p:cNvPr id="2" name="Right Arrow 1"/>
          <p:cNvSpPr/>
          <p:nvPr/>
        </p:nvSpPr>
        <p:spPr>
          <a:xfrm>
            <a:off x="9375820" y="1931831"/>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524485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9251"/>
            <a:ext cx="7161116" cy="4927712"/>
          </a:xfrm>
        </p:spPr>
        <p:txBody>
          <a:bodyPr>
            <a:normAutofit fontScale="92500" lnSpcReduction="20000"/>
          </a:bodyPr>
          <a:lstStyle/>
          <a:p>
            <a:pPr marL="0" indent="0">
              <a:buNone/>
            </a:pPr>
            <a:r>
              <a:rPr lang="en-US" dirty="0"/>
              <a:t>Three different types of functional blocks are defined:</a:t>
            </a:r>
          </a:p>
          <a:p>
            <a:r>
              <a:rPr lang="en-US" dirty="0"/>
              <a:t>at least one Studio where you can design big data Jobs that leverage the Apache </a:t>
            </a:r>
            <a:r>
              <a:rPr lang="en-US" dirty="0" err="1"/>
              <a:t>Hadoop</a:t>
            </a:r>
            <a:r>
              <a:rPr lang="en-US" dirty="0"/>
              <a:t> platform to handle large data sets. </a:t>
            </a:r>
            <a:endParaRPr lang="en-US" dirty="0" smtClean="0"/>
          </a:p>
          <a:p>
            <a:endParaRPr lang="en-US" dirty="0"/>
          </a:p>
          <a:p>
            <a:r>
              <a:rPr lang="en-US" dirty="0"/>
              <a:t>a workflow scheduler system integrated within the studio through which you can deploy, schedule, and execute big data Jobs on a </a:t>
            </a:r>
            <a:r>
              <a:rPr lang="en-US" dirty="0" err="1"/>
              <a:t>Hadoop</a:t>
            </a:r>
            <a:r>
              <a:rPr lang="en-US" dirty="0"/>
              <a:t> grid and monitor the execution status and results of the Jobs.</a:t>
            </a:r>
          </a:p>
          <a:p>
            <a:endParaRPr lang="en-US" dirty="0" smtClean="0"/>
          </a:p>
          <a:p>
            <a:r>
              <a:rPr lang="en-US" dirty="0" smtClean="0"/>
              <a:t>a </a:t>
            </a:r>
            <a:r>
              <a:rPr lang="en-US" dirty="0" err="1"/>
              <a:t>Hadoop</a:t>
            </a:r>
            <a:r>
              <a:rPr lang="en-US" dirty="0"/>
              <a:t> grid independent of the </a:t>
            </a:r>
            <a:r>
              <a:rPr lang="en-US" b="1" dirty="0" err="1"/>
              <a:t>Talend</a:t>
            </a:r>
            <a:r>
              <a:rPr lang="en-US" dirty="0"/>
              <a:t> system to handle large data sets.</a:t>
            </a:r>
          </a:p>
          <a:p>
            <a:pPr marL="457200" lvl="1" indent="0">
              <a:buNone/>
            </a:pPr>
            <a:endParaRPr lang="en-US"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Functional </a:t>
            </a:r>
            <a:r>
              <a:rPr lang="en-US" dirty="0"/>
              <a:t>A</a:t>
            </a:r>
            <a:r>
              <a:rPr lang="en-US" dirty="0" smtClean="0"/>
              <a:t>rchitecture</a:t>
            </a:r>
            <a:r>
              <a:rPr lang="en-US" dirty="0"/>
              <a:t> </a:t>
            </a:r>
          </a:p>
        </p:txBody>
      </p:sp>
      <p:pic>
        <p:nvPicPr>
          <p:cNvPr id="2050" name="Picture 2" descr="https://help.talend.com/images/60/bk-tp-rt_bd-studio-ug-601/big_data_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2327" y="1249251"/>
            <a:ext cx="3721994" cy="4803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90974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How </a:t>
            </a:r>
            <a:r>
              <a:rPr lang="en-US" dirty="0" err="1" smtClean="0"/>
              <a:t>Talend</a:t>
            </a:r>
            <a:r>
              <a:rPr lang="en-US" dirty="0" smtClean="0"/>
              <a:t> works with </a:t>
            </a:r>
            <a:r>
              <a:rPr lang="en-US" dirty="0" err="1" smtClean="0"/>
              <a:t>Hadoop</a:t>
            </a:r>
            <a:r>
              <a:rPr lang="en-US"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513" y="1056068"/>
            <a:ext cx="10044985" cy="5410200"/>
          </a:xfrm>
          <a:prstGeom prst="rect">
            <a:avLst/>
          </a:prstGeom>
        </p:spPr>
      </p:pic>
    </p:spTree>
    <p:extLst>
      <p:ext uri="{BB962C8B-B14F-4D97-AF65-F5344CB8AC3E}">
        <p14:creationId xmlns:p14="http://schemas.microsoft.com/office/powerpoint/2010/main" val="417810409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
        <p:nvSpPr>
          <p:cNvPr id="5" name="Content Placeholder 2"/>
          <p:cNvSpPr>
            <a:spLocks noGrp="1"/>
          </p:cNvSpPr>
          <p:nvPr>
            <p:ph idx="1"/>
          </p:nvPr>
        </p:nvSpPr>
        <p:spPr>
          <a:xfrm>
            <a:off x="1119999" y="1249251"/>
            <a:ext cx="9955831" cy="4927712"/>
          </a:xfrm>
        </p:spPr>
        <p:txBody>
          <a:bodyPr>
            <a:noAutofit/>
          </a:bodyPr>
          <a:lstStyle/>
          <a:p>
            <a:pPr marL="0" indent="0">
              <a:buNone/>
            </a:pPr>
            <a:r>
              <a:rPr lang="en-US" sz="2400" dirty="0"/>
              <a:t>In </a:t>
            </a:r>
            <a:r>
              <a:rPr lang="en-US" sz="2400" i="1" dirty="0" err="1"/>
              <a:t>Talend</a:t>
            </a:r>
            <a:r>
              <a:rPr lang="en-US" sz="2400" i="1" dirty="0"/>
              <a:t> Studio</a:t>
            </a:r>
            <a:r>
              <a:rPr lang="en-US" sz="2400" dirty="0"/>
              <a:t>, you design a </a:t>
            </a:r>
            <a:r>
              <a:rPr lang="en-US" sz="2400" dirty="0" err="1"/>
              <a:t>MapReduce</a:t>
            </a:r>
            <a:r>
              <a:rPr lang="en-US" sz="2400" dirty="0"/>
              <a:t> Job using the dedicated </a:t>
            </a:r>
            <a:r>
              <a:rPr lang="en-US" sz="2400" dirty="0" err="1"/>
              <a:t>MapReduce</a:t>
            </a:r>
            <a:r>
              <a:rPr lang="en-US" sz="2400" dirty="0"/>
              <a:t> components and configure the connection to the </a:t>
            </a:r>
            <a:r>
              <a:rPr lang="en-US" sz="2400" dirty="0" err="1"/>
              <a:t>Hadoop</a:t>
            </a:r>
            <a:r>
              <a:rPr lang="en-US" sz="2400" dirty="0"/>
              <a:t> cluster to be </a:t>
            </a:r>
            <a:r>
              <a:rPr lang="en-US" sz="2400" dirty="0" smtClean="0"/>
              <a:t>used.</a:t>
            </a:r>
          </a:p>
          <a:p>
            <a:pPr marL="0" indent="0">
              <a:buNone/>
            </a:pPr>
            <a:endParaRPr lang="en-US" sz="2400" dirty="0" smtClean="0"/>
          </a:p>
          <a:p>
            <a:pPr marL="0" indent="0">
              <a:buNone/>
            </a:pPr>
            <a:r>
              <a:rPr lang="en-US" sz="2400" dirty="0" smtClean="0"/>
              <a:t>At </a:t>
            </a:r>
            <a:r>
              <a:rPr lang="en-US" sz="2400" dirty="0"/>
              <a:t>runtime, this configuration allows the Studio to invoke the client API provided by </a:t>
            </a:r>
            <a:r>
              <a:rPr lang="en-US" sz="2400" dirty="0" err="1"/>
              <a:t>Hadoop</a:t>
            </a:r>
            <a:r>
              <a:rPr lang="en-US" sz="2400" dirty="0"/>
              <a:t> (the API package </a:t>
            </a:r>
            <a:r>
              <a:rPr lang="en-US" sz="2400" dirty="0" err="1"/>
              <a:t>is</a:t>
            </a:r>
            <a:r>
              <a:rPr lang="en-US" sz="2400" i="1" dirty="0" err="1"/>
              <a:t>org.apache.hadoop.mapred</a:t>
            </a:r>
            <a:r>
              <a:rPr lang="en-US" sz="2400" dirty="0"/>
              <a:t>) and then to submit the </a:t>
            </a:r>
            <a:r>
              <a:rPr lang="en-US" sz="2400" dirty="0" err="1"/>
              <a:t>MapReduce</a:t>
            </a:r>
            <a:r>
              <a:rPr lang="en-US" sz="2400" dirty="0"/>
              <a:t> Job to the </a:t>
            </a:r>
            <a:r>
              <a:rPr lang="en-US" sz="2400" dirty="0" err="1"/>
              <a:t>ResouceManager</a:t>
            </a:r>
            <a:r>
              <a:rPr lang="en-US" sz="2400" dirty="0"/>
              <a:t> service of the </a:t>
            </a:r>
            <a:r>
              <a:rPr lang="en-US" sz="2400" dirty="0" err="1"/>
              <a:t>Hadoop</a:t>
            </a:r>
            <a:r>
              <a:rPr lang="en-US" sz="2400" dirty="0"/>
              <a:t> cluster being used and copy the related Job resources to the distributed file system of the same cluster</a:t>
            </a:r>
            <a:r>
              <a:rPr lang="en-US" sz="2400" dirty="0" smtClean="0"/>
              <a:t>.</a:t>
            </a:r>
          </a:p>
          <a:p>
            <a:pPr marL="0" indent="0">
              <a:buNone/>
            </a:pPr>
            <a:endParaRPr lang="en-US" sz="2400" dirty="0" smtClean="0"/>
          </a:p>
          <a:p>
            <a:pPr marL="0" indent="0">
              <a:buNone/>
            </a:pPr>
            <a:r>
              <a:rPr lang="en-US" sz="2400" dirty="0"/>
              <a:t>The </a:t>
            </a:r>
            <a:r>
              <a:rPr lang="en-US" sz="2400" dirty="0" err="1"/>
              <a:t>Hadoop</a:t>
            </a:r>
            <a:r>
              <a:rPr lang="en-US" sz="2400" dirty="0"/>
              <a:t> cluster then completes the rest of the execution such as initializing the Job, generating Job ID and sending the execution progress information and the result back to the Studio.</a:t>
            </a:r>
            <a:endParaRPr lang="en-US" sz="2300" dirty="0"/>
          </a:p>
        </p:txBody>
      </p:sp>
    </p:spTree>
    <p:extLst>
      <p:ext uri="{BB962C8B-B14F-4D97-AF65-F5344CB8AC3E}">
        <p14:creationId xmlns:p14="http://schemas.microsoft.com/office/powerpoint/2010/main" val="11404012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Please Note…</a:t>
            </a:r>
          </a:p>
        </p:txBody>
      </p:sp>
      <p:sp>
        <p:nvSpPr>
          <p:cNvPr id="5" name="Content Placeholder 2"/>
          <p:cNvSpPr>
            <a:spLocks noGrp="1"/>
          </p:cNvSpPr>
          <p:nvPr>
            <p:ph idx="1"/>
          </p:nvPr>
        </p:nvSpPr>
        <p:spPr>
          <a:xfrm>
            <a:off x="1119999" y="1249251"/>
            <a:ext cx="9955831" cy="4927712"/>
          </a:xfrm>
        </p:spPr>
        <p:txBody>
          <a:bodyPr>
            <a:noAutofit/>
          </a:bodyPr>
          <a:lstStyle/>
          <a:p>
            <a:pPr marL="0" indent="0">
              <a:buNone/>
            </a:pPr>
            <a:r>
              <a:rPr lang="en-US" sz="2400" dirty="0"/>
              <a:t>Note that a </a:t>
            </a:r>
            <a:r>
              <a:rPr lang="en-US" sz="2400" b="1" dirty="0" err="1"/>
              <a:t>Talend</a:t>
            </a:r>
            <a:r>
              <a:rPr lang="en-US" sz="2400" dirty="0"/>
              <a:t> </a:t>
            </a:r>
            <a:r>
              <a:rPr lang="en-US" sz="2400" dirty="0" err="1"/>
              <a:t>MapReduce</a:t>
            </a:r>
            <a:r>
              <a:rPr lang="en-US" sz="2400" dirty="0"/>
              <a:t> Job is not equivalent to a </a:t>
            </a:r>
            <a:r>
              <a:rPr lang="en-US" sz="2400" dirty="0" err="1"/>
              <a:t>MapReduce</a:t>
            </a:r>
            <a:r>
              <a:rPr lang="en-US" sz="2400" dirty="0"/>
              <a:t> job explained in Apache's documentation about </a:t>
            </a:r>
            <a:r>
              <a:rPr lang="en-US" sz="2400" dirty="0" err="1"/>
              <a:t>MapReduce</a:t>
            </a:r>
            <a:r>
              <a:rPr lang="en-US" sz="2400" dirty="0" smtClean="0"/>
              <a:t>.</a:t>
            </a:r>
          </a:p>
          <a:p>
            <a:pPr marL="0" indent="0">
              <a:buNone/>
            </a:pPr>
            <a:endParaRPr lang="en-US" sz="2400" dirty="0" smtClean="0"/>
          </a:p>
          <a:p>
            <a:pPr marL="0" indent="0">
              <a:buNone/>
            </a:pPr>
            <a:r>
              <a:rPr lang="en-US" sz="2400" dirty="0" smtClean="0"/>
              <a:t>A </a:t>
            </a:r>
            <a:r>
              <a:rPr lang="en-US" sz="2400" b="1" dirty="0" err="1" smtClean="0"/>
              <a:t>Talend</a:t>
            </a:r>
            <a:r>
              <a:rPr lang="en-US" sz="2400" dirty="0"/>
              <a:t> </a:t>
            </a:r>
            <a:r>
              <a:rPr lang="en-US" sz="2400" dirty="0" err="1"/>
              <a:t>MapReduce</a:t>
            </a:r>
            <a:r>
              <a:rPr lang="en-US" sz="2400" dirty="0"/>
              <a:t> Job generates one or several </a:t>
            </a:r>
            <a:r>
              <a:rPr lang="en-US" sz="2400" dirty="0" err="1"/>
              <a:t>MapReduce</a:t>
            </a:r>
            <a:r>
              <a:rPr lang="en-US" sz="2400" dirty="0"/>
              <a:t> programs (jobs in Apache's sense), depending on the way you design </a:t>
            </a:r>
            <a:r>
              <a:rPr lang="en-US" sz="2400" dirty="0" err="1"/>
              <a:t>the</a:t>
            </a:r>
            <a:r>
              <a:rPr lang="en-US" sz="2400" b="1" dirty="0" err="1"/>
              <a:t>Talend</a:t>
            </a:r>
            <a:r>
              <a:rPr lang="en-US" sz="2400" dirty="0"/>
              <a:t> Job in the workspace of the Studio. </a:t>
            </a:r>
            <a:endParaRPr lang="en-US" sz="2400" dirty="0" smtClean="0"/>
          </a:p>
          <a:p>
            <a:pPr marL="0" indent="0">
              <a:buNone/>
            </a:pPr>
            <a:endParaRPr lang="en-US" sz="2400" dirty="0"/>
          </a:p>
          <a:p>
            <a:pPr marL="0" indent="0">
              <a:buNone/>
            </a:pPr>
            <a:r>
              <a:rPr lang="en-US" sz="2400" dirty="0" smtClean="0"/>
              <a:t>When </a:t>
            </a:r>
            <a:r>
              <a:rPr lang="en-US" sz="2400" dirty="0"/>
              <a:t>you create the Job, the progress bars that appear with the </a:t>
            </a:r>
            <a:r>
              <a:rPr lang="en-US" sz="2400" dirty="0" err="1"/>
              <a:t>MapReduce</a:t>
            </a:r>
            <a:r>
              <a:rPr lang="en-US" sz="2400" dirty="0"/>
              <a:t> components dropped in the workspace indicate how the </a:t>
            </a:r>
            <a:r>
              <a:rPr lang="en-US" sz="2400" dirty="0" err="1"/>
              <a:t>MapReduce</a:t>
            </a:r>
            <a:r>
              <a:rPr lang="en-US" sz="2400" dirty="0"/>
              <a:t> programs are generated and the execution progress of each map or reduce computation.</a:t>
            </a:r>
            <a:endParaRPr lang="en-US" sz="2300" dirty="0"/>
          </a:p>
        </p:txBody>
      </p:sp>
    </p:spTree>
    <p:extLst>
      <p:ext uri="{BB962C8B-B14F-4D97-AF65-F5344CB8AC3E}">
        <p14:creationId xmlns:p14="http://schemas.microsoft.com/office/powerpoint/2010/main" val="421307847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1834"/>
            <a:ext cx="7611876" cy="4351338"/>
          </a:xfrm>
        </p:spPr>
        <p:txBody>
          <a:bodyPr>
            <a:normAutofit/>
          </a:bodyPr>
          <a:lstStyle/>
          <a:p>
            <a:pPr marL="0" indent="0">
              <a:buNone/>
            </a:pPr>
            <a:r>
              <a:rPr lang="en-US" dirty="0" err="1" smtClean="0"/>
              <a:t>Talend</a:t>
            </a:r>
            <a:r>
              <a:rPr lang="en-US" dirty="0" smtClean="0"/>
              <a:t> Big data platform offers wide range of components to work with HDFS seamlessly. </a:t>
            </a:r>
          </a:p>
          <a:p>
            <a:pPr marL="0" indent="0">
              <a:buNone/>
            </a:pPr>
            <a:endParaRPr lang="en-US" dirty="0" smtClean="0"/>
          </a:p>
          <a:p>
            <a:pPr marL="0" indent="0">
              <a:buNone/>
            </a:pPr>
            <a:r>
              <a:rPr lang="en-US" dirty="0" smtClean="0"/>
              <a:t>Component parameters are similar to other components available. </a:t>
            </a:r>
          </a:p>
          <a:p>
            <a:pPr marL="0" indent="0">
              <a:buNone/>
            </a:pPr>
            <a:endParaRPr lang="en-US" dirty="0"/>
          </a:p>
          <a:p>
            <a:pPr marL="0" indent="0">
              <a:buNone/>
            </a:pPr>
            <a:r>
              <a:rPr lang="en-US" dirty="0" smtClean="0"/>
              <a:t>The components are primarily designed to access HDFS through TIS, they do not have capability to execute </a:t>
            </a:r>
            <a:r>
              <a:rPr lang="en-US" dirty="0" err="1" smtClean="0"/>
              <a:t>MapReduce</a:t>
            </a:r>
            <a:r>
              <a:rPr lang="en-US" dirty="0" smtClean="0"/>
              <a:t> job on cluster</a:t>
            </a:r>
          </a:p>
          <a:p>
            <a:pPr marL="0" indent="0">
              <a:buNone/>
            </a:pPr>
            <a:endParaRPr lang="en-US"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HDFS components</a:t>
            </a:r>
          </a:p>
        </p:txBody>
      </p:sp>
      <p:pic>
        <p:nvPicPr>
          <p:cNvPr id="2" name="Picture 1"/>
          <p:cNvPicPr>
            <a:picLocks noChangeAspect="1"/>
          </p:cNvPicPr>
          <p:nvPr/>
        </p:nvPicPr>
        <p:blipFill>
          <a:blip r:embed="rId2"/>
          <a:stretch>
            <a:fillRect/>
          </a:stretch>
        </p:blipFill>
        <p:spPr>
          <a:xfrm>
            <a:off x="8873544" y="594685"/>
            <a:ext cx="2660628" cy="6063691"/>
          </a:xfrm>
          <a:prstGeom prst="rect">
            <a:avLst/>
          </a:prstGeom>
        </p:spPr>
      </p:pic>
      <p:sp>
        <p:nvSpPr>
          <p:cNvPr id="5" name="Right Arrow 4"/>
          <p:cNvSpPr/>
          <p:nvPr/>
        </p:nvSpPr>
        <p:spPr>
          <a:xfrm>
            <a:off x="8270718" y="2234529"/>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313942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1834"/>
            <a:ext cx="7611876" cy="4351338"/>
          </a:xfrm>
        </p:spPr>
        <p:txBody>
          <a:bodyPr>
            <a:normAutofit fontScale="92500" lnSpcReduction="20000"/>
          </a:bodyPr>
          <a:lstStyle/>
          <a:p>
            <a:pPr marL="0" indent="0">
              <a:buNone/>
            </a:pPr>
            <a:r>
              <a:rPr lang="en-US" dirty="0"/>
              <a:t>These components are part of the Map/Reduce components provided by </a:t>
            </a:r>
            <a:r>
              <a:rPr lang="en-US" b="1" dirty="0" err="1"/>
              <a:t>Talend</a:t>
            </a:r>
            <a:r>
              <a:rPr lang="en-US" dirty="0"/>
              <a:t> and are grouped in the </a:t>
            </a:r>
            <a:r>
              <a:rPr lang="en-US" b="1" dirty="0" err="1"/>
              <a:t>MapReduce</a:t>
            </a:r>
            <a:r>
              <a:rPr lang="en-US" dirty="0"/>
              <a:t> family of the </a:t>
            </a:r>
            <a:r>
              <a:rPr lang="en-US" b="1" dirty="0"/>
              <a:t>Palette</a:t>
            </a:r>
            <a:r>
              <a:rPr lang="en-US" dirty="0"/>
              <a:t>. </a:t>
            </a:r>
            <a:endParaRPr lang="en-US" dirty="0" smtClean="0"/>
          </a:p>
          <a:p>
            <a:pPr marL="0" indent="0">
              <a:buNone/>
            </a:pPr>
            <a:endParaRPr lang="en-US" dirty="0"/>
          </a:p>
          <a:p>
            <a:pPr marL="0" indent="0">
              <a:buNone/>
            </a:pPr>
            <a:r>
              <a:rPr lang="en-US" dirty="0" smtClean="0"/>
              <a:t>This </a:t>
            </a:r>
            <a:r>
              <a:rPr lang="en-US" dirty="0"/>
              <a:t>family, as well as the other Map/Reduce components, becomes available only when you are creating a Map/Reduce Job</a:t>
            </a:r>
            <a:r>
              <a:rPr lang="en-US" dirty="0" smtClean="0"/>
              <a:t>.</a:t>
            </a:r>
          </a:p>
          <a:p>
            <a:pPr marL="0" indent="0">
              <a:buNone/>
            </a:pPr>
            <a:endParaRPr lang="en-US" dirty="0"/>
          </a:p>
          <a:p>
            <a:pPr marL="0" indent="0">
              <a:buNone/>
            </a:pPr>
            <a:r>
              <a:rPr lang="en-US" dirty="0" smtClean="0"/>
              <a:t>Basic transformation like filter, sort, aggregate, Join &amp; </a:t>
            </a:r>
            <a:r>
              <a:rPr lang="en-US" dirty="0" err="1" smtClean="0"/>
              <a:t>tMap</a:t>
            </a:r>
            <a:r>
              <a:rPr lang="en-US" dirty="0" smtClean="0"/>
              <a:t> are available as a part of </a:t>
            </a:r>
            <a:r>
              <a:rPr lang="en-US" dirty="0" err="1" smtClean="0"/>
              <a:t>MapReduce</a:t>
            </a:r>
            <a:r>
              <a:rPr lang="en-US" dirty="0" smtClean="0"/>
              <a:t> components</a:t>
            </a:r>
            <a:r>
              <a:rPr lang="en-US" dirty="0"/>
              <a:t/>
            </a:r>
            <a:br>
              <a:rPr lang="en-US" dirty="0"/>
            </a:br>
            <a:endParaRPr lang="en-US"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err="1" smtClean="0"/>
              <a:t>MapReduce</a:t>
            </a:r>
            <a:r>
              <a:rPr lang="en-US" dirty="0" smtClean="0"/>
              <a:t> components</a:t>
            </a:r>
          </a:p>
        </p:txBody>
      </p:sp>
      <p:pic>
        <p:nvPicPr>
          <p:cNvPr id="6" name="Picture 5"/>
          <p:cNvPicPr>
            <a:picLocks noChangeAspect="1"/>
          </p:cNvPicPr>
          <p:nvPr/>
        </p:nvPicPr>
        <p:blipFill>
          <a:blip r:embed="rId2"/>
          <a:stretch>
            <a:fillRect/>
          </a:stretch>
        </p:blipFill>
        <p:spPr>
          <a:xfrm>
            <a:off x="9028091" y="710596"/>
            <a:ext cx="2820472" cy="5664446"/>
          </a:xfrm>
          <a:prstGeom prst="rect">
            <a:avLst/>
          </a:prstGeom>
        </p:spPr>
      </p:pic>
      <p:sp>
        <p:nvSpPr>
          <p:cNvPr id="5" name="Right Arrow 4"/>
          <p:cNvSpPr/>
          <p:nvPr/>
        </p:nvSpPr>
        <p:spPr>
          <a:xfrm>
            <a:off x="8277926" y="2350439"/>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780702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58955"/>
            <a:ext cx="10211873" cy="5103208"/>
          </a:xfrm>
        </p:spPr>
        <p:txBody>
          <a:bodyPr>
            <a:normAutofit/>
          </a:bodyPr>
          <a:lstStyle/>
          <a:p>
            <a:pPr marL="0" indent="0">
              <a:buNone/>
            </a:pPr>
            <a:r>
              <a:rPr lang="en-US" sz="2000" dirty="0"/>
              <a:t>Before being able to run a </a:t>
            </a:r>
            <a:r>
              <a:rPr lang="en-US" sz="2000" b="1" dirty="0" err="1"/>
              <a:t>Talend</a:t>
            </a:r>
            <a:r>
              <a:rPr lang="en-US" sz="2000" dirty="0"/>
              <a:t> </a:t>
            </a:r>
            <a:r>
              <a:rPr lang="en-US" sz="2000" dirty="0" err="1"/>
              <a:t>MapReduce</a:t>
            </a:r>
            <a:r>
              <a:rPr lang="en-US" sz="2000" dirty="0"/>
              <a:t> Job, you need to configure its connection to </a:t>
            </a:r>
            <a:r>
              <a:rPr lang="en-US" sz="2000" dirty="0" err="1"/>
              <a:t>Hadoop</a:t>
            </a:r>
            <a:r>
              <a:rPr lang="en-US" sz="2000" dirty="0"/>
              <a:t>. To do this, proceed as </a:t>
            </a:r>
            <a:r>
              <a:rPr lang="en-US" sz="2000" dirty="0" smtClean="0"/>
              <a:t>follows:</a:t>
            </a:r>
          </a:p>
          <a:p>
            <a:pPr marL="0" indent="0">
              <a:buNone/>
            </a:pPr>
            <a:r>
              <a:rPr lang="en-US" sz="2000" dirty="0" smtClean="0"/>
              <a:t>From the </a:t>
            </a:r>
            <a:r>
              <a:rPr lang="en-US" sz="2000" b="1" dirty="0" smtClean="0"/>
              <a:t>Repository</a:t>
            </a:r>
            <a:r>
              <a:rPr lang="en-US" sz="2000" dirty="0" smtClean="0"/>
              <a:t> tree view of the </a:t>
            </a:r>
            <a:r>
              <a:rPr lang="en-US" sz="2000" b="1" dirty="0" smtClean="0"/>
              <a:t>Integration</a:t>
            </a:r>
            <a:r>
              <a:rPr lang="en-US" sz="2000" dirty="0" smtClean="0"/>
              <a:t> perspective of the Studio, double-click the </a:t>
            </a:r>
            <a:r>
              <a:rPr lang="en-US" sz="2000" dirty="0" err="1" smtClean="0"/>
              <a:t>MapReduce</a:t>
            </a:r>
            <a:r>
              <a:rPr lang="en-US" sz="2000" dirty="0" smtClean="0"/>
              <a:t> Job you have created and want to run so as to open it on the workspace.</a:t>
            </a:r>
          </a:p>
          <a:p>
            <a:pPr marL="0" indent="0">
              <a:buNone/>
            </a:pPr>
            <a:r>
              <a:rPr lang="en-US" sz="2000" dirty="0" smtClean="0"/>
              <a:t>Click the </a:t>
            </a:r>
            <a:r>
              <a:rPr lang="en-US" sz="2000" b="1" dirty="0" smtClean="0"/>
              <a:t>Run</a:t>
            </a:r>
            <a:r>
              <a:rPr lang="en-US" sz="2000" dirty="0" smtClean="0"/>
              <a:t> tab to open its view and click the </a:t>
            </a:r>
            <a:r>
              <a:rPr lang="en-US" sz="2000" b="1" dirty="0" err="1" smtClean="0"/>
              <a:t>Hadoop</a:t>
            </a:r>
            <a:r>
              <a:rPr lang="en-US" sz="2000" b="1" dirty="0" smtClean="0"/>
              <a:t> configuration</a:t>
            </a:r>
            <a:r>
              <a:rPr lang="en-US" sz="2000" dirty="0" smtClean="0"/>
              <a:t> tab.</a:t>
            </a:r>
            <a:br>
              <a:rPr lang="en-US" sz="2000" dirty="0" smtClean="0"/>
            </a:br>
            <a:endParaRPr lang="en-US" sz="20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Configure </a:t>
            </a:r>
            <a:r>
              <a:rPr lang="en-US" dirty="0" err="1" smtClean="0"/>
              <a:t>Hadoop</a:t>
            </a:r>
            <a:r>
              <a:rPr lang="en-US" dirty="0" smtClean="0"/>
              <a:t> connection</a:t>
            </a:r>
          </a:p>
        </p:txBody>
      </p:sp>
      <p:pic>
        <p:nvPicPr>
          <p:cNvPr id="6" name="Picture 5"/>
          <p:cNvPicPr>
            <a:picLocks noChangeAspect="1"/>
          </p:cNvPicPr>
          <p:nvPr/>
        </p:nvPicPr>
        <p:blipFill>
          <a:blip r:embed="rId2"/>
          <a:stretch>
            <a:fillRect/>
          </a:stretch>
        </p:blipFill>
        <p:spPr>
          <a:xfrm>
            <a:off x="2262722" y="3083148"/>
            <a:ext cx="7362825" cy="3009900"/>
          </a:xfrm>
          <a:prstGeom prst="rect">
            <a:avLst/>
          </a:prstGeom>
        </p:spPr>
      </p:pic>
    </p:spTree>
    <p:extLst>
      <p:ext uri="{BB962C8B-B14F-4D97-AF65-F5344CB8AC3E}">
        <p14:creationId xmlns:p14="http://schemas.microsoft.com/office/powerpoint/2010/main" val="98513355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757635" y="564580"/>
            <a:ext cx="2884866" cy="5952130"/>
          </a:xfrm>
          <a:prstGeom prst="rect">
            <a:avLst/>
          </a:prstGeom>
        </p:spPr>
      </p:pic>
      <p:sp>
        <p:nvSpPr>
          <p:cNvPr id="3" name="Content Placeholder 2"/>
          <p:cNvSpPr>
            <a:spLocks noGrp="1"/>
          </p:cNvSpPr>
          <p:nvPr>
            <p:ph idx="1"/>
          </p:nvPr>
        </p:nvSpPr>
        <p:spPr>
          <a:xfrm>
            <a:off x="838200" y="1271834"/>
            <a:ext cx="7611876" cy="4351338"/>
          </a:xfrm>
        </p:spPr>
        <p:txBody>
          <a:bodyPr>
            <a:normAutofit/>
          </a:bodyPr>
          <a:lstStyle/>
          <a:p>
            <a:pPr marL="0" indent="0">
              <a:buNone/>
            </a:pPr>
            <a:r>
              <a:rPr lang="en-US" dirty="0" err="1" smtClean="0"/>
              <a:t>Talend</a:t>
            </a:r>
            <a:r>
              <a:rPr lang="en-US" dirty="0" smtClean="0"/>
              <a:t> Big data platform offers wide range of components to work with PIG seamlessly. </a:t>
            </a:r>
          </a:p>
          <a:p>
            <a:pPr marL="0" indent="0">
              <a:buNone/>
            </a:pPr>
            <a:endParaRPr lang="en-US" dirty="0" smtClean="0"/>
          </a:p>
          <a:p>
            <a:pPr marL="0" indent="0">
              <a:buNone/>
            </a:pPr>
            <a:r>
              <a:rPr lang="en-US" dirty="0" smtClean="0"/>
              <a:t>Similar to native PIG, </a:t>
            </a:r>
            <a:r>
              <a:rPr lang="en-US" dirty="0" err="1" smtClean="0"/>
              <a:t>Talend</a:t>
            </a:r>
            <a:r>
              <a:rPr lang="en-US" dirty="0" smtClean="0"/>
              <a:t> components also offer two execution modes for PIG components –</a:t>
            </a:r>
          </a:p>
          <a:p>
            <a:pPr lvl="1"/>
            <a:r>
              <a:rPr lang="en-US" dirty="0" smtClean="0"/>
              <a:t>Local</a:t>
            </a:r>
          </a:p>
          <a:p>
            <a:pPr lvl="1"/>
            <a:r>
              <a:rPr lang="en-US" dirty="0" err="1" smtClean="0"/>
              <a:t>MapReduce</a:t>
            </a:r>
            <a:endParaRPr lang="en-US" dirty="0" smtClean="0"/>
          </a:p>
          <a:p>
            <a:pPr marL="0" indent="0">
              <a:buNone/>
            </a:pPr>
            <a:r>
              <a:rPr lang="en-US" dirty="0" smtClean="0"/>
              <a:t>Unlike HDFS components, PIG components will execute a </a:t>
            </a:r>
            <a:r>
              <a:rPr lang="en-US" dirty="0" err="1" smtClean="0"/>
              <a:t>MapReduce</a:t>
            </a:r>
            <a:r>
              <a:rPr lang="en-US" dirty="0" smtClean="0"/>
              <a:t> job if said execution mode is selected</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PIG components</a:t>
            </a:r>
          </a:p>
        </p:txBody>
      </p:sp>
      <p:sp>
        <p:nvSpPr>
          <p:cNvPr id="5" name="Right Arrow 4"/>
          <p:cNvSpPr/>
          <p:nvPr/>
        </p:nvSpPr>
        <p:spPr>
          <a:xfrm>
            <a:off x="8078303" y="2002709"/>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837513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43975" y="704302"/>
            <a:ext cx="2878831" cy="5812407"/>
          </a:xfrm>
          <a:prstGeom prst="rect">
            <a:avLst/>
          </a:prstGeom>
        </p:spPr>
      </p:pic>
      <p:sp>
        <p:nvSpPr>
          <p:cNvPr id="3" name="Content Placeholder 2"/>
          <p:cNvSpPr>
            <a:spLocks noGrp="1"/>
          </p:cNvSpPr>
          <p:nvPr>
            <p:ph idx="1"/>
          </p:nvPr>
        </p:nvSpPr>
        <p:spPr>
          <a:xfrm>
            <a:off x="838200" y="1271834"/>
            <a:ext cx="7611876" cy="4351338"/>
          </a:xfrm>
        </p:spPr>
        <p:txBody>
          <a:bodyPr>
            <a:normAutofit fontScale="92500"/>
          </a:bodyPr>
          <a:lstStyle/>
          <a:p>
            <a:r>
              <a:rPr lang="en-US" dirty="0"/>
              <a:t>Apache Hive is </a:t>
            </a:r>
            <a:r>
              <a:rPr lang="en-US" dirty="0" smtClean="0"/>
              <a:t>a </a:t>
            </a:r>
            <a:r>
              <a:rPr lang="en-US" dirty="0"/>
              <a:t>data warehouse infrastructure build on top of Hive, </a:t>
            </a:r>
            <a:r>
              <a:rPr lang="en-US" dirty="0" err="1"/>
              <a:t>originall</a:t>
            </a:r>
            <a:r>
              <a:rPr lang="en-US" dirty="0"/>
              <a:t> developed by Facebook.</a:t>
            </a:r>
            <a:endParaRPr lang="en-US" dirty="0" smtClean="0"/>
          </a:p>
          <a:p>
            <a:pPr marL="0" indent="0">
              <a:buNone/>
            </a:pPr>
            <a:endParaRPr lang="en-US" dirty="0" smtClean="0"/>
          </a:p>
          <a:p>
            <a:r>
              <a:rPr lang="en-US" dirty="0"/>
              <a:t>By default, this component uses the </a:t>
            </a:r>
            <a:r>
              <a:rPr lang="en-US" dirty="0" err="1"/>
              <a:t>HortonWorks</a:t>
            </a:r>
            <a:r>
              <a:rPr lang="en-US" dirty="0"/>
              <a:t> distribution of Apache </a:t>
            </a:r>
            <a:r>
              <a:rPr lang="en-US" dirty="0" err="1"/>
              <a:t>Hadoop</a:t>
            </a:r>
            <a:r>
              <a:rPr lang="en-US" dirty="0"/>
              <a:t>. You may select alternative distributions from the drop-</a:t>
            </a:r>
            <a:r>
              <a:rPr lang="en-US" dirty="0" err="1"/>
              <a:t>dpwn</a:t>
            </a:r>
            <a:r>
              <a:rPr lang="en-US" dirty="0"/>
              <a:t> </a:t>
            </a:r>
            <a:r>
              <a:rPr lang="en-US" dirty="0" smtClean="0"/>
              <a:t>list</a:t>
            </a:r>
          </a:p>
          <a:p>
            <a:pPr marL="0" indent="0">
              <a:buNone/>
            </a:pPr>
            <a:endParaRPr lang="en-US" dirty="0"/>
          </a:p>
          <a:p>
            <a:r>
              <a:rPr lang="en-US" dirty="0" smtClean="0"/>
              <a:t> </a:t>
            </a:r>
            <a:r>
              <a:rPr lang="en-US" dirty="0"/>
              <a:t>You will then need to select the Hive version that you would like to use with this distribution . </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Hive components</a:t>
            </a:r>
          </a:p>
        </p:txBody>
      </p:sp>
      <p:sp>
        <p:nvSpPr>
          <p:cNvPr id="5" name="Right Arrow 4"/>
          <p:cNvSpPr/>
          <p:nvPr/>
        </p:nvSpPr>
        <p:spPr>
          <a:xfrm>
            <a:off x="8198767" y="1783768"/>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33826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1834"/>
            <a:ext cx="7611876" cy="4351338"/>
          </a:xfrm>
        </p:spPr>
        <p:txBody>
          <a:bodyPr>
            <a:normAutofit fontScale="92500"/>
          </a:bodyPr>
          <a:lstStyle/>
          <a:p>
            <a:r>
              <a:rPr lang="en-US" dirty="0"/>
              <a:t>Apache Hive is </a:t>
            </a:r>
            <a:r>
              <a:rPr lang="en-US" dirty="0" smtClean="0"/>
              <a:t>a </a:t>
            </a:r>
            <a:r>
              <a:rPr lang="en-US" dirty="0"/>
              <a:t>data warehouse infrastructure build on top of Hive, </a:t>
            </a:r>
            <a:r>
              <a:rPr lang="en-US" dirty="0" err="1"/>
              <a:t>originall</a:t>
            </a:r>
            <a:r>
              <a:rPr lang="en-US" dirty="0"/>
              <a:t> developed by Facebook.</a:t>
            </a:r>
            <a:endParaRPr lang="en-US" dirty="0" smtClean="0"/>
          </a:p>
          <a:p>
            <a:pPr marL="0" indent="0">
              <a:buNone/>
            </a:pPr>
            <a:endParaRPr lang="en-US" dirty="0" smtClean="0"/>
          </a:p>
          <a:p>
            <a:r>
              <a:rPr lang="en-US" dirty="0"/>
              <a:t>By default, this component uses the </a:t>
            </a:r>
            <a:r>
              <a:rPr lang="en-US" dirty="0" err="1"/>
              <a:t>HortonWorks</a:t>
            </a:r>
            <a:r>
              <a:rPr lang="en-US" dirty="0"/>
              <a:t> distribution of Apache </a:t>
            </a:r>
            <a:r>
              <a:rPr lang="en-US" dirty="0" err="1"/>
              <a:t>Hadoop</a:t>
            </a:r>
            <a:r>
              <a:rPr lang="en-US" dirty="0"/>
              <a:t>. You may select alternative distributions from the drop-</a:t>
            </a:r>
            <a:r>
              <a:rPr lang="en-US" dirty="0" err="1"/>
              <a:t>dpwn</a:t>
            </a:r>
            <a:r>
              <a:rPr lang="en-US" dirty="0"/>
              <a:t> </a:t>
            </a:r>
            <a:r>
              <a:rPr lang="en-US" dirty="0" smtClean="0"/>
              <a:t>list</a:t>
            </a:r>
          </a:p>
          <a:p>
            <a:pPr marL="0" indent="0">
              <a:buNone/>
            </a:pPr>
            <a:endParaRPr lang="en-US" dirty="0"/>
          </a:p>
          <a:p>
            <a:r>
              <a:rPr lang="en-US" dirty="0" smtClean="0"/>
              <a:t> </a:t>
            </a:r>
            <a:r>
              <a:rPr lang="en-US" dirty="0"/>
              <a:t>You will then need to select the Hive version that you would like to use with this distribution . </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err="1" smtClean="0"/>
              <a:t>Sqoop</a:t>
            </a:r>
            <a:r>
              <a:rPr lang="en-US" dirty="0" smtClean="0"/>
              <a:t> components</a:t>
            </a:r>
          </a:p>
        </p:txBody>
      </p:sp>
      <p:sp>
        <p:nvSpPr>
          <p:cNvPr id="5" name="Right Arrow 4"/>
          <p:cNvSpPr/>
          <p:nvPr/>
        </p:nvSpPr>
        <p:spPr>
          <a:xfrm>
            <a:off x="8198767" y="1783768"/>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9121082" y="584066"/>
            <a:ext cx="2791875" cy="6061433"/>
          </a:xfrm>
          <a:prstGeom prst="rect">
            <a:avLst/>
          </a:prstGeom>
        </p:spPr>
      </p:pic>
    </p:spTree>
    <p:extLst>
      <p:ext uri="{BB962C8B-B14F-4D97-AF65-F5344CB8AC3E}">
        <p14:creationId xmlns:p14="http://schemas.microsoft.com/office/powerpoint/2010/main" val="1507818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85000" lnSpcReduction="20000"/>
          </a:bodyPr>
          <a:lstStyle/>
          <a:p>
            <a:r>
              <a:rPr lang="en-US" dirty="0" smtClean="0"/>
              <a:t>Eclipse based visual programming IDE for ETL application</a:t>
            </a:r>
          </a:p>
          <a:p>
            <a:endParaRPr lang="en-US" dirty="0" smtClean="0"/>
          </a:p>
          <a:p>
            <a:r>
              <a:rPr lang="en-US" dirty="0" smtClean="0"/>
              <a:t>Java code generator </a:t>
            </a:r>
            <a:r>
              <a:rPr lang="en-US" b="1" dirty="0"/>
              <a:t>By choosing java, we have all the advantages and disadvantages of this </a:t>
            </a:r>
            <a:r>
              <a:rPr lang="en-US" b="1" dirty="0" smtClean="0"/>
              <a:t>language</a:t>
            </a:r>
          </a:p>
          <a:p>
            <a:endParaRPr lang="en-US" dirty="0" smtClean="0"/>
          </a:p>
          <a:p>
            <a:r>
              <a:rPr lang="en-US" dirty="0" smtClean="0"/>
              <a:t>600+ connectors for open and proprietary data systems</a:t>
            </a:r>
          </a:p>
          <a:p>
            <a:endParaRPr lang="en-US" b="1" dirty="0" smtClean="0"/>
          </a:p>
          <a:p>
            <a:r>
              <a:rPr lang="en-US" b="1" dirty="0" smtClean="0"/>
              <a:t>Unified </a:t>
            </a:r>
            <a:r>
              <a:rPr lang="en-US" b="1" dirty="0"/>
              <a:t>user interface</a:t>
            </a:r>
            <a:r>
              <a:rPr lang="en-US" dirty="0"/>
              <a:t> across all components. Based </a:t>
            </a:r>
            <a:r>
              <a:rPr lang="en-US" dirty="0" smtClean="0"/>
              <a:t>on </a:t>
            </a:r>
            <a:r>
              <a:rPr lang="en-US" b="1" dirty="0" smtClean="0"/>
              <a:t>Eclipse</a:t>
            </a:r>
            <a:r>
              <a:rPr lang="en-US" b="1" dirty="0"/>
              <a:t>,</a:t>
            </a:r>
            <a:r>
              <a:rPr lang="en-US" dirty="0"/>
              <a:t> the knowledge of the tool enables us to use the </a:t>
            </a:r>
            <a:r>
              <a:rPr lang="en-US" dirty="0" smtClean="0"/>
              <a:t>interface</a:t>
            </a:r>
          </a:p>
          <a:p>
            <a:endParaRPr lang="en-US" dirty="0" smtClean="0"/>
          </a:p>
          <a:p>
            <a:r>
              <a:rPr lang="en-US" dirty="0" smtClean="0"/>
              <a:t>Central metadata repository </a:t>
            </a:r>
          </a:p>
          <a:p>
            <a:endParaRPr lang="en-US" dirty="0" smtClean="0"/>
          </a:p>
          <a:p>
            <a:r>
              <a:rPr lang="en-US" dirty="0" smtClean="0"/>
              <a:t>Available in both open source and Enterprise editions</a:t>
            </a:r>
          </a:p>
          <a:p>
            <a:endParaRPr lang="en-US" dirty="0" smtClean="0"/>
          </a:p>
          <a:p>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err="1" smtClean="0"/>
              <a:t>Talend</a:t>
            </a:r>
            <a:r>
              <a:rPr lang="en-US" dirty="0" smtClean="0"/>
              <a:t> Metadata Manager</a:t>
            </a:r>
          </a:p>
        </p:txBody>
      </p:sp>
      <p:sp>
        <p:nvSpPr>
          <p:cNvPr id="2" name="Right Arrow 1"/>
          <p:cNvSpPr/>
          <p:nvPr/>
        </p:nvSpPr>
        <p:spPr>
          <a:xfrm>
            <a:off x="9375820" y="1931831"/>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497492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dirty="0" smtClean="0"/>
              <a:t/>
            </a:r>
            <a:br>
              <a:rPr lang="en-US" sz="6000" dirty="0" smtClean="0"/>
            </a:br>
            <a:r>
              <a:rPr lang="en-US" sz="6000" dirty="0" err="1" smtClean="0"/>
              <a:t>Talend</a:t>
            </a:r>
            <a:r>
              <a:rPr lang="en-US" sz="6000" dirty="0" smtClean="0"/>
              <a:t> Data Quality… Overview</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272331904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1834"/>
            <a:ext cx="7611876" cy="5244876"/>
          </a:xfrm>
        </p:spPr>
        <p:txBody>
          <a:bodyPr>
            <a:normAutofit fontScale="77500" lnSpcReduction="20000"/>
          </a:bodyPr>
          <a:lstStyle/>
          <a:p>
            <a:pPr marL="0" indent="0">
              <a:buNone/>
            </a:pPr>
            <a:r>
              <a:rPr lang="en-US" dirty="0" smtClean="0"/>
              <a:t>Industry’s first open source data profiling software </a:t>
            </a:r>
          </a:p>
          <a:p>
            <a:pPr lvl="1"/>
            <a:r>
              <a:rPr lang="en-US" dirty="0" smtClean="0"/>
              <a:t>Examine data contained in data sources</a:t>
            </a:r>
          </a:p>
          <a:p>
            <a:pPr lvl="1"/>
            <a:r>
              <a:rPr lang="en-US" dirty="0" smtClean="0"/>
              <a:t>Collect information and statistics about the data</a:t>
            </a:r>
          </a:p>
          <a:p>
            <a:pPr marL="0" indent="0">
              <a:buNone/>
            </a:pPr>
            <a:endParaRPr lang="en-US" dirty="0" smtClean="0"/>
          </a:p>
          <a:p>
            <a:pPr marL="0" indent="0">
              <a:buNone/>
            </a:pPr>
            <a:r>
              <a:rPr lang="en-US" b="1" dirty="0" smtClean="0"/>
              <a:t>Features</a:t>
            </a:r>
          </a:p>
          <a:p>
            <a:pPr lvl="1"/>
            <a:r>
              <a:rPr lang="en-US" dirty="0" smtClean="0"/>
              <a:t>Metadata discovery</a:t>
            </a:r>
          </a:p>
          <a:p>
            <a:pPr lvl="1"/>
            <a:r>
              <a:rPr lang="en-US" dirty="0" smtClean="0"/>
              <a:t>Statistics</a:t>
            </a:r>
          </a:p>
          <a:p>
            <a:pPr lvl="1"/>
            <a:r>
              <a:rPr lang="en-US" dirty="0" smtClean="0"/>
              <a:t>Data validation</a:t>
            </a:r>
          </a:p>
          <a:p>
            <a:pPr marL="0" indent="0">
              <a:buNone/>
            </a:pPr>
            <a:endParaRPr lang="en-US" b="1" dirty="0" smtClean="0"/>
          </a:p>
          <a:p>
            <a:pPr marL="0" indent="0">
              <a:buNone/>
            </a:pPr>
            <a:r>
              <a:rPr lang="en-US" b="1" dirty="0" smtClean="0"/>
              <a:t>Key Benefits</a:t>
            </a:r>
          </a:p>
          <a:p>
            <a:r>
              <a:rPr lang="en-US" dirty="0" smtClean="0"/>
              <a:t>Discover level of quality of data</a:t>
            </a:r>
          </a:p>
          <a:p>
            <a:r>
              <a:rPr lang="en-US" dirty="0" smtClean="0"/>
              <a:t>Understand data characteristics</a:t>
            </a:r>
          </a:p>
          <a:p>
            <a:r>
              <a:rPr lang="en-US" dirty="0" smtClean="0"/>
              <a:t>Identify potential problems before beginning data projects</a:t>
            </a:r>
          </a:p>
          <a:p>
            <a:r>
              <a:rPr lang="en-US" dirty="0" smtClean="0"/>
              <a:t>Reduce time and resources needed to find problematic data </a:t>
            </a:r>
          </a:p>
          <a:p>
            <a:r>
              <a:rPr lang="en-US" dirty="0" smtClean="0"/>
              <a:t>Allow business analyst to have more control of maintenance and data management  </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err="1" smtClean="0"/>
              <a:t>Talend</a:t>
            </a:r>
            <a:r>
              <a:rPr lang="en-US" dirty="0" smtClean="0"/>
              <a:t> Open Profiler</a:t>
            </a:r>
          </a:p>
        </p:txBody>
      </p:sp>
      <p:pic>
        <p:nvPicPr>
          <p:cNvPr id="2" name="Picture 1"/>
          <p:cNvPicPr>
            <a:picLocks noChangeAspect="1"/>
          </p:cNvPicPr>
          <p:nvPr/>
        </p:nvPicPr>
        <p:blipFill>
          <a:blip r:embed="rId2"/>
          <a:stretch>
            <a:fillRect/>
          </a:stretch>
        </p:blipFill>
        <p:spPr>
          <a:xfrm>
            <a:off x="6559967" y="1665332"/>
            <a:ext cx="5203928" cy="3254397"/>
          </a:xfrm>
          <a:prstGeom prst="rect">
            <a:avLst/>
          </a:prstGeom>
        </p:spPr>
      </p:pic>
      <p:pic>
        <p:nvPicPr>
          <p:cNvPr id="9220" name="Picture 4" descr="http://bigdatadimension.com/images/icon-d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516" y="2499730"/>
            <a:ext cx="1504950" cy="134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42586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1834"/>
            <a:ext cx="7611876" cy="5244876"/>
          </a:xfrm>
        </p:spPr>
        <p:txBody>
          <a:bodyPr>
            <a:normAutofit fontScale="85000" lnSpcReduction="20000"/>
          </a:bodyPr>
          <a:lstStyle/>
          <a:p>
            <a:pPr marL="0" indent="0">
              <a:buNone/>
            </a:pPr>
            <a:r>
              <a:rPr lang="en-US" dirty="0" smtClean="0"/>
              <a:t>Subscription service, extends </a:t>
            </a:r>
            <a:r>
              <a:rPr lang="en-US" dirty="0" err="1" smtClean="0"/>
              <a:t>Talend</a:t>
            </a:r>
            <a:r>
              <a:rPr lang="en-US" dirty="0" smtClean="0"/>
              <a:t> </a:t>
            </a:r>
          </a:p>
          <a:p>
            <a:pPr marL="0" indent="0">
              <a:buNone/>
            </a:pPr>
            <a:endParaRPr lang="en-US" dirty="0" smtClean="0"/>
          </a:p>
          <a:p>
            <a:pPr marL="0" indent="0">
              <a:buNone/>
            </a:pPr>
            <a:r>
              <a:rPr lang="en-US" b="1" dirty="0" smtClean="0"/>
              <a:t>Data Profiler</a:t>
            </a:r>
          </a:p>
          <a:p>
            <a:pPr lvl="1"/>
            <a:r>
              <a:rPr lang="en-US" b="1" dirty="0" smtClean="0"/>
              <a:t>Discover and assess quality of data</a:t>
            </a:r>
          </a:p>
          <a:p>
            <a:pPr lvl="1"/>
            <a:r>
              <a:rPr lang="en-US" b="1" dirty="0" smtClean="0"/>
              <a:t>Trace history of data quality </a:t>
            </a:r>
          </a:p>
          <a:p>
            <a:pPr marL="0" indent="0">
              <a:buNone/>
            </a:pPr>
            <a:endParaRPr lang="en-US" b="1" dirty="0" smtClean="0"/>
          </a:p>
          <a:p>
            <a:pPr marL="0" indent="0">
              <a:buNone/>
            </a:pPr>
            <a:r>
              <a:rPr lang="en-US" b="1" dirty="0" smtClean="0"/>
              <a:t>Data Cleanser</a:t>
            </a:r>
          </a:p>
          <a:p>
            <a:r>
              <a:rPr lang="en-US" dirty="0" smtClean="0"/>
              <a:t>Transform data to improve its quality</a:t>
            </a:r>
          </a:p>
          <a:p>
            <a:r>
              <a:rPr lang="en-US" dirty="0" smtClean="0"/>
              <a:t>Eliminate or recycle erroneous records </a:t>
            </a:r>
          </a:p>
          <a:p>
            <a:r>
              <a:rPr lang="en-US" dirty="0" smtClean="0"/>
              <a:t>Correct bad data</a:t>
            </a:r>
          </a:p>
          <a:p>
            <a:r>
              <a:rPr lang="en-US" dirty="0" smtClean="0"/>
              <a:t>Interface with:</a:t>
            </a:r>
          </a:p>
          <a:p>
            <a:pPr lvl="1"/>
            <a:r>
              <a:rPr lang="en-US" dirty="0" smtClean="0"/>
              <a:t>Name, address &amp; Phone validation databases </a:t>
            </a:r>
          </a:p>
          <a:p>
            <a:pPr lvl="1"/>
            <a:r>
              <a:rPr lang="en-US" dirty="0" smtClean="0"/>
              <a:t>Synonym tables and lookup data</a:t>
            </a:r>
          </a:p>
          <a:p>
            <a:pPr lvl="1"/>
            <a:r>
              <a:rPr lang="en-US" dirty="0" smtClean="0"/>
              <a:t>External data cleansing routines</a:t>
            </a:r>
          </a:p>
          <a:p>
            <a:r>
              <a:rPr lang="en-US" dirty="0" smtClean="0"/>
              <a:t>Filtering / Correction / Enrichment</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err="1" smtClean="0"/>
              <a:t>Talend</a:t>
            </a:r>
            <a:r>
              <a:rPr lang="en-US" dirty="0" smtClean="0"/>
              <a:t> Data Quality…</a:t>
            </a:r>
          </a:p>
        </p:txBody>
      </p:sp>
      <p:pic>
        <p:nvPicPr>
          <p:cNvPr id="9220" name="Picture 4" descr="http://bigdatadimension.com/images/icon-d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2989" y="2383821"/>
            <a:ext cx="1504950" cy="13430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821666" y="1506829"/>
            <a:ext cx="4938958" cy="3696236"/>
          </a:xfrm>
          <a:prstGeom prst="rect">
            <a:avLst/>
          </a:prstGeom>
        </p:spPr>
      </p:pic>
    </p:spTree>
    <p:extLst>
      <p:ext uri="{BB962C8B-B14F-4D97-AF65-F5344CB8AC3E}">
        <p14:creationId xmlns:p14="http://schemas.microsoft.com/office/powerpoint/2010/main" val="399221247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21666" y="1506829"/>
            <a:ext cx="4938958" cy="3696236"/>
          </a:xfrm>
          <a:prstGeom prst="rect">
            <a:avLst/>
          </a:prstGeom>
        </p:spPr>
      </p:pic>
      <p:sp>
        <p:nvSpPr>
          <p:cNvPr id="3" name="Content Placeholder 2"/>
          <p:cNvSpPr>
            <a:spLocks noGrp="1"/>
          </p:cNvSpPr>
          <p:nvPr>
            <p:ph idx="1"/>
          </p:nvPr>
        </p:nvSpPr>
        <p:spPr>
          <a:xfrm>
            <a:off x="838200" y="1271834"/>
            <a:ext cx="7611876" cy="5244876"/>
          </a:xfrm>
        </p:spPr>
        <p:txBody>
          <a:bodyPr>
            <a:normAutofit fontScale="85000" lnSpcReduction="20000"/>
          </a:bodyPr>
          <a:lstStyle/>
          <a:p>
            <a:pPr marL="0" indent="0">
              <a:buNone/>
            </a:pPr>
            <a:r>
              <a:rPr lang="en-US" b="1" dirty="0" smtClean="0"/>
              <a:t>Benefits</a:t>
            </a:r>
          </a:p>
          <a:p>
            <a:r>
              <a:rPr lang="en-US" b="1" dirty="0" smtClean="0"/>
              <a:t>Integrated suite for diagnosing and </a:t>
            </a:r>
          </a:p>
          <a:p>
            <a:pPr marL="0" indent="0">
              <a:buNone/>
            </a:pPr>
            <a:r>
              <a:rPr lang="en-US" b="1" dirty="0"/>
              <a:t> </a:t>
            </a:r>
            <a:r>
              <a:rPr lang="en-US" b="1" dirty="0" smtClean="0"/>
              <a:t>   fixing erroneous data </a:t>
            </a:r>
          </a:p>
          <a:p>
            <a:pPr lvl="1"/>
            <a:r>
              <a:rPr lang="en-US" b="1" dirty="0" smtClean="0"/>
              <a:t>Data Profiling</a:t>
            </a:r>
          </a:p>
          <a:p>
            <a:pPr lvl="2"/>
            <a:r>
              <a:rPr lang="en-US" b="1" dirty="0" smtClean="0"/>
              <a:t>Measure and track level of quality </a:t>
            </a:r>
          </a:p>
          <a:p>
            <a:pPr lvl="2"/>
            <a:r>
              <a:rPr lang="en-US" b="1" dirty="0" smtClean="0"/>
              <a:t>Preserve historical records for measuring</a:t>
            </a:r>
          </a:p>
          <a:p>
            <a:pPr marL="914400" lvl="2" indent="0">
              <a:buNone/>
            </a:pPr>
            <a:r>
              <a:rPr lang="en-US" b="1" dirty="0" smtClean="0"/>
              <a:t>     Improvement or degradation</a:t>
            </a:r>
            <a:r>
              <a:rPr lang="en-US" b="1" dirty="0"/>
              <a:t>	</a:t>
            </a:r>
            <a:r>
              <a:rPr lang="en-US" b="1" dirty="0" smtClean="0"/>
              <a:t> </a:t>
            </a:r>
          </a:p>
          <a:p>
            <a:pPr lvl="1"/>
            <a:r>
              <a:rPr lang="en-US" b="1" dirty="0" smtClean="0"/>
              <a:t>Data Cleanser</a:t>
            </a:r>
          </a:p>
          <a:p>
            <a:pPr lvl="2"/>
            <a:r>
              <a:rPr lang="en-US" b="1" dirty="0" smtClean="0"/>
              <a:t>Eliminating data inconsistencies, duplicates, </a:t>
            </a:r>
          </a:p>
          <a:p>
            <a:pPr marL="914400" lvl="2" indent="0">
              <a:buNone/>
            </a:pPr>
            <a:r>
              <a:rPr lang="en-US" b="1" dirty="0"/>
              <a:t> </a:t>
            </a:r>
            <a:r>
              <a:rPr lang="en-US" b="1" dirty="0" smtClean="0"/>
              <a:t>    etc.</a:t>
            </a:r>
          </a:p>
          <a:p>
            <a:pPr lvl="2"/>
            <a:r>
              <a:rPr lang="en-US" b="1" dirty="0" smtClean="0"/>
              <a:t>Produce augmented / enriched data</a:t>
            </a:r>
          </a:p>
          <a:p>
            <a:pPr lvl="2"/>
            <a:r>
              <a:rPr lang="en-US" b="1" dirty="0" smtClean="0"/>
              <a:t>Standardizes data</a:t>
            </a:r>
          </a:p>
          <a:p>
            <a:pPr lvl="1"/>
            <a:r>
              <a:rPr lang="en-US" b="1" dirty="0" smtClean="0"/>
              <a:t>Complete data quality lifecycle management</a:t>
            </a:r>
            <a:endParaRPr lang="en-US" b="1" dirty="0"/>
          </a:p>
          <a:p>
            <a:pPr marL="0" indent="0">
              <a:buNone/>
            </a:pPr>
            <a:endParaRPr lang="en-US" b="1" dirty="0" smtClean="0"/>
          </a:p>
          <a:p>
            <a:pPr marL="0" indent="0">
              <a:buNone/>
            </a:pPr>
            <a:r>
              <a:rPr lang="en-US" b="1" dirty="0" smtClean="0"/>
              <a:t>Natively integrated with Data Integration</a:t>
            </a:r>
          </a:p>
          <a:p>
            <a:pPr marL="0" indent="0">
              <a:buNone/>
            </a:pPr>
            <a:r>
              <a:rPr lang="en-US" dirty="0" smtClean="0"/>
              <a:t>Implement a “data quality firewall” in data integration process</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pic>
        <p:nvPicPr>
          <p:cNvPr id="9220" name="Picture 4" descr="http://bigdatadimension.com/images/icon-d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191" y="1900639"/>
            <a:ext cx="1504950" cy="134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39074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58955"/>
            <a:ext cx="10211873" cy="5103208"/>
          </a:xfrm>
        </p:spPr>
        <p:txBody>
          <a:bodyPr>
            <a:normAutofit lnSpcReduction="10000"/>
          </a:bodyPr>
          <a:lstStyle/>
          <a:p>
            <a:r>
              <a:rPr lang="en-US" b="1" dirty="0" smtClean="0"/>
              <a:t>A Broad topic…</a:t>
            </a:r>
          </a:p>
          <a:p>
            <a:pPr lvl="1"/>
            <a:r>
              <a:rPr lang="en-US" sz="2800" dirty="0" smtClean="0"/>
              <a:t>Measure the quality of data</a:t>
            </a:r>
          </a:p>
          <a:p>
            <a:pPr lvl="1"/>
            <a:r>
              <a:rPr lang="en-US" sz="2800" dirty="0" smtClean="0"/>
              <a:t>Ensure quality upstream </a:t>
            </a:r>
          </a:p>
          <a:p>
            <a:pPr lvl="1"/>
            <a:r>
              <a:rPr lang="en-US" sz="2800" dirty="0" smtClean="0"/>
              <a:t>Cleanse poor quality data</a:t>
            </a:r>
          </a:p>
          <a:p>
            <a:pPr lvl="1"/>
            <a:endParaRPr lang="en-US" sz="2000" b="1" dirty="0"/>
          </a:p>
          <a:p>
            <a:r>
              <a:rPr lang="en-US" b="1" dirty="0" smtClean="0"/>
              <a:t>What is data quality? It depends…</a:t>
            </a:r>
          </a:p>
          <a:p>
            <a:pPr lvl="1"/>
            <a:r>
              <a:rPr lang="en-US" dirty="0" smtClean="0"/>
              <a:t>Accurate data</a:t>
            </a:r>
          </a:p>
          <a:p>
            <a:pPr lvl="2"/>
            <a:r>
              <a:rPr lang="en-US" dirty="0" smtClean="0"/>
              <a:t>Correct amount for orders, correct birth dates for employees</a:t>
            </a:r>
          </a:p>
          <a:p>
            <a:pPr lvl="1"/>
            <a:r>
              <a:rPr lang="en-US" dirty="0" smtClean="0"/>
              <a:t>Complete data</a:t>
            </a:r>
          </a:p>
          <a:p>
            <a:pPr lvl="2"/>
            <a:r>
              <a:rPr lang="en-US" dirty="0" smtClean="0"/>
              <a:t>Phone numbers, descriptions filled out; right data in the right field</a:t>
            </a:r>
          </a:p>
          <a:p>
            <a:pPr lvl="1"/>
            <a:r>
              <a:rPr lang="en-US" dirty="0" smtClean="0"/>
              <a:t>Consistent data </a:t>
            </a:r>
          </a:p>
          <a:p>
            <a:pPr lvl="2"/>
            <a:r>
              <a:rPr lang="en-US" dirty="0" smtClean="0"/>
              <a:t>Product reference in order matches a product, sum of sales per sales rep matches total sales number</a:t>
            </a:r>
            <a:endParaRPr lang="en-US"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Data Quality</a:t>
            </a:r>
          </a:p>
        </p:txBody>
      </p:sp>
    </p:spTree>
    <p:extLst>
      <p:ext uri="{BB962C8B-B14F-4D97-AF65-F5344CB8AC3E}">
        <p14:creationId xmlns:p14="http://schemas.microsoft.com/office/powerpoint/2010/main" val="416459774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58955"/>
            <a:ext cx="10211873" cy="5103208"/>
          </a:xfrm>
        </p:spPr>
        <p:txBody>
          <a:bodyPr>
            <a:normAutofit/>
          </a:bodyPr>
          <a:lstStyle/>
          <a:p>
            <a:r>
              <a:rPr lang="en-US" b="1" dirty="0" smtClean="0"/>
              <a:t>“Garbage in, garbage out”</a:t>
            </a:r>
          </a:p>
          <a:p>
            <a:pPr lvl="1"/>
            <a:r>
              <a:rPr lang="en-US" sz="2000" b="1" dirty="0" smtClean="0"/>
              <a:t>Erroneous analysis data =&gt; Erroneous analysis</a:t>
            </a:r>
          </a:p>
          <a:p>
            <a:pPr lvl="1"/>
            <a:r>
              <a:rPr lang="en-US" sz="2000" b="1" dirty="0" smtClean="0"/>
              <a:t>Inability to make decisions</a:t>
            </a:r>
          </a:p>
          <a:p>
            <a:pPr lvl="1"/>
            <a:r>
              <a:rPr lang="en-US" sz="2000" b="1" dirty="0" smtClean="0"/>
              <a:t>Poor decision making</a:t>
            </a:r>
          </a:p>
          <a:p>
            <a:pPr lvl="1"/>
            <a:endParaRPr lang="en-US" sz="2000" b="1" dirty="0"/>
          </a:p>
          <a:p>
            <a:r>
              <a:rPr lang="en-US" b="1" dirty="0" smtClean="0"/>
              <a:t>Importance of cleansing increases with the increase of integration</a:t>
            </a:r>
          </a:p>
          <a:p>
            <a:pPr lvl="1"/>
            <a:r>
              <a:rPr lang="en-US" dirty="0" smtClean="0"/>
              <a:t>Like a virus, poor data quality propagates from application to application</a:t>
            </a:r>
          </a:p>
          <a:p>
            <a:pPr lvl="1"/>
            <a:r>
              <a:rPr lang="en-US" dirty="0" smtClean="0"/>
              <a:t>Quick contagion to the entire information system</a:t>
            </a:r>
            <a:endParaRPr lang="en-US"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Why Data cleansing…</a:t>
            </a:r>
          </a:p>
        </p:txBody>
      </p:sp>
    </p:spTree>
    <p:extLst>
      <p:ext uri="{BB962C8B-B14F-4D97-AF65-F5344CB8AC3E}">
        <p14:creationId xmlns:p14="http://schemas.microsoft.com/office/powerpoint/2010/main" val="91798632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dirty="0" smtClean="0"/>
              <a:t/>
            </a:r>
            <a:br>
              <a:rPr lang="en-US" sz="6000" dirty="0" smtClean="0"/>
            </a:br>
            <a:r>
              <a:rPr lang="en-US" sz="6000" dirty="0" smtClean="0"/>
              <a:t>What is new in </a:t>
            </a:r>
            <a:r>
              <a:rPr lang="en-US" sz="6000" dirty="0" err="1" smtClean="0"/>
              <a:t>Talend</a:t>
            </a:r>
            <a:r>
              <a:rPr lang="en-US" sz="6000" dirty="0" smtClean="0"/>
              <a:t> 6???</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391841772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58955"/>
            <a:ext cx="10211873" cy="5103208"/>
          </a:xfrm>
        </p:spPr>
        <p:txBody>
          <a:bodyPr>
            <a:normAutofit/>
          </a:bodyPr>
          <a:lstStyle/>
          <a:p>
            <a:r>
              <a:rPr lang="en-US" sz="2000" dirty="0"/>
              <a:t>Data-driven companies are constantly challenged to process more data at a faster pace. Using day or week-old data to make business decisions is no longer an option. Customers and shareholders expect you to operate in real-time.</a:t>
            </a:r>
          </a:p>
          <a:p>
            <a:r>
              <a:rPr lang="en-US" sz="2000" dirty="0" err="1"/>
              <a:t>Talend</a:t>
            </a:r>
            <a:r>
              <a:rPr lang="en-US" sz="2000" dirty="0"/>
              <a:t> 6 introduces pioneering innovations unleashing the power of </a:t>
            </a:r>
            <a:r>
              <a:rPr lang="en-US" sz="2000" b="1" dirty="0"/>
              <a:t>Apache Spark for real-time big data integration</a:t>
            </a:r>
            <a:r>
              <a:rPr lang="en-US" sz="2000" dirty="0"/>
              <a:t>. We are proud to announce the following new capabilities providing you unprecedented power to get the most from all your data:</a:t>
            </a:r>
          </a:p>
          <a:p>
            <a:pPr marL="0" indent="0">
              <a:buNone/>
            </a:pPr>
            <a:endParaRPr lang="en-US" sz="20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Why Data cleansing…</a:t>
            </a:r>
          </a:p>
        </p:txBody>
      </p:sp>
      <p:pic>
        <p:nvPicPr>
          <p:cNvPr id="2" name="Picture 1"/>
          <p:cNvPicPr>
            <a:picLocks noChangeAspect="1"/>
          </p:cNvPicPr>
          <p:nvPr/>
        </p:nvPicPr>
        <p:blipFill>
          <a:blip r:embed="rId2"/>
          <a:stretch>
            <a:fillRect/>
          </a:stretch>
        </p:blipFill>
        <p:spPr>
          <a:xfrm>
            <a:off x="1338797" y="3361788"/>
            <a:ext cx="9210675" cy="3000375"/>
          </a:xfrm>
          <a:prstGeom prst="rect">
            <a:avLst/>
          </a:prstGeom>
        </p:spPr>
      </p:pic>
    </p:spTree>
    <p:extLst>
      <p:ext uri="{BB962C8B-B14F-4D97-AF65-F5344CB8AC3E}">
        <p14:creationId xmlns:p14="http://schemas.microsoft.com/office/powerpoint/2010/main" val="291621088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first data integration platform on </a:t>
            </a:r>
            <a:r>
              <a:rPr lang="en-US" dirty="0" smtClean="0"/>
              <a:t>Spark</a:t>
            </a:r>
            <a:endParaRPr lang="en-US" dirty="0"/>
          </a:p>
        </p:txBody>
      </p:sp>
      <p:sp>
        <p:nvSpPr>
          <p:cNvPr id="3" name="Content Placeholder 2"/>
          <p:cNvSpPr>
            <a:spLocks noGrp="1"/>
          </p:cNvSpPr>
          <p:nvPr>
            <p:ph idx="1"/>
          </p:nvPr>
        </p:nvSpPr>
        <p:spPr/>
        <p:txBody>
          <a:bodyPr>
            <a:noAutofit/>
          </a:bodyPr>
          <a:lstStyle/>
          <a:p>
            <a:r>
              <a:rPr lang="en-US" sz="2000" dirty="0"/>
              <a:t>Visually develop jobs that run 100% on Spark with a 10X developer productivity gain over </a:t>
            </a:r>
            <a:r>
              <a:rPr lang="en-US" sz="2000" dirty="0" smtClean="0"/>
              <a:t>hand-coding</a:t>
            </a:r>
          </a:p>
          <a:p>
            <a:endParaRPr lang="en-US" sz="2000" dirty="0" smtClean="0"/>
          </a:p>
          <a:p>
            <a:r>
              <a:rPr lang="en-US" sz="2000" dirty="0" smtClean="0"/>
              <a:t>Spark </a:t>
            </a:r>
            <a:r>
              <a:rPr lang="en-US" sz="2000" dirty="0"/>
              <a:t>simplified using 100 drag-and-drop Spark components for </a:t>
            </a:r>
            <a:r>
              <a:rPr lang="en-US" sz="2000" dirty="0" err="1"/>
              <a:t>Hadoop</a:t>
            </a:r>
            <a:r>
              <a:rPr lang="en-US" sz="2000" dirty="0"/>
              <a:t>/HDFS, Cloud </a:t>
            </a:r>
            <a:r>
              <a:rPr lang="en-US" sz="2000" dirty="0" err="1"/>
              <a:t>SaaS</a:t>
            </a:r>
            <a:r>
              <a:rPr lang="en-US" sz="2000" dirty="0"/>
              <a:t> and Storage, Messaging Services, </a:t>
            </a:r>
            <a:r>
              <a:rPr lang="en-US" sz="2000" dirty="0" err="1"/>
              <a:t>IoT</a:t>
            </a:r>
            <a:r>
              <a:rPr lang="en-US" sz="2000" dirty="0"/>
              <a:t>, Databases and </a:t>
            </a:r>
            <a:r>
              <a:rPr lang="en-US" sz="2000" dirty="0" err="1"/>
              <a:t>NoSQL</a:t>
            </a:r>
            <a:r>
              <a:rPr lang="en-US" sz="2000" dirty="0"/>
              <a:t>, Transformations and Machine Learning</a:t>
            </a:r>
            <a:r>
              <a:rPr lang="en-US" sz="2000" dirty="0" smtClean="0"/>
              <a:t>.</a:t>
            </a:r>
          </a:p>
          <a:p>
            <a:pPr marL="0" indent="0">
              <a:buNone/>
            </a:pPr>
            <a:endParaRPr lang="en-US" sz="2000" dirty="0" smtClean="0"/>
          </a:p>
          <a:p>
            <a:r>
              <a:rPr lang="en-US" sz="2000" dirty="0" smtClean="0"/>
              <a:t>Provides </a:t>
            </a:r>
            <a:r>
              <a:rPr lang="en-US" sz="2000" dirty="0"/>
              <a:t>in-memory analytics and machine learning components speeding decisions and allowing you to analyze streaming data in-memory over a defined window of time</a:t>
            </a:r>
          </a:p>
          <a:p>
            <a:endParaRPr lang="en-US" sz="2000" dirty="0" smtClean="0"/>
          </a:p>
          <a:p>
            <a:r>
              <a:rPr lang="en-US" sz="2000" dirty="0" smtClean="0"/>
              <a:t>Easily </a:t>
            </a:r>
            <a:r>
              <a:rPr lang="en-US" sz="2000" dirty="0"/>
              <a:t>convert </a:t>
            </a:r>
            <a:r>
              <a:rPr lang="en-US" sz="2000" dirty="0" err="1"/>
              <a:t>Talend</a:t>
            </a:r>
            <a:r>
              <a:rPr lang="en-US" sz="2000" dirty="0"/>
              <a:t> </a:t>
            </a:r>
            <a:r>
              <a:rPr lang="en-US" sz="2000" dirty="0" err="1"/>
              <a:t>MapReduce</a:t>
            </a:r>
            <a:r>
              <a:rPr lang="en-US" sz="2000" dirty="0"/>
              <a:t> jobs to Spark with the click of a button, future proofing your integration investments</a:t>
            </a:r>
          </a:p>
          <a:p>
            <a:pPr marL="0" indent="0">
              <a:buNone/>
            </a:pPr>
            <a:endParaRPr lang="en-US" sz="2000" dirty="0"/>
          </a:p>
        </p:txBody>
      </p:sp>
    </p:spTree>
    <p:extLst>
      <p:ext uri="{BB962C8B-B14F-4D97-AF65-F5344CB8AC3E}">
        <p14:creationId xmlns:p14="http://schemas.microsoft.com/office/powerpoint/2010/main" val="376124895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
            </a:r>
            <a:r>
              <a:rPr lang="en-US" dirty="0" smtClean="0"/>
              <a:t>latform </a:t>
            </a:r>
            <a:r>
              <a:rPr lang="en-US" dirty="0"/>
              <a:t>for the Internet of </a:t>
            </a:r>
            <a:r>
              <a:rPr lang="en-US" dirty="0" smtClean="0"/>
              <a:t>Things</a:t>
            </a:r>
            <a:endParaRPr lang="en-US" dirty="0"/>
          </a:p>
        </p:txBody>
      </p:sp>
      <p:sp>
        <p:nvSpPr>
          <p:cNvPr id="3" name="Content Placeholder 2"/>
          <p:cNvSpPr>
            <a:spLocks noGrp="1"/>
          </p:cNvSpPr>
          <p:nvPr>
            <p:ph idx="1"/>
          </p:nvPr>
        </p:nvSpPr>
        <p:spPr>
          <a:xfrm>
            <a:off x="1120000" y="1825625"/>
            <a:ext cx="10123256" cy="2643344"/>
          </a:xfrm>
        </p:spPr>
        <p:txBody>
          <a:bodyPr>
            <a:noAutofit/>
          </a:bodyPr>
          <a:lstStyle/>
          <a:p>
            <a:pPr marL="0" indent="0">
              <a:buNone/>
            </a:pPr>
            <a:r>
              <a:rPr lang="en-US" sz="2400" dirty="0" err="1"/>
              <a:t>Talend</a:t>
            </a:r>
            <a:r>
              <a:rPr lang="en-US" sz="2400" dirty="0"/>
              <a:t> provides the first end-to-end integration platform to reliably capture and deliver millions of events per second then instantly ingest, process and deliver insight to real-time applications and fast </a:t>
            </a:r>
            <a:r>
              <a:rPr lang="en-US" sz="2400" dirty="0" err="1"/>
              <a:t>NoSQL</a:t>
            </a:r>
            <a:r>
              <a:rPr lang="en-US" sz="2400" dirty="0"/>
              <a:t> data stores</a:t>
            </a:r>
            <a:r>
              <a:rPr lang="en-US" sz="2400" dirty="0" smtClean="0"/>
              <a:t>.</a:t>
            </a:r>
          </a:p>
          <a:p>
            <a:pPr marL="0" indent="0">
              <a:buNone/>
            </a:pPr>
            <a:endParaRPr lang="en-US" sz="2400" dirty="0"/>
          </a:p>
          <a:p>
            <a:r>
              <a:rPr lang="en-US" sz="2400" dirty="0"/>
              <a:t>Reliably captures and delivers millions of events per second</a:t>
            </a:r>
          </a:p>
          <a:p>
            <a:pPr lvl="1"/>
            <a:r>
              <a:rPr lang="en-US" sz="2000" dirty="0"/>
              <a:t>Seamless integration with Apache Kafka, Amazon Kinesis, Apache Flume</a:t>
            </a:r>
          </a:p>
          <a:p>
            <a:pPr lvl="1"/>
            <a:r>
              <a:rPr lang="en-US" sz="2000" dirty="0"/>
              <a:t>Support for AMQP, MQTT through </a:t>
            </a:r>
            <a:r>
              <a:rPr lang="en-US" sz="2000" dirty="0" err="1"/>
              <a:t>Talend</a:t>
            </a:r>
            <a:r>
              <a:rPr lang="en-US" sz="2000" dirty="0"/>
              <a:t> </a:t>
            </a:r>
            <a:r>
              <a:rPr lang="en-US" sz="2000" dirty="0" smtClean="0"/>
              <a:t>ESB</a:t>
            </a:r>
          </a:p>
          <a:p>
            <a:pPr lvl="1"/>
            <a:endParaRPr lang="en-US" sz="2000" dirty="0"/>
          </a:p>
          <a:p>
            <a:r>
              <a:rPr lang="en-US" sz="2400" dirty="0"/>
              <a:t>High-scale ingestion, machine learning and real-time analytics through Spark</a:t>
            </a:r>
          </a:p>
          <a:p>
            <a:endParaRPr lang="en-US" sz="2400" dirty="0" smtClean="0"/>
          </a:p>
          <a:p>
            <a:r>
              <a:rPr lang="en-US" sz="2400" dirty="0" smtClean="0"/>
              <a:t>Integrate </a:t>
            </a:r>
            <a:r>
              <a:rPr lang="en-US" sz="2400" dirty="0" err="1"/>
              <a:t>Hadoop</a:t>
            </a:r>
            <a:r>
              <a:rPr lang="en-US" sz="2400" dirty="0"/>
              <a:t> or </a:t>
            </a:r>
            <a:r>
              <a:rPr lang="en-US" sz="2400" dirty="0" err="1"/>
              <a:t>NoSQL</a:t>
            </a:r>
            <a:r>
              <a:rPr lang="en-US" sz="2400" dirty="0"/>
              <a:t>, on-premises on in the cloud</a:t>
            </a:r>
          </a:p>
          <a:p>
            <a:pPr marL="0" indent="0">
              <a:buNone/>
            </a:pPr>
            <a:endParaRPr lang="en-US" sz="1800" dirty="0"/>
          </a:p>
        </p:txBody>
      </p:sp>
    </p:spTree>
    <p:extLst>
      <p:ext uri="{BB962C8B-B14F-4D97-AF65-F5344CB8AC3E}">
        <p14:creationId xmlns:p14="http://schemas.microsoft.com/office/powerpoint/2010/main" val="4130248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85000" lnSpcReduction="20000"/>
          </a:bodyPr>
          <a:lstStyle/>
          <a:p>
            <a:r>
              <a:rPr lang="en-US" dirty="0" smtClean="0"/>
              <a:t>Eclipse based visual programming IDE for ETL application</a:t>
            </a:r>
          </a:p>
          <a:p>
            <a:endParaRPr lang="en-US" dirty="0" smtClean="0"/>
          </a:p>
          <a:p>
            <a:r>
              <a:rPr lang="en-US" dirty="0" smtClean="0"/>
              <a:t>Java code generator </a:t>
            </a:r>
            <a:r>
              <a:rPr lang="en-US" b="1" dirty="0"/>
              <a:t>By choosing java, we have all the advantages and disadvantages of this </a:t>
            </a:r>
            <a:r>
              <a:rPr lang="en-US" b="1" dirty="0" smtClean="0"/>
              <a:t>language</a:t>
            </a:r>
          </a:p>
          <a:p>
            <a:endParaRPr lang="en-US" dirty="0" smtClean="0"/>
          </a:p>
          <a:p>
            <a:r>
              <a:rPr lang="en-US" dirty="0" smtClean="0"/>
              <a:t>600+ connectors for open and proprietary data systems</a:t>
            </a:r>
          </a:p>
          <a:p>
            <a:endParaRPr lang="en-US" b="1" dirty="0" smtClean="0"/>
          </a:p>
          <a:p>
            <a:r>
              <a:rPr lang="en-US" b="1" dirty="0" smtClean="0"/>
              <a:t>Unified </a:t>
            </a:r>
            <a:r>
              <a:rPr lang="en-US" b="1" dirty="0"/>
              <a:t>user interface</a:t>
            </a:r>
            <a:r>
              <a:rPr lang="en-US" dirty="0"/>
              <a:t> across all components. Based </a:t>
            </a:r>
            <a:r>
              <a:rPr lang="en-US" dirty="0" smtClean="0"/>
              <a:t>on </a:t>
            </a:r>
            <a:r>
              <a:rPr lang="en-US" b="1" dirty="0" smtClean="0"/>
              <a:t>Eclipse</a:t>
            </a:r>
            <a:r>
              <a:rPr lang="en-US" b="1" dirty="0"/>
              <a:t>,</a:t>
            </a:r>
            <a:r>
              <a:rPr lang="en-US" dirty="0"/>
              <a:t> the knowledge of the tool enables us to use the </a:t>
            </a:r>
            <a:r>
              <a:rPr lang="en-US" dirty="0" smtClean="0"/>
              <a:t>interface</a:t>
            </a:r>
          </a:p>
          <a:p>
            <a:endParaRPr lang="en-US" dirty="0" smtClean="0"/>
          </a:p>
          <a:p>
            <a:r>
              <a:rPr lang="en-US" dirty="0" smtClean="0"/>
              <a:t>Central metadata repository </a:t>
            </a:r>
          </a:p>
          <a:p>
            <a:endParaRPr lang="en-US" dirty="0" smtClean="0"/>
          </a:p>
          <a:p>
            <a:r>
              <a:rPr lang="en-US" dirty="0" smtClean="0"/>
              <a:t>Available in both open source and Enterprise editions</a:t>
            </a:r>
          </a:p>
          <a:p>
            <a:endParaRPr lang="en-US" dirty="0" smtClean="0"/>
          </a:p>
          <a:p>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Features</a:t>
            </a:r>
          </a:p>
        </p:txBody>
      </p:sp>
    </p:spTree>
    <p:extLst>
      <p:ext uri="{BB962C8B-B14F-4D97-AF65-F5344CB8AC3E}">
        <p14:creationId xmlns:p14="http://schemas.microsoft.com/office/powerpoint/2010/main" val="181795045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Built-in </a:t>
            </a:r>
            <a:r>
              <a:rPr lang="en-US" dirty="0"/>
              <a:t>Lambda Architecture</a:t>
            </a:r>
          </a:p>
        </p:txBody>
      </p:sp>
      <p:sp>
        <p:nvSpPr>
          <p:cNvPr id="3" name="Content Placeholder 2"/>
          <p:cNvSpPr>
            <a:spLocks noGrp="1"/>
          </p:cNvSpPr>
          <p:nvPr>
            <p:ph idx="1"/>
          </p:nvPr>
        </p:nvSpPr>
        <p:spPr/>
        <p:txBody>
          <a:bodyPr>
            <a:noAutofit/>
          </a:bodyPr>
          <a:lstStyle/>
          <a:p>
            <a:r>
              <a:rPr lang="en-US" sz="2400" dirty="0" err="1"/>
              <a:t>Talend</a:t>
            </a:r>
            <a:r>
              <a:rPr lang="en-US" sz="2400" dirty="0"/>
              <a:t> 6 provides a comprehensive built-in Lambda Architecture giving you incredible agility to build intelligent data applications that seize opportunities and stop threats as they occur. A Lambda Architecture balances latency and throughput by combining comprehensive batch data (batch layer) with real-time stream processing (speed layer) into data sources for querying (serving layer</a:t>
            </a:r>
            <a:r>
              <a:rPr lang="en-US" sz="2400" dirty="0" smtClean="0"/>
              <a:t>).</a:t>
            </a:r>
            <a:endParaRPr lang="en-US" sz="2400" dirty="0"/>
          </a:p>
          <a:p>
            <a:r>
              <a:rPr lang="en-US" sz="2400" dirty="0"/>
              <a:t>A single solution to address bulk/batch, real-time, streaming and </a:t>
            </a:r>
            <a:r>
              <a:rPr lang="en-US" sz="2400" dirty="0" err="1"/>
              <a:t>IoT</a:t>
            </a:r>
            <a:r>
              <a:rPr lang="en-US" sz="2400" dirty="0"/>
              <a:t> data</a:t>
            </a:r>
          </a:p>
          <a:p>
            <a:endParaRPr lang="en-US" sz="2400" dirty="0" smtClean="0"/>
          </a:p>
          <a:p>
            <a:r>
              <a:rPr lang="en-US" sz="2400" dirty="0" smtClean="0"/>
              <a:t>Provides </a:t>
            </a:r>
            <a:r>
              <a:rPr lang="en-US" sz="2400" dirty="0"/>
              <a:t>Fast Data access through </a:t>
            </a:r>
            <a:r>
              <a:rPr lang="en-US" sz="2400" dirty="0" err="1"/>
              <a:t>NoSQL</a:t>
            </a:r>
            <a:endParaRPr lang="en-US" sz="2400" dirty="0"/>
          </a:p>
          <a:p>
            <a:endParaRPr lang="en-US" sz="2400" dirty="0" smtClean="0"/>
          </a:p>
          <a:p>
            <a:r>
              <a:rPr lang="en-US" sz="2400" dirty="0" smtClean="0"/>
              <a:t>One </a:t>
            </a:r>
            <a:r>
              <a:rPr lang="en-US" sz="2400" dirty="0"/>
              <a:t>tool for </a:t>
            </a:r>
            <a:r>
              <a:rPr lang="en-US" sz="2400" dirty="0" err="1"/>
              <a:t>Hadoop</a:t>
            </a:r>
            <a:r>
              <a:rPr lang="en-US" sz="2400" dirty="0"/>
              <a:t>, Spark, traditional ETL/ELT and </a:t>
            </a:r>
            <a:r>
              <a:rPr lang="en-US" sz="2400" dirty="0" err="1"/>
              <a:t>NoSQL</a:t>
            </a:r>
            <a:r>
              <a:rPr lang="en-US" sz="2400" dirty="0"/>
              <a:t> integration</a:t>
            </a:r>
          </a:p>
        </p:txBody>
      </p:sp>
    </p:spTree>
    <p:extLst>
      <p:ext uri="{BB962C8B-B14F-4D97-AF65-F5344CB8AC3E}">
        <p14:creationId xmlns:p14="http://schemas.microsoft.com/office/powerpoint/2010/main" val="257301420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Makes data smarter and more </a:t>
            </a:r>
            <a:r>
              <a:rPr lang="en-US" dirty="0" smtClean="0"/>
              <a:t>secure</a:t>
            </a:r>
            <a:endParaRPr lang="en-US" dirty="0"/>
          </a:p>
        </p:txBody>
      </p:sp>
      <p:sp>
        <p:nvSpPr>
          <p:cNvPr id="3" name="Content Placeholder 2"/>
          <p:cNvSpPr>
            <a:spLocks noGrp="1"/>
          </p:cNvSpPr>
          <p:nvPr>
            <p:ph idx="1"/>
          </p:nvPr>
        </p:nvSpPr>
        <p:spPr/>
        <p:txBody>
          <a:bodyPr>
            <a:noAutofit/>
          </a:bodyPr>
          <a:lstStyle/>
          <a:p>
            <a:r>
              <a:rPr lang="en-US" sz="2000" dirty="0"/>
              <a:t>Better understand your raw data, enrich their formats so that they can be easily connected and shared, and protect your most sensitive data through data masking.</a:t>
            </a:r>
          </a:p>
          <a:p>
            <a:r>
              <a:rPr lang="en-US" sz="2000" dirty="0"/>
              <a:t>New data masking components obfuscates and secures personal data as it is shared throughout the enterprise, protecting against abuse or breaches while addressing compliance and privacy mandates.</a:t>
            </a:r>
          </a:p>
          <a:p>
            <a:r>
              <a:rPr lang="en-US" sz="2000" dirty="0" smtClean="0"/>
              <a:t>HDFS </a:t>
            </a:r>
            <a:r>
              <a:rPr lang="en-US" sz="2000" dirty="0"/>
              <a:t>file profiling streamlines the process of turning unstructured big data into structured data.</a:t>
            </a:r>
          </a:p>
          <a:p>
            <a:r>
              <a:rPr lang="en-US" sz="2000" dirty="0"/>
              <a:t>Interactive profiling allows data preview with auto-sampling to discover the content and apply the best profiling patterns.</a:t>
            </a:r>
          </a:p>
          <a:p>
            <a:r>
              <a:rPr lang="en-US" sz="2000" dirty="0" err="1"/>
              <a:t>Cloudera</a:t>
            </a:r>
            <a:r>
              <a:rPr lang="en-US" sz="2000" dirty="0"/>
              <a:t> </a:t>
            </a:r>
            <a:r>
              <a:rPr lang="en-US" sz="2000" b="1" dirty="0"/>
              <a:t>Navigator</a:t>
            </a:r>
            <a:r>
              <a:rPr lang="en-US" sz="2000" dirty="0"/>
              <a:t> can trace data lineage for </a:t>
            </a:r>
            <a:r>
              <a:rPr lang="en-US" sz="2000" dirty="0" err="1"/>
              <a:t>MapReduce</a:t>
            </a:r>
            <a:r>
              <a:rPr lang="en-US" sz="2000" dirty="0"/>
              <a:t>.</a:t>
            </a:r>
          </a:p>
          <a:p>
            <a:r>
              <a:rPr lang="en-US" sz="2000" dirty="0"/>
              <a:t>New email validation component with advanced syntax checking, together with address validation in the cloud, turn contact data into trusted sources of customer information.</a:t>
            </a:r>
          </a:p>
          <a:p>
            <a:endParaRPr lang="en-US" sz="2000" dirty="0"/>
          </a:p>
        </p:txBody>
      </p:sp>
    </p:spTree>
    <p:extLst>
      <p:ext uri="{BB962C8B-B14F-4D97-AF65-F5344CB8AC3E}">
        <p14:creationId xmlns:p14="http://schemas.microsoft.com/office/powerpoint/2010/main" val="33970057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Extends your integration reach</a:t>
            </a:r>
            <a:endParaRPr lang="en-US" sz="4900" dirty="0"/>
          </a:p>
        </p:txBody>
      </p:sp>
      <p:sp>
        <p:nvSpPr>
          <p:cNvPr id="3" name="Content Placeholder 2"/>
          <p:cNvSpPr>
            <a:spLocks noGrp="1"/>
          </p:cNvSpPr>
          <p:nvPr>
            <p:ph idx="1"/>
          </p:nvPr>
        </p:nvSpPr>
        <p:spPr>
          <a:xfrm>
            <a:off x="1120000" y="1519707"/>
            <a:ext cx="10233800" cy="4657256"/>
          </a:xfrm>
        </p:spPr>
        <p:txBody>
          <a:bodyPr>
            <a:noAutofit/>
          </a:bodyPr>
          <a:lstStyle/>
          <a:p>
            <a:pPr marL="0" indent="0">
              <a:buNone/>
            </a:pPr>
            <a:r>
              <a:rPr lang="en-US" sz="2000" dirty="0" err="1"/>
              <a:t>Talend</a:t>
            </a:r>
            <a:r>
              <a:rPr lang="en-US" sz="2000" dirty="0"/>
              <a:t> continues to add and update its extensive list of over 900 enterprise application components and connectors. Also, </a:t>
            </a:r>
            <a:r>
              <a:rPr lang="en-US" sz="2000" dirty="0" err="1"/>
              <a:t>Talend</a:t>
            </a:r>
            <a:r>
              <a:rPr lang="en-US" sz="2000" dirty="0"/>
              <a:t> now supports Java 8 and Eclipse 4.4 providing access to their latest features</a:t>
            </a:r>
            <a:r>
              <a:rPr lang="en-US" sz="2000" dirty="0" smtClean="0"/>
              <a:t>.</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u="sng" dirty="0" smtClean="0"/>
              <a:t>New </a:t>
            </a:r>
            <a:r>
              <a:rPr lang="en-US" sz="2000" u="sng" dirty="0"/>
              <a:t>and Enhanced </a:t>
            </a:r>
            <a:r>
              <a:rPr lang="en-US" sz="2000" u="sng" dirty="0" err="1"/>
              <a:t>Hadoop</a:t>
            </a:r>
            <a:r>
              <a:rPr lang="en-US" sz="2000" u="sng" dirty="0"/>
              <a:t> and </a:t>
            </a:r>
            <a:r>
              <a:rPr lang="en-US" sz="2000" u="sng" dirty="0" err="1"/>
              <a:t>NoSQL</a:t>
            </a:r>
            <a:r>
              <a:rPr lang="en-US" sz="2000" u="sng" dirty="0"/>
              <a:t> Platforms</a:t>
            </a:r>
          </a:p>
          <a:p>
            <a:pPr marL="0" indent="0">
              <a:buNone/>
            </a:pPr>
            <a:r>
              <a:rPr lang="en-US" sz="2000" b="1" dirty="0"/>
              <a:t>Cassandra 2.1.6 | Neo4J 2.1 </a:t>
            </a:r>
            <a:r>
              <a:rPr lang="en-US" sz="2000" b="1" dirty="0" smtClean="0"/>
              <a:t>| </a:t>
            </a:r>
            <a:r>
              <a:rPr lang="en-US" sz="2000" b="1" dirty="0" err="1" smtClean="0"/>
              <a:t>MongoDB</a:t>
            </a:r>
            <a:r>
              <a:rPr lang="en-US" sz="2000" b="1" dirty="0" smtClean="0"/>
              <a:t> </a:t>
            </a:r>
            <a:r>
              <a:rPr lang="en-US" sz="2000" b="1" dirty="0"/>
              <a:t>3.0 | </a:t>
            </a:r>
            <a:r>
              <a:rPr lang="en-US" sz="2000" b="1" dirty="0" err="1"/>
              <a:t>Cloudera</a:t>
            </a:r>
            <a:r>
              <a:rPr lang="en-US" sz="2000" b="1" dirty="0"/>
              <a:t>: 5.4 | </a:t>
            </a:r>
            <a:r>
              <a:rPr lang="en-US" sz="2000" b="1" dirty="0" err="1"/>
              <a:t>Hortonworks</a:t>
            </a:r>
            <a:r>
              <a:rPr lang="en-US" sz="2000" b="1" dirty="0"/>
              <a:t>: 2.2 | </a:t>
            </a:r>
            <a:r>
              <a:rPr lang="en-US" sz="2000" b="1" dirty="0" err="1"/>
              <a:t>MapR</a:t>
            </a:r>
            <a:r>
              <a:rPr lang="en-US" sz="2000" b="1" dirty="0"/>
              <a:t>: 4.1 | Pivotal: 2.0.1 | </a:t>
            </a:r>
            <a:r>
              <a:rPr lang="en-US" sz="2000" b="1" dirty="0" err="1"/>
              <a:t>Hadoop</a:t>
            </a:r>
            <a:r>
              <a:rPr lang="en-US" sz="2000" b="1" dirty="0"/>
              <a:t> 2.4 | Spark 1.3</a:t>
            </a:r>
          </a:p>
          <a:p>
            <a:pPr marL="0" indent="0">
              <a:buNone/>
            </a:pPr>
            <a:r>
              <a:rPr lang="en-US" sz="2000" u="sng" dirty="0" smtClean="0"/>
              <a:t>New and Updated Components</a:t>
            </a:r>
            <a:endParaRPr lang="en-US" sz="2000" u="sng" dirty="0"/>
          </a:p>
          <a:p>
            <a:pPr marL="0" indent="0">
              <a:buNone/>
            </a:pPr>
            <a:r>
              <a:rPr lang="en-US" sz="2000" b="1" dirty="0"/>
              <a:t>Microsoft CRM 2013, 2015 | AWS </a:t>
            </a:r>
            <a:r>
              <a:rPr lang="en-US" sz="2000" b="1" dirty="0" err="1"/>
              <a:t>DynamoDB</a:t>
            </a:r>
            <a:r>
              <a:rPr lang="en-US" sz="2000" b="1" dirty="0"/>
              <a:t> | </a:t>
            </a:r>
            <a:r>
              <a:rPr lang="en-US" sz="2000" b="1" dirty="0" err="1"/>
              <a:t>MarketoOracle</a:t>
            </a:r>
            <a:r>
              <a:rPr lang="en-US" sz="2000" b="1" dirty="0"/>
              <a:t> 12 | MySQL 5.6 | </a:t>
            </a:r>
            <a:r>
              <a:rPr lang="en-US" sz="2000" b="1" dirty="0" err="1"/>
              <a:t>MariaDB</a:t>
            </a:r>
            <a:r>
              <a:rPr lang="en-US" sz="2000" b="1" dirty="0"/>
              <a:t> 10 | DB2 v10.5 | Microsoft SQL 2014 | </a:t>
            </a:r>
            <a:r>
              <a:rPr lang="en-US" sz="2000" b="1" dirty="0" err="1"/>
              <a:t>Postgres</a:t>
            </a:r>
            <a:r>
              <a:rPr lang="en-US" sz="2000" b="1" dirty="0"/>
              <a:t> 9.4 | Teradata 15 | </a:t>
            </a:r>
            <a:r>
              <a:rPr lang="en-US" sz="2000" b="1" dirty="0" err="1"/>
              <a:t>Vertica</a:t>
            </a:r>
            <a:r>
              <a:rPr lang="en-US" sz="2000" b="1" dirty="0"/>
              <a:t> 7.1 | </a:t>
            </a:r>
            <a:r>
              <a:rPr lang="en-US" sz="2000" b="1" dirty="0" err="1"/>
              <a:t>Netezza</a:t>
            </a:r>
            <a:r>
              <a:rPr lang="en-US" sz="2000" b="1" dirty="0"/>
              <a:t> 7.x </a:t>
            </a:r>
            <a:r>
              <a:rPr lang="en-US" sz="2000" b="1" dirty="0" smtClean="0"/>
              <a:t>| Cassandra (support of CQL 3)</a:t>
            </a:r>
          </a:p>
          <a:p>
            <a:endParaRPr lang="en-US" sz="2000" dirty="0" smtClean="0"/>
          </a:p>
          <a:p>
            <a:pPr marL="0" indent="0">
              <a:buNone/>
            </a:pPr>
            <a:endParaRPr lang="en-US" sz="2000" dirty="0" smtClean="0"/>
          </a:p>
          <a:p>
            <a:pPr marL="0" indent="0">
              <a:buNone/>
            </a:pPr>
            <a:r>
              <a:rPr lang="en-US" sz="2000" dirty="0"/>
              <a:t/>
            </a:r>
            <a:br>
              <a:rPr lang="en-US" sz="2000" dirty="0"/>
            </a:br>
            <a:endParaRPr lang="en-US" sz="2000" dirty="0"/>
          </a:p>
        </p:txBody>
      </p:sp>
      <p:pic>
        <p:nvPicPr>
          <p:cNvPr id="2050" name="Picture 2" descr="https://www.talend.com/sites/default/files/talend-6-logo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977" y="2419618"/>
            <a:ext cx="8696325"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255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92500" lnSpcReduction="10000"/>
          </a:bodyPr>
          <a:lstStyle/>
          <a:p>
            <a:pPr marL="0" indent="0">
              <a:buNone/>
            </a:pPr>
            <a:r>
              <a:rPr lang="en-US" sz="2400" dirty="0"/>
              <a:t>Memory usage heavily depends on the size and nature of your </a:t>
            </a:r>
            <a:r>
              <a:rPr lang="en-US" sz="2400" dirty="0" err="1"/>
              <a:t>Talend</a:t>
            </a:r>
            <a:r>
              <a:rPr lang="en-US" sz="2400" dirty="0"/>
              <a:t> projects. However, in summary, if your Jobs include many transformation components, you should consider upgrading the total amount of memory allocated to your servers, based on the </a:t>
            </a:r>
            <a:r>
              <a:rPr lang="en-US" sz="2400" dirty="0" smtClean="0"/>
              <a:t>following recommendations</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b="1" dirty="0" smtClean="0"/>
              <a:t>Environment variable configuration</a:t>
            </a:r>
          </a:p>
          <a:p>
            <a:pPr marL="0" indent="0">
              <a:buNone/>
            </a:pPr>
            <a:r>
              <a:rPr lang="en-US" sz="2400" dirty="0"/>
              <a:t>Prior to installing your </a:t>
            </a:r>
            <a:r>
              <a:rPr lang="en-US" sz="2400" dirty="0" err="1"/>
              <a:t>Talend</a:t>
            </a:r>
            <a:r>
              <a:rPr lang="en-US" sz="2400" dirty="0"/>
              <a:t> solutions, you have to set the JAVA_HOME Environment </a:t>
            </a:r>
            <a:r>
              <a:rPr lang="en-US" sz="2400" dirty="0" smtClean="0"/>
              <a:t>variable</a:t>
            </a:r>
          </a:p>
          <a:p>
            <a:pPr marL="0" indent="0">
              <a:buNone/>
            </a:pPr>
            <a:r>
              <a:rPr lang="en-US" sz="2400" dirty="0"/>
              <a:t>Define your JAVA_HOME environment variable so that it points to the JDK </a:t>
            </a:r>
            <a:r>
              <a:rPr lang="en-US" sz="2400" dirty="0" smtClean="0"/>
              <a:t>directory</a:t>
            </a:r>
          </a:p>
          <a:p>
            <a:pPr marL="0" indent="0">
              <a:buNone/>
            </a:pPr>
            <a:endParaRPr lang="en-US" sz="2400" dirty="0"/>
          </a:p>
          <a:p>
            <a:pPr marL="0" indent="0">
              <a:buNone/>
            </a:pPr>
            <a:r>
              <a:rPr lang="en-US" sz="2400" i="1" dirty="0"/>
              <a:t>For example, if the JDK path is C:\Java\JDKx.x.x\bin, you must set the JAVA_HOME environment variable to point to: C:\Java\JDKx.x.x</a:t>
            </a:r>
            <a:r>
              <a:rPr lang="en-US" sz="2400" i="1" dirty="0" smtClean="0"/>
              <a:t>.</a:t>
            </a:r>
          </a:p>
          <a:p>
            <a:pPr marL="0" indent="0">
              <a:buNone/>
            </a:pPr>
            <a:endParaRPr lang="en-US" sz="2400" i="1"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a:t>Installation requirements</a:t>
            </a:r>
          </a:p>
        </p:txBody>
      </p:sp>
      <p:graphicFrame>
        <p:nvGraphicFramePr>
          <p:cNvPr id="2" name="Table 1"/>
          <p:cNvGraphicFramePr>
            <a:graphicFrameLocks noGrp="1"/>
          </p:cNvGraphicFramePr>
          <p:nvPr>
            <p:extLst>
              <p:ext uri="{D42A27DB-BD31-4B8C-83A1-F6EECF244321}">
                <p14:modId xmlns:p14="http://schemas.microsoft.com/office/powerpoint/2010/main" val="2629232592"/>
              </p:ext>
            </p:extLst>
          </p:nvPr>
        </p:nvGraphicFramePr>
        <p:xfrm>
          <a:off x="1237443" y="2587103"/>
          <a:ext cx="9555052" cy="741680"/>
        </p:xfrm>
        <a:graphic>
          <a:graphicData uri="http://schemas.openxmlformats.org/drawingml/2006/table">
            <a:tbl>
              <a:tblPr firstRow="1" bandRow="1">
                <a:tableStyleId>{5C22544A-7EE6-4342-B048-85BDC9FD1C3A}</a:tableStyleId>
              </a:tblPr>
              <a:tblGrid>
                <a:gridCol w="1261058"/>
                <a:gridCol w="1596981"/>
                <a:gridCol w="3361386"/>
                <a:gridCol w="3335627"/>
              </a:tblGrid>
              <a:tr h="370840">
                <a:tc>
                  <a:txBody>
                    <a:bodyPr/>
                    <a:lstStyle/>
                    <a:p>
                      <a:r>
                        <a:rPr lang="en-US" dirty="0" smtClean="0"/>
                        <a:t>Product</a:t>
                      </a:r>
                      <a:endParaRPr lang="en-US" dirty="0"/>
                    </a:p>
                  </a:txBody>
                  <a:tcPr/>
                </a:tc>
                <a:tc>
                  <a:txBody>
                    <a:bodyPr/>
                    <a:lstStyle/>
                    <a:p>
                      <a:r>
                        <a:rPr lang="en-US" dirty="0" smtClean="0"/>
                        <a:t>Client</a:t>
                      </a:r>
                      <a:r>
                        <a:rPr lang="en-US" baseline="0" dirty="0" smtClean="0"/>
                        <a:t> / Server</a:t>
                      </a:r>
                      <a:endParaRPr lang="en-US" dirty="0"/>
                    </a:p>
                  </a:txBody>
                  <a:tcPr/>
                </a:tc>
                <a:tc>
                  <a:txBody>
                    <a:bodyPr/>
                    <a:lstStyle/>
                    <a:p>
                      <a:r>
                        <a:rPr lang="en-US" dirty="0" smtClean="0"/>
                        <a:t>Memory</a:t>
                      </a:r>
                      <a:endParaRPr lang="en-US" dirty="0"/>
                    </a:p>
                  </a:txBody>
                  <a:tcPr/>
                </a:tc>
                <a:tc>
                  <a:txBody>
                    <a:bodyPr/>
                    <a:lstStyle/>
                    <a:p>
                      <a:r>
                        <a:rPr lang="en-US" dirty="0" smtClean="0"/>
                        <a:t>Disk space installation + use</a:t>
                      </a:r>
                      <a:endParaRPr lang="en-US" dirty="0"/>
                    </a:p>
                  </a:txBody>
                  <a:tcPr/>
                </a:tc>
              </a:tr>
              <a:tr h="370840">
                <a:tc>
                  <a:txBody>
                    <a:bodyPr/>
                    <a:lstStyle/>
                    <a:p>
                      <a:r>
                        <a:rPr lang="en-US" dirty="0" smtClean="0"/>
                        <a:t>Studio</a:t>
                      </a:r>
                      <a:endParaRPr lang="en-US" dirty="0"/>
                    </a:p>
                  </a:txBody>
                  <a:tcPr/>
                </a:tc>
                <a:tc>
                  <a:txBody>
                    <a:bodyPr/>
                    <a:lstStyle/>
                    <a:p>
                      <a:r>
                        <a:rPr lang="en-US" dirty="0" smtClean="0"/>
                        <a:t>Client</a:t>
                      </a:r>
                      <a:endParaRPr lang="en-US" dirty="0"/>
                    </a:p>
                  </a:txBody>
                  <a:tcPr/>
                </a:tc>
                <a:tc>
                  <a:txBody>
                    <a:bodyPr/>
                    <a:lstStyle/>
                    <a:p>
                      <a:r>
                        <a:rPr lang="en-US" dirty="0" smtClean="0"/>
                        <a:t>3 GB min,</a:t>
                      </a:r>
                      <a:r>
                        <a:rPr lang="en-US" baseline="0" dirty="0" smtClean="0"/>
                        <a:t> 4 GB recommended</a:t>
                      </a:r>
                      <a:endParaRPr lang="en-US" dirty="0"/>
                    </a:p>
                  </a:txBody>
                  <a:tcPr/>
                </a:tc>
                <a:tc>
                  <a:txBody>
                    <a:bodyPr/>
                    <a:lstStyle/>
                    <a:p>
                      <a:r>
                        <a:rPr lang="en-US" dirty="0" smtClean="0"/>
                        <a:t>6+ GB</a:t>
                      </a:r>
                      <a:endParaRPr lang="en-US" dirty="0"/>
                    </a:p>
                  </a:txBody>
                  <a:tcPr/>
                </a:tc>
              </a:tr>
            </a:tbl>
          </a:graphicData>
        </a:graphic>
      </p:graphicFrame>
    </p:spTree>
    <p:extLst>
      <p:ext uri="{BB962C8B-B14F-4D97-AF65-F5344CB8AC3E}">
        <p14:creationId xmlns:p14="http://schemas.microsoft.com/office/powerpoint/2010/main" val="18429782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err="1" smtClean="0"/>
              <a:t>Talend</a:t>
            </a:r>
            <a:r>
              <a:rPr lang="en-US" dirty="0" smtClean="0"/>
              <a:t> Product Architecture</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380" y="1056068"/>
            <a:ext cx="10683240" cy="5330664"/>
          </a:xfrm>
        </p:spPr>
      </p:pic>
    </p:spTree>
    <p:extLst>
      <p:ext uri="{BB962C8B-B14F-4D97-AF65-F5344CB8AC3E}">
        <p14:creationId xmlns:p14="http://schemas.microsoft.com/office/powerpoint/2010/main" val="319212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TIS Functional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8571" y="1056068"/>
            <a:ext cx="10754858" cy="5344732"/>
          </a:xfrm>
        </p:spPr>
      </p:pic>
    </p:spTree>
    <p:extLst>
      <p:ext uri="{BB962C8B-B14F-4D97-AF65-F5344CB8AC3E}">
        <p14:creationId xmlns:p14="http://schemas.microsoft.com/office/powerpoint/2010/main" val="1979901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89952"/>
            <a:ext cx="10515600" cy="5665393"/>
          </a:xfrm>
        </p:spPr>
      </p:pic>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TIS Interface</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69889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746975"/>
            <a:ext cx="3932237" cy="795270"/>
          </a:xfrm>
        </p:spPr>
        <p:txBody>
          <a:bodyPr>
            <a:normAutofit/>
          </a:bodyPr>
          <a:lstStyle/>
          <a:p>
            <a:r>
              <a:rPr lang="en-US" sz="4400" dirty="0" smtClean="0"/>
              <a:t>Day 1 Agenda</a:t>
            </a:r>
            <a:endParaRPr lang="en-US" sz="4400" dirty="0"/>
          </a:p>
        </p:txBody>
      </p:sp>
      <p:sp>
        <p:nvSpPr>
          <p:cNvPr id="6" name="Text Placeholder 5"/>
          <p:cNvSpPr>
            <a:spLocks noGrp="1"/>
          </p:cNvSpPr>
          <p:nvPr>
            <p:ph type="body" sz="half" idx="2"/>
          </p:nvPr>
        </p:nvSpPr>
        <p:spPr>
          <a:xfrm>
            <a:off x="839787" y="1542245"/>
            <a:ext cx="8639063" cy="4326743"/>
          </a:xfrm>
        </p:spPr>
        <p:txBody>
          <a:bodyPr>
            <a:normAutofit fontScale="92500" lnSpcReduction="20000"/>
          </a:bodyPr>
          <a:lstStyle/>
          <a:p>
            <a:pPr marL="285750" indent="-285750">
              <a:buFont typeface="Arial" panose="020B0604020202020204" pitchFamily="34" charset="0"/>
              <a:buChar char="•"/>
            </a:pPr>
            <a:r>
              <a:rPr lang="en-US" sz="3200" dirty="0"/>
              <a:t>Introduction </a:t>
            </a:r>
            <a:endParaRPr lang="en-US" sz="3200" dirty="0" smtClean="0"/>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err="1"/>
              <a:t>Talend</a:t>
            </a:r>
            <a:r>
              <a:rPr lang="en-US" sz="3200" dirty="0"/>
              <a:t> Environment </a:t>
            </a:r>
            <a:endParaRPr lang="en-US" sz="3200" dirty="0" smtClean="0"/>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err="1" smtClean="0"/>
              <a:t>Talend</a:t>
            </a:r>
            <a:r>
              <a:rPr lang="en-US" sz="3200" dirty="0" smtClean="0"/>
              <a:t> </a:t>
            </a:r>
            <a:r>
              <a:rPr lang="en-US" sz="3200" dirty="0"/>
              <a:t>Jobs Designing   </a:t>
            </a:r>
            <a:endParaRPr lang="en-US" sz="3200" dirty="0" smtClean="0"/>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smtClean="0"/>
              <a:t>Working </a:t>
            </a:r>
            <a:r>
              <a:rPr lang="en-US" sz="3200" dirty="0"/>
              <a:t>with files and </a:t>
            </a:r>
            <a:r>
              <a:rPr lang="en-US" sz="3200" dirty="0" smtClean="0"/>
              <a:t>databases</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smtClean="0"/>
              <a:t>Transformations &amp; Orchestration Components</a:t>
            </a:r>
            <a:endParaRPr lang="en-US" sz="3200" dirty="0"/>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endParaRPr lang="en-US" sz="3200" dirty="0"/>
          </a:p>
        </p:txBody>
      </p:sp>
    </p:spTree>
    <p:extLst>
      <p:ext uri="{BB962C8B-B14F-4D97-AF65-F5344CB8AC3E}">
        <p14:creationId xmlns:p14="http://schemas.microsoft.com/office/powerpoint/2010/main" val="173166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1000"/>
                                        <p:tgtEl>
                                          <p:spTgt spid="6">
                                            <p:txEl>
                                              <p:pRg st="4" end="4"/>
                                            </p:txEl>
                                          </p:spTgt>
                                        </p:tgtEl>
                                      </p:cBhvr>
                                    </p:animEffect>
                                    <p:anim calcmode="lin" valueType="num">
                                      <p:cBhvr>
                                        <p:cTn id="1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1000"/>
                                        <p:tgtEl>
                                          <p:spTgt spid="6">
                                            <p:txEl>
                                              <p:pRg st="6" end="6"/>
                                            </p:txEl>
                                          </p:spTgt>
                                        </p:tgtEl>
                                      </p:cBhvr>
                                    </p:animEffect>
                                    <p:anim calcmode="lin" valueType="num">
                                      <p:cBhvr>
                                        <p:cTn id="2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1000"/>
                                        <p:tgtEl>
                                          <p:spTgt spid="6">
                                            <p:txEl>
                                              <p:pRg st="8" end="8"/>
                                            </p:txEl>
                                          </p:spTgt>
                                        </p:tgtEl>
                                      </p:cBhvr>
                                    </p:animEffect>
                                    <p:anim calcmode="lin" valueType="num">
                                      <p:cBhvr>
                                        <p:cTn id="28"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TIS – Important Terminologies</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4210495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lstStyle/>
          <a:p>
            <a:pPr marL="0" indent="0">
              <a:buNone/>
            </a:pPr>
            <a:r>
              <a:rPr lang="en-US" b="1" u="sng" dirty="0" smtClean="0"/>
              <a:t>Workspace</a:t>
            </a:r>
            <a:r>
              <a:rPr lang="en-US" b="1" dirty="0" smtClean="0"/>
              <a:t> </a:t>
            </a:r>
            <a:r>
              <a:rPr lang="en-US" dirty="0" smtClean="0"/>
              <a:t>– is a container of </a:t>
            </a:r>
            <a:r>
              <a:rPr lang="en-US" b="1" dirty="0" smtClean="0"/>
              <a:t>Projects </a:t>
            </a:r>
            <a:r>
              <a:rPr lang="en-US" dirty="0" smtClean="0"/>
              <a:t>which shares the same TIS version and the same components palette. </a:t>
            </a:r>
          </a:p>
          <a:p>
            <a:pPr marL="0" indent="0">
              <a:buNone/>
            </a:pPr>
            <a:r>
              <a:rPr lang="en-US" dirty="0" smtClean="0"/>
              <a:t>Similar to Eclipse, you can choose which one to use when the program starts.</a:t>
            </a:r>
          </a:p>
          <a:p>
            <a:pPr marL="0" indent="0">
              <a:buNone/>
            </a:pPr>
            <a:r>
              <a:rPr lang="en-US" dirty="0" smtClean="0"/>
              <a:t>In case of community version, it’s a folder in the local drive</a:t>
            </a:r>
          </a:p>
          <a:p>
            <a:pPr marL="0" indent="0">
              <a:buNone/>
            </a:pPr>
            <a:endParaRPr lang="en-US" b="1" dirty="0" smtClean="0"/>
          </a:p>
          <a:p>
            <a:pPr marL="0" indent="0">
              <a:buNone/>
            </a:pPr>
            <a:endParaRPr lang="en-US" b="1"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Workspace</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194" y="3521030"/>
            <a:ext cx="6362700" cy="3009900"/>
          </a:xfrm>
          <a:prstGeom prst="rect">
            <a:avLst/>
          </a:prstGeom>
        </p:spPr>
      </p:pic>
    </p:spTree>
    <p:extLst>
      <p:ext uri="{BB962C8B-B14F-4D97-AF65-F5344CB8AC3E}">
        <p14:creationId xmlns:p14="http://schemas.microsoft.com/office/powerpoint/2010/main" val="1119795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lstStyle/>
          <a:p>
            <a:r>
              <a:rPr lang="en-US" b="1" u="sng" dirty="0" smtClean="0"/>
              <a:t>Project </a:t>
            </a:r>
            <a:r>
              <a:rPr lang="en-US" dirty="0" smtClean="0"/>
              <a:t> is a set of jobs and involved metadata</a:t>
            </a:r>
          </a:p>
          <a:p>
            <a:endParaRPr lang="en-US" dirty="0" smtClean="0"/>
          </a:p>
          <a:p>
            <a:r>
              <a:rPr lang="en-US" dirty="0" smtClean="0"/>
              <a:t>Its defined under a subfolder into the Workspace</a:t>
            </a:r>
          </a:p>
          <a:p>
            <a:endParaRPr lang="en-US" dirty="0" smtClean="0"/>
          </a:p>
          <a:p>
            <a:r>
              <a:rPr lang="en-US" dirty="0" smtClean="0"/>
              <a:t>Different projects in the same workspace can have different settings</a:t>
            </a:r>
          </a:p>
          <a:p>
            <a:endParaRPr lang="en-US" dirty="0" smtClean="0"/>
          </a:p>
          <a:p>
            <a:r>
              <a:rPr lang="en-US" dirty="0" smtClean="0"/>
              <a:t>Internally, it’s a mix of XML, .item &amp; .properties files in a classical Eclipse </a:t>
            </a:r>
            <a:r>
              <a:rPr lang="en-US" dirty="0" err="1" smtClean="0"/>
              <a:t>flavour</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Projects</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3533602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8287958" cy="4966349"/>
          </a:xfrm>
        </p:spPr>
        <p:txBody>
          <a:bodyPr>
            <a:normAutofit lnSpcReduction="10000"/>
          </a:bodyPr>
          <a:lstStyle/>
          <a:p>
            <a:r>
              <a:rPr lang="en-US" dirty="0" smtClean="0"/>
              <a:t>TIS requires preliminary definition and description of jobs using metadata. The repository holds this information</a:t>
            </a:r>
          </a:p>
          <a:p>
            <a:r>
              <a:rPr lang="en-US" dirty="0" smtClean="0"/>
              <a:t>There are total 8 types of metadata. We’ll look the most important ones in detail</a:t>
            </a:r>
          </a:p>
          <a:p>
            <a:pPr lvl="1"/>
            <a:r>
              <a:rPr lang="en-US" dirty="0" smtClean="0"/>
              <a:t>Business Model</a:t>
            </a:r>
          </a:p>
          <a:p>
            <a:pPr lvl="1"/>
            <a:r>
              <a:rPr lang="en-US" dirty="0" smtClean="0"/>
              <a:t>Job Design</a:t>
            </a:r>
          </a:p>
          <a:p>
            <a:pPr lvl="1"/>
            <a:r>
              <a:rPr lang="en-US" dirty="0" smtClean="0"/>
              <a:t>Contexts</a:t>
            </a:r>
          </a:p>
          <a:p>
            <a:pPr lvl="1"/>
            <a:r>
              <a:rPr lang="en-US" dirty="0" smtClean="0"/>
              <a:t>Code</a:t>
            </a:r>
          </a:p>
          <a:p>
            <a:pPr lvl="1"/>
            <a:r>
              <a:rPr lang="en-US" dirty="0" smtClean="0"/>
              <a:t>SQL Template</a:t>
            </a:r>
          </a:p>
          <a:p>
            <a:pPr lvl="1"/>
            <a:r>
              <a:rPr lang="en-US" dirty="0" smtClean="0"/>
              <a:t>Metadata</a:t>
            </a:r>
          </a:p>
          <a:p>
            <a:pPr lvl="1"/>
            <a:r>
              <a:rPr lang="en-US" dirty="0" smtClean="0"/>
              <a:t>Documentation</a:t>
            </a:r>
          </a:p>
          <a:p>
            <a:pPr lvl="1"/>
            <a:r>
              <a:rPr lang="en-US" dirty="0" smtClean="0"/>
              <a:t>Recycle bin</a:t>
            </a:r>
          </a:p>
          <a:p>
            <a:pPr lvl="1"/>
            <a:endParaRPr lang="en-US" dirty="0" smtClean="0"/>
          </a:p>
          <a:p>
            <a:pPr lvl="1"/>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Metadata</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158" y="710596"/>
            <a:ext cx="2800350" cy="5962650"/>
          </a:xfrm>
          <a:prstGeom prst="rect">
            <a:avLst/>
          </a:prstGeom>
        </p:spPr>
      </p:pic>
    </p:spTree>
    <p:extLst>
      <p:ext uri="{BB962C8B-B14F-4D97-AF65-F5344CB8AC3E}">
        <p14:creationId xmlns:p14="http://schemas.microsoft.com/office/powerpoint/2010/main" val="34294044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8287958" cy="4966349"/>
          </a:xfrm>
        </p:spPr>
        <p:txBody>
          <a:bodyPr>
            <a:normAutofit/>
          </a:bodyPr>
          <a:lstStyle/>
          <a:p>
            <a:r>
              <a:rPr lang="en-US" dirty="0" smtClean="0"/>
              <a:t>It stores diagram used to conveniently describe business models and embed them with ETL</a:t>
            </a:r>
          </a:p>
          <a:p>
            <a:endParaRPr lang="en-US" dirty="0"/>
          </a:p>
          <a:p>
            <a:r>
              <a:rPr lang="en-US" dirty="0" smtClean="0"/>
              <a:t>It offers a small set of drawing capabilities in UML-fashion</a:t>
            </a:r>
          </a:p>
          <a:p>
            <a:endParaRPr lang="en-US" dirty="0"/>
          </a:p>
          <a:p>
            <a:r>
              <a:rPr lang="en-US" dirty="0" smtClean="0"/>
              <a:t>Not widely used, but proven to be useful to quickly sketch-up transformation goals and for auto-documenting ETL design </a:t>
            </a:r>
          </a:p>
          <a:p>
            <a:pPr lvl="1"/>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Metadata – Business Model</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158" y="710596"/>
            <a:ext cx="2800350" cy="5962650"/>
          </a:xfrm>
          <a:prstGeom prst="rect">
            <a:avLst/>
          </a:prstGeom>
        </p:spPr>
      </p:pic>
      <p:sp>
        <p:nvSpPr>
          <p:cNvPr id="4" name="Right Arrow 3"/>
          <p:cNvSpPr/>
          <p:nvPr/>
        </p:nvSpPr>
        <p:spPr>
          <a:xfrm>
            <a:off x="8345510" y="895082"/>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03381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8287958" cy="4966349"/>
          </a:xfrm>
        </p:spPr>
        <p:txBody>
          <a:bodyPr>
            <a:normAutofit lnSpcReduction="10000"/>
          </a:bodyPr>
          <a:lstStyle/>
          <a:p>
            <a:r>
              <a:rPr lang="en-US" dirty="0" smtClean="0"/>
              <a:t>Heart of the TIS repository, the</a:t>
            </a:r>
            <a:r>
              <a:rPr lang="en-US" b="1" dirty="0" smtClean="0"/>
              <a:t> jobs</a:t>
            </a:r>
            <a:r>
              <a:rPr lang="en-US" dirty="0" smtClean="0"/>
              <a:t> themselves </a:t>
            </a:r>
          </a:p>
          <a:p>
            <a:endParaRPr lang="en-US" dirty="0"/>
          </a:p>
          <a:p>
            <a:r>
              <a:rPr lang="en-US" dirty="0" smtClean="0"/>
              <a:t>It stores all the metadata required for graphically describing the jobs</a:t>
            </a:r>
          </a:p>
          <a:p>
            <a:pPr lvl="1"/>
            <a:r>
              <a:rPr lang="en-US" dirty="0" smtClean="0"/>
              <a:t>Components used</a:t>
            </a:r>
          </a:p>
          <a:p>
            <a:pPr lvl="1"/>
            <a:r>
              <a:rPr lang="en-US" dirty="0" smtClean="0"/>
              <a:t>Connectors</a:t>
            </a:r>
          </a:p>
          <a:p>
            <a:pPr lvl="1"/>
            <a:r>
              <a:rPr lang="en-US" dirty="0" smtClean="0"/>
              <a:t>Signals</a:t>
            </a:r>
          </a:p>
          <a:p>
            <a:pPr lvl="1"/>
            <a:r>
              <a:rPr lang="en-US" dirty="0" smtClean="0"/>
              <a:t>Parameters</a:t>
            </a:r>
          </a:p>
          <a:p>
            <a:pPr lvl="1"/>
            <a:r>
              <a:rPr lang="en-US" dirty="0" smtClean="0"/>
              <a:t>Etc.</a:t>
            </a:r>
          </a:p>
          <a:p>
            <a:pPr lvl="1"/>
            <a:endParaRPr lang="en-US" dirty="0" smtClean="0"/>
          </a:p>
          <a:p>
            <a:r>
              <a:rPr lang="en-US" dirty="0" smtClean="0"/>
              <a:t>You can(rather you should!!!) organize them in a tree manner for better clarity</a:t>
            </a:r>
          </a:p>
          <a:p>
            <a:pPr lvl="1"/>
            <a:endParaRPr lang="en-US" dirty="0" smtClean="0"/>
          </a:p>
          <a:p>
            <a:pPr lvl="1"/>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Metadata – Job Designs</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158" y="710596"/>
            <a:ext cx="2800350" cy="5962650"/>
          </a:xfrm>
          <a:prstGeom prst="rect">
            <a:avLst/>
          </a:prstGeom>
        </p:spPr>
      </p:pic>
      <p:sp>
        <p:nvSpPr>
          <p:cNvPr id="6" name="Right Arrow 5"/>
          <p:cNvSpPr/>
          <p:nvPr/>
        </p:nvSpPr>
        <p:spPr>
          <a:xfrm>
            <a:off x="8358389" y="1210614"/>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55404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8287958" cy="4966349"/>
          </a:xfrm>
        </p:spPr>
        <p:txBody>
          <a:bodyPr>
            <a:normAutofit/>
          </a:bodyPr>
          <a:lstStyle/>
          <a:p>
            <a:r>
              <a:rPr lang="en-US" dirty="0" smtClean="0"/>
              <a:t>It stores context groups which are parameters sets that can be used by any job in current project </a:t>
            </a:r>
          </a:p>
          <a:p>
            <a:endParaRPr lang="en-US" dirty="0"/>
          </a:p>
          <a:p>
            <a:r>
              <a:rPr lang="en-US" dirty="0" smtClean="0"/>
              <a:t>A group is a set of initialized java variables of one of the allowed types in global scope</a:t>
            </a:r>
          </a:p>
          <a:p>
            <a:endParaRPr lang="en-US" dirty="0"/>
          </a:p>
          <a:p>
            <a:r>
              <a:rPr lang="en-US" dirty="0" smtClean="0"/>
              <a:t>Note – Groups are for presentation only; there is not limitation on how many or how to use context variables in jobs</a:t>
            </a:r>
          </a:p>
          <a:p>
            <a:pPr lvl="1"/>
            <a:endParaRPr lang="en-US" dirty="0" smtClean="0"/>
          </a:p>
          <a:p>
            <a:pPr lvl="1"/>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Metadata - Contexts</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158" y="710596"/>
            <a:ext cx="2800350" cy="5962650"/>
          </a:xfrm>
          <a:prstGeom prst="rect">
            <a:avLst/>
          </a:prstGeom>
        </p:spPr>
      </p:pic>
      <p:sp>
        <p:nvSpPr>
          <p:cNvPr id="6" name="Right Arrow 5"/>
          <p:cNvSpPr/>
          <p:nvPr/>
        </p:nvSpPr>
        <p:spPr>
          <a:xfrm>
            <a:off x="8332631" y="2279560"/>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2198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8287958" cy="4966349"/>
          </a:xfrm>
        </p:spPr>
        <p:txBody>
          <a:bodyPr>
            <a:normAutofit/>
          </a:bodyPr>
          <a:lstStyle/>
          <a:p>
            <a:r>
              <a:rPr lang="en-US" dirty="0" smtClean="0"/>
              <a:t>It stores routines written in Java; </a:t>
            </a:r>
          </a:p>
          <a:p>
            <a:endParaRPr lang="en-US" dirty="0"/>
          </a:p>
          <a:p>
            <a:r>
              <a:rPr lang="en-US" dirty="0" smtClean="0"/>
              <a:t>These routines are typically a set of static methods inside a class</a:t>
            </a:r>
          </a:p>
          <a:p>
            <a:endParaRPr lang="en-US" dirty="0"/>
          </a:p>
          <a:p>
            <a:r>
              <a:rPr lang="en-US" dirty="0" smtClean="0"/>
              <a:t>Consider using Maven and </a:t>
            </a:r>
            <a:r>
              <a:rPr lang="en-US" dirty="0" err="1" smtClean="0"/>
              <a:t>git</a:t>
            </a:r>
            <a:r>
              <a:rPr lang="en-US" dirty="0" smtClean="0"/>
              <a:t> while creating a routine for better reliability </a:t>
            </a:r>
          </a:p>
          <a:p>
            <a:pPr marL="0" indent="0">
              <a:buNone/>
            </a:pPr>
            <a:r>
              <a:rPr lang="en-US" dirty="0" smtClean="0">
                <a:hlinkClick r:id="rId2"/>
              </a:rPr>
              <a:t>https</a:t>
            </a:r>
            <a:r>
              <a:rPr lang="en-US" dirty="0">
                <a:hlinkClick r:id="rId2"/>
              </a:rPr>
              <a:t>://github.com/theclue/talend-routine-collection</a:t>
            </a:r>
            <a:endParaRPr lang="en-US" dirty="0" smtClean="0"/>
          </a:p>
          <a:p>
            <a:pPr lvl="1"/>
            <a:endParaRPr lang="en-US" dirty="0" smtClean="0"/>
          </a:p>
          <a:p>
            <a:pPr marL="457200" lvl="1" indent="0">
              <a:buNone/>
            </a:pP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Metadata - Code</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6158" y="710596"/>
            <a:ext cx="2800350" cy="5962650"/>
          </a:xfrm>
          <a:prstGeom prst="rect">
            <a:avLst/>
          </a:prstGeom>
        </p:spPr>
      </p:pic>
      <p:sp>
        <p:nvSpPr>
          <p:cNvPr id="6" name="Right Arrow 5"/>
          <p:cNvSpPr/>
          <p:nvPr/>
        </p:nvSpPr>
        <p:spPr>
          <a:xfrm>
            <a:off x="8435663" y="2768958"/>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92490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6220"/>
            <a:ext cx="8287958" cy="4966349"/>
          </a:xfrm>
        </p:spPr>
        <p:txBody>
          <a:bodyPr>
            <a:normAutofit/>
          </a:bodyPr>
          <a:lstStyle/>
          <a:p>
            <a:r>
              <a:rPr lang="en-US" dirty="0" smtClean="0"/>
              <a:t>It stores a heterogeneous set of reusable, atomic elements for jobs</a:t>
            </a:r>
          </a:p>
          <a:p>
            <a:endParaRPr lang="en-US" dirty="0"/>
          </a:p>
          <a:p>
            <a:r>
              <a:rPr lang="en-US" dirty="0" smtClean="0"/>
              <a:t>They include database parameters and credentials, external files schema, web service interface, business applications connections, etc.</a:t>
            </a:r>
          </a:p>
          <a:p>
            <a:pPr marL="0" indent="0">
              <a:buNone/>
            </a:pPr>
            <a:endParaRPr lang="en-US" dirty="0" smtClean="0"/>
          </a:p>
          <a:p>
            <a:pPr lvl="1"/>
            <a:endParaRPr lang="en-US" dirty="0" smtClean="0"/>
          </a:p>
          <a:p>
            <a:pPr lvl="1"/>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Metadata</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158" y="710596"/>
            <a:ext cx="2800350" cy="5962650"/>
          </a:xfrm>
          <a:prstGeom prst="rect">
            <a:avLst/>
          </a:prstGeom>
        </p:spPr>
      </p:pic>
      <p:sp>
        <p:nvSpPr>
          <p:cNvPr id="6" name="Right Arrow 5"/>
          <p:cNvSpPr/>
          <p:nvPr/>
        </p:nvSpPr>
        <p:spPr>
          <a:xfrm>
            <a:off x="8384147" y="3129567"/>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9710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Anatomy of  </a:t>
            </a:r>
            <a:r>
              <a:rPr lang="en-US" sz="6000" dirty="0" err="1" smtClean="0"/>
              <a:t>Talend</a:t>
            </a:r>
            <a:r>
              <a:rPr lang="en-US" sz="6000" dirty="0" smtClean="0"/>
              <a:t>  Job</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85680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120000" y="1442434"/>
            <a:ext cx="10233800" cy="4734529"/>
          </a:xfrm>
        </p:spPr>
        <p:txBody>
          <a:bodyPr>
            <a:normAutofit fontScale="85000" lnSpcReduction="20000"/>
          </a:bodyPr>
          <a:lstStyle/>
          <a:p>
            <a:r>
              <a:rPr lang="en-US" dirty="0" err="1"/>
              <a:t>Talend</a:t>
            </a:r>
            <a:r>
              <a:rPr lang="en-US" dirty="0"/>
              <a:t> was founded in 2005 by </a:t>
            </a:r>
            <a:r>
              <a:rPr lang="en-US" b="1" dirty="0"/>
              <a:t>Bertrand </a:t>
            </a:r>
            <a:r>
              <a:rPr lang="en-US" b="1" dirty="0" err="1"/>
              <a:t>Diard</a:t>
            </a:r>
            <a:r>
              <a:rPr lang="en-US" dirty="0"/>
              <a:t> and </a:t>
            </a:r>
            <a:r>
              <a:rPr lang="en-US" b="1" dirty="0" err="1"/>
              <a:t>Fabrice</a:t>
            </a:r>
            <a:r>
              <a:rPr lang="en-US" b="1" dirty="0"/>
              <a:t> </a:t>
            </a:r>
            <a:r>
              <a:rPr lang="en-US" b="1" dirty="0" err="1"/>
              <a:t>Bonan</a:t>
            </a:r>
            <a:r>
              <a:rPr lang="en-US" dirty="0"/>
              <a:t>. It was the first commercial open source vendor of data integration software</a:t>
            </a:r>
            <a:r>
              <a:rPr lang="en-US" dirty="0" smtClean="0"/>
              <a:t>.</a:t>
            </a:r>
          </a:p>
          <a:p>
            <a:endParaRPr lang="en-US" dirty="0"/>
          </a:p>
          <a:p>
            <a:r>
              <a:rPr lang="en-US" dirty="0" err="1" smtClean="0"/>
              <a:t>Talend</a:t>
            </a:r>
            <a:r>
              <a:rPr lang="en-US" dirty="0" smtClean="0"/>
              <a:t> </a:t>
            </a:r>
            <a:r>
              <a:rPr lang="en-US" dirty="0"/>
              <a:t>is an open source software vendor that provides </a:t>
            </a:r>
            <a:endParaRPr lang="en-US" dirty="0" smtClean="0"/>
          </a:p>
          <a:p>
            <a:pPr lvl="1"/>
            <a:r>
              <a:rPr lang="en-US" dirty="0"/>
              <a:t>D</a:t>
            </a:r>
            <a:r>
              <a:rPr lang="en-US" dirty="0" smtClean="0"/>
              <a:t>ata integration</a:t>
            </a:r>
          </a:p>
          <a:p>
            <a:pPr lvl="1"/>
            <a:r>
              <a:rPr lang="en-US" dirty="0"/>
              <a:t>D</a:t>
            </a:r>
            <a:r>
              <a:rPr lang="en-US" dirty="0" smtClean="0"/>
              <a:t>ata management</a:t>
            </a:r>
          </a:p>
          <a:p>
            <a:pPr lvl="1"/>
            <a:r>
              <a:rPr lang="en-US" dirty="0"/>
              <a:t>E</a:t>
            </a:r>
            <a:r>
              <a:rPr lang="en-US" dirty="0" smtClean="0"/>
              <a:t>nterprise </a:t>
            </a:r>
            <a:r>
              <a:rPr lang="en-US" dirty="0"/>
              <a:t>application </a:t>
            </a:r>
            <a:r>
              <a:rPr lang="en-US" dirty="0" smtClean="0"/>
              <a:t>integration</a:t>
            </a:r>
          </a:p>
          <a:p>
            <a:pPr lvl="1"/>
            <a:r>
              <a:rPr lang="en-US" dirty="0" smtClean="0"/>
              <a:t>Big </a:t>
            </a:r>
            <a:r>
              <a:rPr lang="en-US" dirty="0"/>
              <a:t>data software and services. </a:t>
            </a:r>
            <a:endParaRPr lang="en-US" dirty="0" smtClean="0"/>
          </a:p>
          <a:p>
            <a:pPr marL="457200" lvl="1" indent="0">
              <a:buNone/>
            </a:pPr>
            <a:endParaRPr lang="en-US" dirty="0"/>
          </a:p>
          <a:p>
            <a:r>
              <a:rPr lang="en-US" dirty="0"/>
              <a:t>Headquartered in Redwood </a:t>
            </a:r>
            <a:r>
              <a:rPr lang="en-US" dirty="0" smtClean="0"/>
              <a:t>city</a:t>
            </a:r>
            <a:r>
              <a:rPr lang="en-US" dirty="0"/>
              <a:t>, California, </a:t>
            </a:r>
            <a:r>
              <a:rPr lang="en-US" dirty="0" err="1"/>
              <a:t>Talend</a:t>
            </a:r>
            <a:r>
              <a:rPr lang="en-US" dirty="0"/>
              <a:t> has offices in North America, Europe and Asia, and an international network of technical and service partners</a:t>
            </a:r>
            <a:r>
              <a:rPr lang="en-US" dirty="0" smtClean="0"/>
              <a:t>.</a:t>
            </a:r>
          </a:p>
          <a:p>
            <a:endParaRPr lang="en-US" dirty="0" smtClean="0"/>
          </a:p>
          <a:p>
            <a:r>
              <a:rPr lang="en-US" dirty="0" smtClean="0"/>
              <a:t>It </a:t>
            </a:r>
            <a:r>
              <a:rPr lang="en-US" dirty="0"/>
              <a:t>has 400 employees in 14 offices in 7 countries</a:t>
            </a:r>
          </a:p>
        </p:txBody>
      </p:sp>
    </p:spTree>
    <p:extLst>
      <p:ext uri="{BB962C8B-B14F-4D97-AF65-F5344CB8AC3E}">
        <p14:creationId xmlns:p14="http://schemas.microsoft.com/office/powerpoint/2010/main" val="8538808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r>
              <a:rPr lang="en-US" sz="2400" dirty="0" smtClean="0"/>
              <a:t>A </a:t>
            </a:r>
            <a:r>
              <a:rPr lang="en-US" sz="2400" b="1" dirty="0" smtClean="0"/>
              <a:t>Job </a:t>
            </a:r>
            <a:r>
              <a:rPr lang="en-US" sz="2400" dirty="0" smtClean="0"/>
              <a:t>visual set of components graphically connected using different connections</a:t>
            </a:r>
          </a:p>
          <a:p>
            <a:r>
              <a:rPr lang="en-US" sz="2400" dirty="0" smtClean="0"/>
              <a:t>From visual canvas and the connection topology, TIS in turn generates java code </a:t>
            </a:r>
          </a:p>
          <a:p>
            <a:r>
              <a:rPr lang="en-US" sz="2400" dirty="0" smtClean="0"/>
              <a:t>This code is procedural by design and not really object oriented </a:t>
            </a:r>
            <a:endParaRPr lang="en-US" sz="2400"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pic>
        <p:nvPicPr>
          <p:cNvPr id="4" name="Picture 3"/>
          <p:cNvPicPr>
            <a:picLocks noChangeAspect="1"/>
          </p:cNvPicPr>
          <p:nvPr/>
        </p:nvPicPr>
        <p:blipFill>
          <a:blip r:embed="rId2"/>
          <a:stretch>
            <a:fillRect/>
          </a:stretch>
        </p:blipFill>
        <p:spPr>
          <a:xfrm>
            <a:off x="1638367" y="2884867"/>
            <a:ext cx="3448789" cy="3691340"/>
          </a:xfrm>
          <a:prstGeom prst="rect">
            <a:avLst/>
          </a:prstGeom>
        </p:spPr>
      </p:pic>
      <p:pic>
        <p:nvPicPr>
          <p:cNvPr id="6" name="Picture 5"/>
          <p:cNvPicPr>
            <a:picLocks noChangeAspect="1"/>
          </p:cNvPicPr>
          <p:nvPr/>
        </p:nvPicPr>
        <p:blipFill>
          <a:blip r:embed="rId3"/>
          <a:stretch>
            <a:fillRect/>
          </a:stretch>
        </p:blipFill>
        <p:spPr>
          <a:xfrm>
            <a:off x="5087156" y="2884867"/>
            <a:ext cx="4893971" cy="3680809"/>
          </a:xfrm>
          <a:prstGeom prst="rect">
            <a:avLst/>
          </a:prstGeom>
        </p:spPr>
      </p:pic>
      <p:sp>
        <p:nvSpPr>
          <p:cNvPr id="7" name="Title 1"/>
          <p:cNvSpPr txBox="1">
            <a:spLocks/>
          </p:cNvSpPr>
          <p:nvPr/>
        </p:nvSpPr>
        <p:spPr>
          <a:xfrm>
            <a:off x="990600" y="5175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Definition of Job</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26137490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lstStyle/>
          <a:p>
            <a:pPr marL="0" indent="0">
              <a:buNone/>
            </a:pPr>
            <a:r>
              <a:rPr lang="en-US" b="1" dirty="0" smtClean="0"/>
              <a:t>Main</a:t>
            </a:r>
          </a:p>
          <a:p>
            <a:r>
              <a:rPr lang="en-US" dirty="0" smtClean="0"/>
              <a:t>The main connection in a job dictate the data flow </a:t>
            </a:r>
          </a:p>
          <a:p>
            <a:r>
              <a:rPr lang="en-US" dirty="0" smtClean="0"/>
              <a:t>They carry on vectors of data ( one vector per row/</a:t>
            </a:r>
            <a:r>
              <a:rPr lang="en-US" dirty="0" err="1" smtClean="0"/>
              <a:t>tupple</a:t>
            </a:r>
            <a:r>
              <a:rPr lang="en-US" dirty="0" smtClean="0"/>
              <a:t>)</a:t>
            </a:r>
          </a:p>
          <a:p>
            <a:r>
              <a:rPr lang="en-US" dirty="0" smtClean="0"/>
              <a:t>When the connection is split, the order dictates who’s come first. You may change it in contextual menu</a:t>
            </a:r>
          </a:p>
          <a:p>
            <a:pPr marL="0" indent="0">
              <a:buNone/>
            </a:pPr>
            <a:r>
              <a:rPr lang="en-US" b="1" dirty="0" smtClean="0"/>
              <a:t>Lookup</a:t>
            </a:r>
          </a:p>
          <a:p>
            <a:r>
              <a:rPr lang="en-US" dirty="0" smtClean="0"/>
              <a:t>Lookup connections, as the name suggests, make data available for fast-lookup</a:t>
            </a:r>
          </a:p>
          <a:p>
            <a:r>
              <a:rPr lang="en-US" dirty="0" smtClean="0"/>
              <a:t>Typically, lookup data vendors are stored in-memory during job processing</a:t>
            </a:r>
            <a:endParaRPr lang="en-US" dirty="0"/>
          </a:p>
          <a:p>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Connections</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29594364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lstStyle/>
          <a:p>
            <a:pPr marL="0" indent="0">
              <a:buNone/>
            </a:pPr>
            <a:r>
              <a:rPr lang="en-US" b="1" dirty="0" smtClean="0"/>
              <a:t>ROWS</a:t>
            </a:r>
          </a:p>
          <a:p>
            <a:r>
              <a:rPr lang="en-US" b="1" dirty="0" smtClean="0"/>
              <a:t>Rows </a:t>
            </a:r>
            <a:r>
              <a:rPr lang="en-US" dirty="0" smtClean="0"/>
              <a:t>are connections that carry on data, one tuple at a time</a:t>
            </a:r>
          </a:p>
          <a:p>
            <a:r>
              <a:rPr lang="en-US" dirty="0" smtClean="0"/>
              <a:t>Their content is defined by schema</a:t>
            </a:r>
            <a:endParaRPr lang="en-US" dirty="0"/>
          </a:p>
          <a:p>
            <a:r>
              <a:rPr lang="en-US" dirty="0" smtClean="0"/>
              <a:t>They are used to connect components</a:t>
            </a:r>
          </a:p>
          <a:p>
            <a:r>
              <a:rPr lang="en-US" dirty="0" smtClean="0"/>
              <a:t>Components connected this way are part of same </a:t>
            </a:r>
            <a:r>
              <a:rPr lang="en-US" dirty="0" err="1" smtClean="0"/>
              <a:t>subjob</a:t>
            </a:r>
            <a:endParaRPr lang="en-US" dirty="0"/>
          </a:p>
          <a:p>
            <a:r>
              <a:rPr lang="en-US" dirty="0" smtClean="0"/>
              <a:t>Examples</a:t>
            </a:r>
          </a:p>
          <a:p>
            <a:pPr lvl="1"/>
            <a:r>
              <a:rPr lang="en-US" dirty="0" smtClean="0"/>
              <a:t>Main</a:t>
            </a:r>
          </a:p>
          <a:p>
            <a:pPr lvl="1"/>
            <a:r>
              <a:rPr lang="en-US" dirty="0" smtClean="0"/>
              <a:t>Lookup</a:t>
            </a:r>
          </a:p>
          <a:p>
            <a:pPr lvl="1"/>
            <a:r>
              <a:rPr lang="en-US" dirty="0" smtClean="0"/>
              <a:t>Filter</a:t>
            </a:r>
          </a:p>
          <a:p>
            <a:pPr lvl="1"/>
            <a:r>
              <a:rPr lang="en-US" dirty="0" smtClean="0"/>
              <a:t>Merge</a:t>
            </a:r>
          </a:p>
          <a:p>
            <a:pPr lvl="1"/>
            <a:endParaRPr lang="en-US" b="1"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Signals and Data Connections…</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32518198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5"/>
            <a:ext cx="10515600" cy="2483174"/>
          </a:xfrm>
        </p:spPr>
        <p:txBody>
          <a:bodyPr>
            <a:normAutofit fontScale="92500" lnSpcReduction="10000"/>
          </a:bodyPr>
          <a:lstStyle/>
          <a:p>
            <a:pPr marL="0" indent="0">
              <a:buNone/>
            </a:pPr>
            <a:r>
              <a:rPr lang="en-US" b="1" dirty="0" smtClean="0"/>
              <a:t>SCHEMA</a:t>
            </a:r>
          </a:p>
          <a:p>
            <a:r>
              <a:rPr lang="en-US" dirty="0" smtClean="0"/>
              <a:t>Is an important inner concept of TIS design</a:t>
            </a:r>
          </a:p>
          <a:p>
            <a:r>
              <a:rPr lang="en-US" dirty="0" smtClean="0"/>
              <a:t>Each row connection must have non-null schema declaration which defines the dimensionality of the vector of data ingoing and outgoing to/from a given component</a:t>
            </a:r>
          </a:p>
          <a:p>
            <a:r>
              <a:rPr lang="en-US" dirty="0" smtClean="0"/>
              <a:t>Several primitive java types are supported by TIS</a:t>
            </a:r>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416" y="3552120"/>
            <a:ext cx="8138375" cy="3201943"/>
          </a:xfrm>
          <a:prstGeom prst="rect">
            <a:avLst/>
          </a:prstGeom>
        </p:spPr>
      </p:pic>
    </p:spTree>
    <p:extLst>
      <p:ext uri="{BB962C8B-B14F-4D97-AF65-F5344CB8AC3E}">
        <p14:creationId xmlns:p14="http://schemas.microsoft.com/office/powerpoint/2010/main" val="17308910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5"/>
            <a:ext cx="10515600" cy="3099984"/>
          </a:xfrm>
        </p:spPr>
        <p:txBody>
          <a:bodyPr>
            <a:normAutofit lnSpcReduction="10000"/>
          </a:bodyPr>
          <a:lstStyle/>
          <a:p>
            <a:pPr marL="0" indent="0">
              <a:buNone/>
            </a:pPr>
            <a:r>
              <a:rPr lang="en-US" b="1" dirty="0" smtClean="0"/>
              <a:t>TRIGGERS</a:t>
            </a:r>
          </a:p>
          <a:p>
            <a:pPr marL="0" indent="0">
              <a:buNone/>
            </a:pPr>
            <a:r>
              <a:rPr lang="en-US" dirty="0" smtClean="0"/>
              <a:t>As name suggest, don’t carry data, but are actually signals. There are two types of it – </a:t>
            </a:r>
          </a:p>
          <a:p>
            <a:pPr marL="0" indent="0">
              <a:buNone/>
            </a:pPr>
            <a:r>
              <a:rPr lang="en-US" b="1" u="sng" dirty="0" smtClean="0"/>
              <a:t>Sub Job Triggers</a:t>
            </a:r>
          </a:p>
          <a:p>
            <a:pPr marL="0" indent="0">
              <a:buNone/>
            </a:pPr>
            <a:r>
              <a:rPr lang="en-US" dirty="0" smtClean="0"/>
              <a:t>They are used to connect the starting points of </a:t>
            </a:r>
            <a:r>
              <a:rPr lang="en-US" dirty="0" err="1" smtClean="0"/>
              <a:t>subjobs</a:t>
            </a:r>
            <a:r>
              <a:rPr lang="en-US" dirty="0" smtClean="0"/>
              <a:t>. When connected this way, </a:t>
            </a:r>
            <a:r>
              <a:rPr lang="en-US" dirty="0" err="1" smtClean="0"/>
              <a:t>subjobs</a:t>
            </a:r>
            <a:r>
              <a:rPr lang="en-US" dirty="0" smtClean="0"/>
              <a:t> will execute sequentially, forcing an execution order.</a:t>
            </a:r>
          </a:p>
          <a:p>
            <a:pPr marL="0" indent="0">
              <a:buNone/>
            </a:pPr>
            <a:endParaRPr lang="en-US" dirty="0" smtClean="0"/>
          </a:p>
          <a:p>
            <a:pPr marL="0" indent="0">
              <a:buNone/>
            </a:pPr>
            <a:endParaRPr lang="en-US" b="1"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pic>
        <p:nvPicPr>
          <p:cNvPr id="2" name="Picture 1"/>
          <p:cNvPicPr>
            <a:picLocks noChangeAspect="1"/>
          </p:cNvPicPr>
          <p:nvPr/>
        </p:nvPicPr>
        <p:blipFill>
          <a:blip r:embed="rId2"/>
          <a:stretch>
            <a:fillRect/>
          </a:stretch>
        </p:blipFill>
        <p:spPr>
          <a:xfrm>
            <a:off x="2049284" y="4001505"/>
            <a:ext cx="7056080" cy="2431491"/>
          </a:xfrm>
          <a:prstGeom prst="rect">
            <a:avLst/>
          </a:prstGeom>
        </p:spPr>
      </p:pic>
    </p:spTree>
    <p:extLst>
      <p:ext uri="{BB962C8B-B14F-4D97-AF65-F5344CB8AC3E}">
        <p14:creationId xmlns:p14="http://schemas.microsoft.com/office/powerpoint/2010/main" val="39590425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lstStyle/>
          <a:p>
            <a:pPr marL="0" indent="0">
              <a:buNone/>
            </a:pPr>
            <a:r>
              <a:rPr lang="en-US" b="1" u="sng" dirty="0" smtClean="0"/>
              <a:t>Run If Trigger</a:t>
            </a:r>
          </a:p>
          <a:p>
            <a:pPr marL="0" indent="0">
              <a:buNone/>
            </a:pPr>
            <a:r>
              <a:rPr lang="en-US" dirty="0" smtClean="0"/>
              <a:t>Is a special type of trigger that is fired only if the embedded expression is evaluated to true. </a:t>
            </a:r>
          </a:p>
          <a:p>
            <a:pPr marL="0" indent="0">
              <a:buNone/>
            </a:pPr>
            <a:r>
              <a:rPr lang="en-US" dirty="0" smtClean="0"/>
              <a:t>The expression must be written in Java and have a Boolean outcome</a:t>
            </a:r>
          </a:p>
          <a:p>
            <a:pPr marL="0" indent="0">
              <a:buNone/>
            </a:pPr>
            <a:endParaRPr lang="en-US" dirty="0" smtClean="0"/>
          </a:p>
          <a:p>
            <a:pPr marL="0" indent="0">
              <a:buNone/>
            </a:pPr>
            <a:r>
              <a:rPr lang="en-US" b="1" u="sng" dirty="0" smtClean="0"/>
              <a:t>Iterators</a:t>
            </a:r>
          </a:p>
          <a:p>
            <a:pPr marL="0" indent="0">
              <a:buNone/>
            </a:pPr>
            <a:r>
              <a:rPr lang="en-US" dirty="0" smtClean="0"/>
              <a:t>They stand in the middle between Data connections and triggers. They don’t carry on data like rows – they are more like triggers which are fired once for each incoming row. </a:t>
            </a:r>
          </a:p>
          <a:p>
            <a:pPr marL="0" indent="0">
              <a:buNone/>
            </a:pPr>
            <a:r>
              <a:rPr lang="en-US" dirty="0" smtClean="0"/>
              <a:t>They originate from standard components like row connections </a:t>
            </a:r>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32964667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36372"/>
            <a:ext cx="10515600" cy="4966349"/>
          </a:xfrm>
        </p:spPr>
        <p:txBody>
          <a:bodyPr>
            <a:normAutofit fontScale="92500" lnSpcReduction="10000"/>
          </a:bodyPr>
          <a:lstStyle/>
          <a:p>
            <a:r>
              <a:rPr lang="en-US" dirty="0" smtClean="0"/>
              <a:t>The Global Map holds parameters defined at runtime. These parameters live in a pure Java space</a:t>
            </a:r>
          </a:p>
          <a:p>
            <a:endParaRPr lang="en-US" dirty="0"/>
          </a:p>
          <a:p>
            <a:r>
              <a:rPr lang="en-US" dirty="0" smtClean="0"/>
              <a:t>It’s a key-value map used to store generic objects:</a:t>
            </a:r>
            <a:endParaRPr lang="en-US" dirty="0"/>
          </a:p>
          <a:p>
            <a:pPr lvl="1"/>
            <a:r>
              <a:rPr lang="en-US" b="1" i="1" dirty="0" err="1" smtClean="0"/>
              <a:t>globalMap.put</a:t>
            </a:r>
            <a:r>
              <a:rPr lang="en-US" b="1" i="1" dirty="0" smtClean="0"/>
              <a:t>(“Key”, Object)</a:t>
            </a:r>
            <a:r>
              <a:rPr lang="en-US" dirty="0" smtClean="0"/>
              <a:t> to store an object</a:t>
            </a:r>
          </a:p>
          <a:p>
            <a:pPr lvl="1"/>
            <a:r>
              <a:rPr lang="en-US" b="1" i="1" dirty="0" err="1" smtClean="0"/>
              <a:t>globalMap.get</a:t>
            </a:r>
            <a:r>
              <a:rPr lang="en-US" b="1" i="1" dirty="0" smtClean="0"/>
              <a:t>(“key”) </a:t>
            </a:r>
            <a:r>
              <a:rPr lang="en-US" dirty="0" smtClean="0"/>
              <a:t>to get an object</a:t>
            </a:r>
          </a:p>
          <a:p>
            <a:endParaRPr lang="en-US" b="1" i="1" dirty="0"/>
          </a:p>
          <a:p>
            <a:r>
              <a:rPr lang="en-US" dirty="0" smtClean="0"/>
              <a:t>Since it’s an &lt;Object&gt; java map, you must explicitly cast to proper type when getting back the object</a:t>
            </a:r>
          </a:p>
          <a:p>
            <a:endParaRPr lang="en-US" dirty="0" smtClean="0"/>
          </a:p>
          <a:p>
            <a:r>
              <a:rPr lang="en-US" dirty="0" smtClean="0"/>
              <a:t>Its proven very handy when used in </a:t>
            </a:r>
            <a:r>
              <a:rPr lang="en-US" dirty="0" err="1" smtClean="0"/>
              <a:t>conjuction</a:t>
            </a:r>
            <a:r>
              <a:rPr lang="en-US" dirty="0" smtClean="0"/>
              <a:t> with Iterators, as they cannot carry data alone</a:t>
            </a:r>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The Global Map</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10283602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6721699" cy="4966349"/>
          </a:xfrm>
        </p:spPr>
        <p:txBody>
          <a:bodyPr>
            <a:normAutofit fontScale="92500"/>
          </a:bodyPr>
          <a:lstStyle/>
          <a:p>
            <a:pPr marL="0" indent="0">
              <a:buNone/>
            </a:pPr>
            <a:r>
              <a:rPr lang="en-US" dirty="0" err="1" smtClean="0"/>
              <a:t>Talend</a:t>
            </a:r>
            <a:r>
              <a:rPr lang="en-US" dirty="0" smtClean="0"/>
              <a:t> offers components to connect with variety of file formats…</a:t>
            </a:r>
          </a:p>
          <a:p>
            <a:pPr marL="0" indent="0">
              <a:buNone/>
            </a:pPr>
            <a:r>
              <a:rPr lang="en-US" dirty="0" smtClean="0"/>
              <a:t>These components are used for input and output from / to local files</a:t>
            </a:r>
            <a:endParaRPr lang="en-US" dirty="0"/>
          </a:p>
          <a:p>
            <a:pPr marL="0" indent="0">
              <a:buNone/>
            </a:pPr>
            <a:endParaRPr lang="en-US" dirty="0" smtClean="0"/>
          </a:p>
          <a:p>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Under file management – complete set of copy, delete, archive, directory listing is available</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Working with files</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graphicFrame>
        <p:nvGraphicFramePr>
          <p:cNvPr id="4" name="Table 3"/>
          <p:cNvGraphicFramePr>
            <a:graphicFrameLocks noGrp="1"/>
          </p:cNvGraphicFramePr>
          <p:nvPr>
            <p:extLst>
              <p:ext uri="{D42A27DB-BD31-4B8C-83A1-F6EECF244321}">
                <p14:modId xmlns:p14="http://schemas.microsoft.com/office/powerpoint/2010/main" val="1160259328"/>
              </p:ext>
            </p:extLst>
          </p:nvPr>
        </p:nvGraphicFramePr>
        <p:xfrm>
          <a:off x="837125" y="2871988"/>
          <a:ext cx="6722774" cy="2206062"/>
        </p:xfrm>
        <a:graphic>
          <a:graphicData uri="http://schemas.openxmlformats.org/drawingml/2006/table">
            <a:tbl>
              <a:tblPr firstRow="1" bandRow="1">
                <a:tableStyleId>{5C22544A-7EE6-4342-B048-85BDC9FD1C3A}</a:tableStyleId>
              </a:tblPr>
              <a:tblGrid>
                <a:gridCol w="3361387"/>
                <a:gridCol w="3361387"/>
              </a:tblGrid>
              <a:tr h="341378">
                <a:tc>
                  <a:txBody>
                    <a:bodyPr/>
                    <a:lstStyle/>
                    <a:p>
                      <a:endParaRPr lang="en-US" dirty="0"/>
                    </a:p>
                  </a:txBody>
                  <a:tcPr/>
                </a:tc>
                <a:tc>
                  <a:txBody>
                    <a:bodyPr/>
                    <a:lstStyle/>
                    <a:p>
                      <a:endParaRPr lang="en-US" dirty="0"/>
                    </a:p>
                  </a:txBody>
                  <a:tcPr/>
                </a:tc>
              </a:tr>
              <a:tr h="369594">
                <a:tc>
                  <a:txBody>
                    <a:bodyPr/>
                    <a:lstStyle/>
                    <a:p>
                      <a:r>
                        <a:rPr lang="en-US" dirty="0" smtClean="0"/>
                        <a:t>1)</a:t>
                      </a:r>
                      <a:r>
                        <a:rPr lang="en-US" baseline="0" dirty="0" smtClean="0"/>
                        <a:t> </a:t>
                      </a:r>
                      <a:r>
                        <a:rPr lang="en-US" dirty="0" smtClean="0"/>
                        <a:t>Apache log</a:t>
                      </a:r>
                      <a:endParaRPr lang="en-US" dirty="0"/>
                    </a:p>
                  </a:txBody>
                  <a:tcPr/>
                </a:tc>
                <a:tc>
                  <a:txBody>
                    <a:bodyPr/>
                    <a:lstStyle/>
                    <a:p>
                      <a:r>
                        <a:rPr lang="en-US" dirty="0" smtClean="0"/>
                        <a:t>6) </a:t>
                      </a:r>
                      <a:r>
                        <a:rPr lang="en-US" dirty="0" err="1" smtClean="0"/>
                        <a:t>Json</a:t>
                      </a:r>
                      <a:endParaRPr lang="en-US" dirty="0"/>
                    </a:p>
                  </a:txBody>
                  <a:tcPr/>
                </a:tc>
              </a:tr>
              <a:tr h="369594">
                <a:tc>
                  <a:txBody>
                    <a:bodyPr/>
                    <a:lstStyle/>
                    <a:p>
                      <a:r>
                        <a:rPr lang="en-US" dirty="0" smtClean="0"/>
                        <a:t>2)</a:t>
                      </a:r>
                      <a:r>
                        <a:rPr lang="en-US" baseline="0" dirty="0" smtClean="0"/>
                        <a:t> Delimited</a:t>
                      </a:r>
                    </a:p>
                  </a:txBody>
                  <a:tcPr/>
                </a:tc>
                <a:tc>
                  <a:txBody>
                    <a:bodyPr/>
                    <a:lstStyle/>
                    <a:p>
                      <a:r>
                        <a:rPr lang="en-US" dirty="0" smtClean="0"/>
                        <a:t>7) </a:t>
                      </a:r>
                      <a:r>
                        <a:rPr lang="en-US" dirty="0" err="1" smtClean="0"/>
                        <a:t>Multischema</a:t>
                      </a:r>
                      <a:r>
                        <a:rPr lang="en-US" dirty="0" smtClean="0"/>
                        <a:t> delimited</a:t>
                      </a:r>
                      <a:endParaRPr lang="en-US" dirty="0"/>
                    </a:p>
                  </a:txBody>
                  <a:tcPr/>
                </a:tc>
              </a:tr>
              <a:tr h="369594">
                <a:tc>
                  <a:txBody>
                    <a:bodyPr/>
                    <a:lstStyle/>
                    <a:p>
                      <a:r>
                        <a:rPr lang="en-US" dirty="0" smtClean="0"/>
                        <a:t>3) Excel</a:t>
                      </a:r>
                      <a:endParaRPr lang="en-US" dirty="0"/>
                    </a:p>
                  </a:txBody>
                  <a:tcPr/>
                </a:tc>
                <a:tc>
                  <a:txBody>
                    <a:bodyPr/>
                    <a:lstStyle/>
                    <a:p>
                      <a:r>
                        <a:rPr lang="en-US" dirty="0" smtClean="0"/>
                        <a:t>8) LDIF</a:t>
                      </a:r>
                      <a:endParaRPr lang="en-US" dirty="0"/>
                    </a:p>
                  </a:txBody>
                  <a:tcPr/>
                </a:tc>
              </a:tr>
              <a:tr h="364531">
                <a:tc>
                  <a:txBody>
                    <a:bodyPr/>
                    <a:lstStyle/>
                    <a:p>
                      <a:r>
                        <a:rPr lang="en-US" dirty="0" smtClean="0"/>
                        <a:t>4)</a:t>
                      </a:r>
                      <a:r>
                        <a:rPr lang="en-US" baseline="0" dirty="0" smtClean="0"/>
                        <a:t> Full row</a:t>
                      </a:r>
                      <a:endParaRPr lang="en-US" dirty="0"/>
                    </a:p>
                  </a:txBody>
                  <a:tcPr/>
                </a:tc>
                <a:tc>
                  <a:txBody>
                    <a:bodyPr/>
                    <a:lstStyle/>
                    <a:p>
                      <a:r>
                        <a:rPr lang="en-US" dirty="0" smtClean="0"/>
                        <a:t>9) Email</a:t>
                      </a:r>
                      <a:endParaRPr lang="en-US" dirty="0"/>
                    </a:p>
                  </a:txBody>
                  <a:tcPr/>
                </a:tc>
              </a:tr>
              <a:tr h="3645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 Positional</a:t>
                      </a:r>
                    </a:p>
                  </a:txBody>
                  <a:tcPr/>
                </a:tc>
                <a:tc>
                  <a:txBody>
                    <a:bodyPr/>
                    <a:lstStyle/>
                    <a:p>
                      <a:r>
                        <a:rPr lang="en-US" dirty="0" smtClean="0"/>
                        <a:t>10) </a:t>
                      </a:r>
                      <a:r>
                        <a:rPr lang="en-US" dirty="0" err="1" smtClean="0"/>
                        <a:t>Inputproperties</a:t>
                      </a:r>
                      <a:endParaRPr lang="en-US" dirty="0"/>
                    </a:p>
                  </a:txBody>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861" y="794817"/>
            <a:ext cx="2807126" cy="5797942"/>
          </a:xfrm>
          <a:prstGeom prst="rect">
            <a:avLst/>
          </a:prstGeom>
        </p:spPr>
      </p:pic>
      <p:sp>
        <p:nvSpPr>
          <p:cNvPr id="7" name="Right Arrow 6"/>
          <p:cNvSpPr/>
          <p:nvPr/>
        </p:nvSpPr>
        <p:spPr>
          <a:xfrm>
            <a:off x="7959144" y="2756079"/>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39058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43726259"/>
              </p:ext>
            </p:extLst>
          </p:nvPr>
        </p:nvGraphicFramePr>
        <p:xfrm>
          <a:off x="1119999" y="3127108"/>
          <a:ext cx="6401263" cy="2941416"/>
        </p:xfrm>
        <a:graphic>
          <a:graphicData uri="http://schemas.openxmlformats.org/drawingml/2006/table">
            <a:tbl>
              <a:tblPr firstRow="1" bandRow="1">
                <a:tableStyleId>{5C22544A-7EE6-4342-B048-85BDC9FD1C3A}</a:tableStyleId>
              </a:tblPr>
              <a:tblGrid>
                <a:gridCol w="2847022"/>
                <a:gridCol w="3554241"/>
              </a:tblGrid>
              <a:tr h="369594">
                <a:tc>
                  <a:txBody>
                    <a:bodyPr/>
                    <a:lstStyle/>
                    <a:p>
                      <a:endParaRPr lang="en-US" dirty="0"/>
                    </a:p>
                  </a:txBody>
                  <a:tcPr/>
                </a:tc>
                <a:tc>
                  <a:txBody>
                    <a:bodyPr/>
                    <a:lstStyle/>
                    <a:p>
                      <a:endParaRPr lang="en-US" dirty="0"/>
                    </a:p>
                  </a:txBody>
                  <a:tcPr/>
                </a:tc>
              </a:tr>
              <a:tr h="369594">
                <a:tc>
                  <a:txBody>
                    <a:bodyPr/>
                    <a:lstStyle/>
                    <a:p>
                      <a:r>
                        <a:rPr lang="en-US" dirty="0" smtClean="0"/>
                        <a:t>1)</a:t>
                      </a:r>
                      <a:r>
                        <a:rPr lang="en-US" baseline="0" dirty="0" smtClean="0"/>
                        <a:t> </a:t>
                      </a:r>
                      <a:r>
                        <a:rPr lang="en-US" dirty="0" smtClean="0"/>
                        <a:t>AS400</a:t>
                      </a:r>
                      <a:endParaRPr lang="en-US" dirty="0"/>
                    </a:p>
                  </a:txBody>
                  <a:tcPr/>
                </a:tc>
                <a:tc>
                  <a:txBody>
                    <a:bodyPr/>
                    <a:lstStyle/>
                    <a:p>
                      <a:r>
                        <a:rPr lang="en-US" dirty="0" smtClean="0"/>
                        <a:t>8) MS SQL Server</a:t>
                      </a:r>
                      <a:endParaRPr lang="en-US" dirty="0"/>
                    </a:p>
                  </a:txBody>
                  <a:tcPr/>
                </a:tc>
              </a:tr>
              <a:tr h="369594">
                <a:tc>
                  <a:txBody>
                    <a:bodyPr/>
                    <a:lstStyle/>
                    <a:p>
                      <a:r>
                        <a:rPr lang="en-US" dirty="0" smtClean="0"/>
                        <a:t>2)</a:t>
                      </a:r>
                      <a:r>
                        <a:rPr lang="en-US" baseline="0" dirty="0" smtClean="0"/>
                        <a:t> Access</a:t>
                      </a:r>
                    </a:p>
                  </a:txBody>
                  <a:tcPr/>
                </a:tc>
                <a:tc>
                  <a:txBody>
                    <a:bodyPr/>
                    <a:lstStyle/>
                    <a:p>
                      <a:r>
                        <a:rPr lang="en-US" dirty="0" smtClean="0"/>
                        <a:t>9) MySQL</a:t>
                      </a:r>
                      <a:endParaRPr lang="en-US" dirty="0"/>
                    </a:p>
                  </a:txBody>
                  <a:tcPr/>
                </a:tc>
              </a:tr>
              <a:tr h="369594">
                <a:tc>
                  <a:txBody>
                    <a:bodyPr/>
                    <a:lstStyle/>
                    <a:p>
                      <a:r>
                        <a:rPr lang="en-US" dirty="0" smtClean="0"/>
                        <a:t>3) </a:t>
                      </a:r>
                      <a:r>
                        <a:rPr lang="en-US" dirty="0" err="1" smtClean="0"/>
                        <a:t>AmazonRDS</a:t>
                      </a:r>
                      <a:endParaRPr lang="en-US" dirty="0"/>
                    </a:p>
                  </a:txBody>
                  <a:tcPr/>
                </a:tc>
                <a:tc>
                  <a:txBody>
                    <a:bodyPr/>
                    <a:lstStyle/>
                    <a:p>
                      <a:r>
                        <a:rPr lang="en-US" dirty="0" smtClean="0"/>
                        <a:t>10) </a:t>
                      </a:r>
                      <a:r>
                        <a:rPr lang="en-US" dirty="0" err="1" smtClean="0"/>
                        <a:t>MongoDB</a:t>
                      </a:r>
                      <a:endParaRPr lang="en-US" dirty="0"/>
                    </a:p>
                  </a:txBody>
                  <a:tcPr/>
                </a:tc>
              </a:tr>
              <a:tr h="364531">
                <a:tc>
                  <a:txBody>
                    <a:bodyPr/>
                    <a:lstStyle/>
                    <a:p>
                      <a:r>
                        <a:rPr lang="en-US" dirty="0" smtClean="0"/>
                        <a:t>4)</a:t>
                      </a:r>
                      <a:r>
                        <a:rPr lang="en-US" baseline="0" dirty="0" smtClean="0"/>
                        <a:t> Cassandra</a:t>
                      </a:r>
                      <a:endParaRPr lang="en-US" dirty="0"/>
                    </a:p>
                  </a:txBody>
                  <a:tcPr/>
                </a:tc>
                <a:tc>
                  <a:txBody>
                    <a:bodyPr/>
                    <a:lstStyle/>
                    <a:p>
                      <a:r>
                        <a:rPr lang="en-US" dirty="0" smtClean="0"/>
                        <a:t>11) </a:t>
                      </a:r>
                      <a:r>
                        <a:rPr lang="en-US" dirty="0" err="1" smtClean="0"/>
                        <a:t>Netezza</a:t>
                      </a:r>
                      <a:endParaRPr lang="en-US" dirty="0"/>
                    </a:p>
                  </a:txBody>
                  <a:tcPr/>
                </a:tc>
              </a:tr>
              <a:tr h="3645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 DB2</a:t>
                      </a:r>
                    </a:p>
                  </a:txBody>
                  <a:tcPr/>
                </a:tc>
                <a:tc>
                  <a:txBody>
                    <a:bodyPr/>
                    <a:lstStyle/>
                    <a:p>
                      <a:r>
                        <a:rPr lang="en-US" dirty="0" smtClean="0"/>
                        <a:t>12) Oracle</a:t>
                      </a:r>
                      <a:endParaRPr lang="en-US" dirty="0"/>
                    </a:p>
                  </a:txBody>
                  <a:tcPr/>
                </a:tc>
              </a:tr>
              <a:tr h="364531">
                <a:tc>
                  <a:txBody>
                    <a:bodyPr/>
                    <a:lstStyle/>
                    <a:p>
                      <a:r>
                        <a:rPr lang="en-US" dirty="0" smtClean="0"/>
                        <a:t>6) </a:t>
                      </a:r>
                      <a:r>
                        <a:rPr lang="en-US" dirty="0" err="1" smtClean="0"/>
                        <a:t>Greenplum</a:t>
                      </a:r>
                      <a:endParaRPr lang="en-US" dirty="0"/>
                    </a:p>
                  </a:txBody>
                  <a:tcPr/>
                </a:tc>
                <a:tc>
                  <a:txBody>
                    <a:bodyPr/>
                    <a:lstStyle/>
                    <a:p>
                      <a:r>
                        <a:rPr lang="en-US" dirty="0" smtClean="0"/>
                        <a:t>13)</a:t>
                      </a:r>
                      <a:r>
                        <a:rPr lang="en-US" baseline="0" dirty="0" smtClean="0"/>
                        <a:t> </a:t>
                      </a:r>
                      <a:r>
                        <a:rPr lang="en-US" baseline="0" dirty="0" err="1" smtClean="0"/>
                        <a:t>PostGreSQL</a:t>
                      </a:r>
                      <a:endParaRPr lang="en-US" dirty="0"/>
                    </a:p>
                  </a:txBody>
                  <a:tcPr/>
                </a:tc>
              </a:tr>
              <a:tr h="364531">
                <a:tc>
                  <a:txBody>
                    <a:bodyPr/>
                    <a:lstStyle/>
                    <a:p>
                      <a:r>
                        <a:rPr lang="en-US" dirty="0" smtClean="0"/>
                        <a:t>7) </a:t>
                      </a:r>
                      <a:r>
                        <a:rPr lang="en-US" dirty="0" err="1" smtClean="0"/>
                        <a:t>JavaDB</a:t>
                      </a:r>
                      <a:endParaRPr lang="en-US" dirty="0"/>
                    </a:p>
                  </a:txBody>
                  <a:tcPr/>
                </a:tc>
                <a:tc>
                  <a:txBody>
                    <a:bodyPr/>
                    <a:lstStyle/>
                    <a:p>
                      <a:r>
                        <a:rPr lang="en-US" dirty="0" smtClean="0"/>
                        <a:t>14) </a:t>
                      </a:r>
                      <a:r>
                        <a:rPr lang="en-US" dirty="0" err="1" smtClean="0"/>
                        <a:t>SQLLite</a:t>
                      </a:r>
                      <a:endParaRPr lang="en-US" dirty="0"/>
                    </a:p>
                  </a:txBody>
                  <a:tcPr/>
                </a:tc>
              </a:tr>
            </a:tbl>
          </a:graphicData>
        </a:graphic>
      </p:graphicFrame>
      <p:sp>
        <p:nvSpPr>
          <p:cNvPr id="7" name="Content Placeholder 6"/>
          <p:cNvSpPr>
            <a:spLocks noGrp="1"/>
          </p:cNvSpPr>
          <p:nvPr>
            <p:ph idx="1"/>
          </p:nvPr>
        </p:nvSpPr>
        <p:spPr>
          <a:xfrm>
            <a:off x="838200" y="1056068"/>
            <a:ext cx="7133824" cy="5120895"/>
          </a:xfrm>
        </p:spPr>
        <p:txBody>
          <a:bodyPr/>
          <a:lstStyle/>
          <a:p>
            <a:pPr marL="0" indent="0">
              <a:buNone/>
            </a:pPr>
            <a:r>
              <a:rPr lang="en-US" dirty="0" smtClean="0"/>
              <a:t>These components are used for performing operations on RDBMS</a:t>
            </a:r>
          </a:p>
          <a:p>
            <a:pPr marL="0" indent="0">
              <a:buNone/>
            </a:pPr>
            <a:r>
              <a:rPr lang="en-US" dirty="0" smtClean="0"/>
              <a:t>We’ll now design few jobs to perform operations on MySQL database… </a:t>
            </a:r>
            <a:endParaRPr lang="en-US" dirty="0"/>
          </a:p>
        </p:txBody>
      </p:sp>
      <p:pic>
        <p:nvPicPr>
          <p:cNvPr id="8" name="Picture 7"/>
          <p:cNvPicPr>
            <a:picLocks noChangeAspect="1"/>
          </p:cNvPicPr>
          <p:nvPr/>
        </p:nvPicPr>
        <p:blipFill>
          <a:blip r:embed="rId2"/>
          <a:stretch>
            <a:fillRect/>
          </a:stretch>
        </p:blipFill>
        <p:spPr>
          <a:xfrm>
            <a:off x="8650108" y="835583"/>
            <a:ext cx="2985492" cy="5822794"/>
          </a:xfrm>
          <a:prstGeom prst="rect">
            <a:avLst/>
          </a:prstGeom>
        </p:spPr>
      </p:pic>
      <p:sp>
        <p:nvSpPr>
          <p:cNvPr id="9" name="Right Arrow 8"/>
          <p:cNvSpPr/>
          <p:nvPr/>
        </p:nvSpPr>
        <p:spPr>
          <a:xfrm>
            <a:off x="7727792" y="2520124"/>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Working with databases</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10812726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7674735" cy="4966349"/>
          </a:xfrm>
        </p:spPr>
        <p:txBody>
          <a:bodyPr>
            <a:normAutofit/>
          </a:bodyPr>
          <a:lstStyle/>
          <a:p>
            <a:r>
              <a:rPr lang="en-US" dirty="0" smtClean="0"/>
              <a:t>These are most important components, following is the list of frequently used components –</a:t>
            </a:r>
          </a:p>
          <a:p>
            <a:pPr lvl="1"/>
            <a:r>
              <a:rPr lang="en-US" dirty="0" smtClean="0"/>
              <a:t>Sorting</a:t>
            </a:r>
          </a:p>
          <a:p>
            <a:pPr lvl="1"/>
            <a:r>
              <a:rPr lang="en-US" dirty="0" smtClean="0"/>
              <a:t>Aggregation</a:t>
            </a:r>
          </a:p>
          <a:p>
            <a:pPr lvl="1"/>
            <a:r>
              <a:rPr lang="en-US" dirty="0" smtClean="0"/>
              <a:t>Filtering (rows / columns)</a:t>
            </a:r>
          </a:p>
          <a:p>
            <a:pPr lvl="1"/>
            <a:r>
              <a:rPr lang="en-US" dirty="0" err="1" smtClean="0"/>
              <a:t>tMap</a:t>
            </a:r>
            <a:endParaRPr lang="en-US" dirty="0" smtClean="0"/>
          </a:p>
          <a:p>
            <a:pPr lvl="1"/>
            <a:r>
              <a:rPr lang="en-US" dirty="0" smtClean="0"/>
              <a:t>Join</a:t>
            </a:r>
          </a:p>
          <a:p>
            <a:pPr lvl="1"/>
            <a:r>
              <a:rPr lang="en-US" dirty="0" smtClean="0"/>
              <a:t>Lookup</a:t>
            </a:r>
          </a:p>
          <a:p>
            <a:pPr lvl="1"/>
            <a:r>
              <a:rPr lang="en-US" dirty="0" smtClean="0"/>
              <a:t>Normalize / </a:t>
            </a:r>
            <a:r>
              <a:rPr lang="en-US" dirty="0" err="1" smtClean="0"/>
              <a:t>Denormalize</a:t>
            </a:r>
            <a:endParaRPr lang="en-US" dirty="0" smtClean="0"/>
          </a:p>
          <a:p>
            <a:r>
              <a:rPr lang="en-US" dirty="0" smtClean="0"/>
              <a:t>However, </a:t>
            </a:r>
            <a:r>
              <a:rPr lang="en-US" dirty="0" err="1" smtClean="0"/>
              <a:t>tMap</a:t>
            </a:r>
            <a:r>
              <a:rPr lang="en-US" dirty="0" smtClean="0"/>
              <a:t> is the most commonly used – it’s a general purpose multi input, multi output component</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Transformations</a:t>
            </a:r>
          </a:p>
        </p:txBody>
      </p:sp>
      <p:pic>
        <p:nvPicPr>
          <p:cNvPr id="2" name="Picture 1"/>
          <p:cNvPicPr>
            <a:picLocks noChangeAspect="1"/>
          </p:cNvPicPr>
          <p:nvPr/>
        </p:nvPicPr>
        <p:blipFill>
          <a:blip r:embed="rId2"/>
          <a:stretch>
            <a:fillRect/>
          </a:stretch>
        </p:blipFill>
        <p:spPr>
          <a:xfrm>
            <a:off x="8827260" y="710596"/>
            <a:ext cx="3124334" cy="5934903"/>
          </a:xfrm>
          <a:prstGeom prst="rect">
            <a:avLst/>
          </a:prstGeom>
        </p:spPr>
      </p:pic>
      <p:sp>
        <p:nvSpPr>
          <p:cNvPr id="6" name="Right Arrow 5"/>
          <p:cNvSpPr/>
          <p:nvPr/>
        </p:nvSpPr>
        <p:spPr>
          <a:xfrm>
            <a:off x="8208940" y="4658017"/>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806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5321" y="454314"/>
            <a:ext cx="10515600" cy="6101032"/>
          </a:xfrm>
        </p:spPr>
      </p:pic>
    </p:spTree>
    <p:extLst>
      <p:ext uri="{BB962C8B-B14F-4D97-AF65-F5344CB8AC3E}">
        <p14:creationId xmlns:p14="http://schemas.microsoft.com/office/powerpoint/2010/main" val="35662024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7726251" cy="4966349"/>
          </a:xfrm>
        </p:spPr>
        <p:txBody>
          <a:bodyPr>
            <a:normAutofit lnSpcReduction="10000"/>
          </a:bodyPr>
          <a:lstStyle/>
          <a:p>
            <a:r>
              <a:rPr lang="en-US" dirty="0" smtClean="0"/>
              <a:t>These components, as the name states, are used to “make order” inside and outside the jobs</a:t>
            </a:r>
          </a:p>
          <a:p>
            <a:endParaRPr lang="en-US" dirty="0"/>
          </a:p>
          <a:p>
            <a:r>
              <a:rPr lang="en-US" dirty="0" smtClean="0"/>
              <a:t>They allow you to call a TIS jobs from another, to put a job in wait state and more</a:t>
            </a:r>
          </a:p>
          <a:p>
            <a:endParaRPr lang="en-US" dirty="0"/>
          </a:p>
          <a:p>
            <a:r>
              <a:rPr lang="en-US" dirty="0" smtClean="0"/>
              <a:t>There are also components to switch between row and iterator connections</a:t>
            </a:r>
          </a:p>
          <a:p>
            <a:endParaRPr lang="en-US" dirty="0"/>
          </a:p>
          <a:p>
            <a:r>
              <a:rPr lang="en-US" dirty="0" smtClean="0"/>
              <a:t>Mostly used when there is a need to trigger and event for each row in the incoming connection</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Orchestration Components</a:t>
            </a:r>
          </a:p>
        </p:txBody>
      </p:sp>
      <p:pic>
        <p:nvPicPr>
          <p:cNvPr id="2" name="Picture 1"/>
          <p:cNvPicPr>
            <a:picLocks noChangeAspect="1"/>
          </p:cNvPicPr>
          <p:nvPr/>
        </p:nvPicPr>
        <p:blipFill>
          <a:blip r:embed="rId2"/>
          <a:stretch>
            <a:fillRect/>
          </a:stretch>
        </p:blipFill>
        <p:spPr>
          <a:xfrm>
            <a:off x="8819143" y="710596"/>
            <a:ext cx="2887753" cy="5922024"/>
          </a:xfrm>
          <a:prstGeom prst="rect">
            <a:avLst/>
          </a:prstGeom>
        </p:spPr>
      </p:pic>
      <p:sp>
        <p:nvSpPr>
          <p:cNvPr id="6" name="Right Arrow 5"/>
          <p:cNvSpPr/>
          <p:nvPr/>
        </p:nvSpPr>
        <p:spPr>
          <a:xfrm>
            <a:off x="7896827" y="4129983"/>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94231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r>
              <a:rPr lang="en-US" dirty="0" smtClean="0"/>
              <a:t>When you select a component instance, the parameter pain shows the relevant fields to fill up;</a:t>
            </a:r>
          </a:p>
          <a:p>
            <a:endParaRPr lang="en-US" dirty="0"/>
          </a:p>
          <a:p>
            <a:r>
              <a:rPr lang="en-US" dirty="0" smtClean="0"/>
              <a:t>Several types of parameters are allowed: dropdown, radio buttons, schemas, text fields, etc.</a:t>
            </a:r>
          </a:p>
          <a:p>
            <a:endParaRPr lang="en-US" dirty="0"/>
          </a:p>
          <a:p>
            <a:r>
              <a:rPr lang="en-US" dirty="0" smtClean="0"/>
              <a:t>Text fields end up writing their value into the generated java code as-is, so be sure to write them correctly:</a:t>
            </a:r>
          </a:p>
          <a:p>
            <a:pPr lvl="1"/>
            <a:r>
              <a:rPr lang="en-US" dirty="0" smtClean="0"/>
              <a:t>Enclose strings in double quotes</a:t>
            </a:r>
          </a:p>
          <a:p>
            <a:pPr lvl="1"/>
            <a:r>
              <a:rPr lang="en-US" dirty="0" smtClean="0"/>
              <a:t>Be sure to match the expected type, or cast otherwise </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Component Parameters</a:t>
            </a:r>
          </a:p>
        </p:txBody>
      </p:sp>
    </p:spTree>
    <p:extLst>
      <p:ext uri="{BB962C8B-B14F-4D97-AF65-F5344CB8AC3E}">
        <p14:creationId xmlns:p14="http://schemas.microsoft.com/office/powerpoint/2010/main" val="39531757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lnSpcReduction="10000"/>
          </a:bodyPr>
          <a:lstStyle/>
          <a:p>
            <a:r>
              <a:rPr lang="en-US" dirty="0" smtClean="0"/>
              <a:t>Components allow you to select a relevant metadata from repository</a:t>
            </a:r>
          </a:p>
          <a:p>
            <a:endParaRPr lang="en-US" dirty="0"/>
          </a:p>
          <a:p>
            <a:r>
              <a:rPr lang="en-US" dirty="0" smtClean="0"/>
              <a:t>Doing so, you will be able to keep parameters between jobs and component instances “in sync”;</a:t>
            </a:r>
          </a:p>
          <a:p>
            <a:endParaRPr lang="en-US" dirty="0"/>
          </a:p>
          <a:p>
            <a:r>
              <a:rPr lang="en-US" dirty="0" smtClean="0"/>
              <a:t>This is not mandatory and at any time you can detach the component from the repository </a:t>
            </a:r>
          </a:p>
          <a:p>
            <a:endParaRPr lang="en-US" dirty="0"/>
          </a:p>
          <a:p>
            <a:r>
              <a:rPr lang="en-US" dirty="0" smtClean="0"/>
              <a:t>This brings the component in “built in” state, which means that its parameters are locally defined and won’t be updated anymore if repository is </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Components &amp; Repository</a:t>
            </a:r>
          </a:p>
        </p:txBody>
      </p:sp>
    </p:spTree>
    <p:extLst>
      <p:ext uri="{BB962C8B-B14F-4D97-AF65-F5344CB8AC3E}">
        <p14:creationId xmlns:p14="http://schemas.microsoft.com/office/powerpoint/2010/main" val="9608146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70000" lnSpcReduction="20000"/>
          </a:bodyPr>
          <a:lstStyle/>
          <a:p>
            <a:pPr marL="0" indent="0">
              <a:buNone/>
            </a:pPr>
            <a:r>
              <a:rPr lang="en-US" dirty="0" smtClean="0"/>
              <a:t>Under </a:t>
            </a:r>
            <a:r>
              <a:rPr lang="en-US" b="1" u="sng" dirty="0" smtClean="0"/>
              <a:t>..\CITI\Assignments\Day1\Assignment1</a:t>
            </a:r>
            <a:r>
              <a:rPr lang="en-US" dirty="0" smtClean="0"/>
              <a:t> folder, there are following files with different formats </a:t>
            </a:r>
          </a:p>
          <a:p>
            <a:pPr marL="514350" indent="-514350">
              <a:buAutoNum type="arabicParenR"/>
            </a:pPr>
            <a:r>
              <a:rPr lang="en-US" dirty="0" smtClean="0"/>
              <a:t>Employee.txt (Delimited)</a:t>
            </a:r>
          </a:p>
          <a:p>
            <a:pPr marL="514350" indent="-514350">
              <a:buAutoNum type="arabicParenR"/>
            </a:pPr>
            <a:r>
              <a:rPr lang="en-US" dirty="0" smtClean="0"/>
              <a:t>USCityZipCode.txt (Positional)</a:t>
            </a:r>
          </a:p>
          <a:p>
            <a:pPr marL="514350" indent="-514350">
              <a:buAutoNum type="arabicParenR"/>
            </a:pPr>
            <a:r>
              <a:rPr lang="en-US" dirty="0" smtClean="0"/>
              <a:t>CountryList.csv</a:t>
            </a:r>
          </a:p>
          <a:p>
            <a:pPr marL="514350" indent="-514350">
              <a:buAutoNum type="arabicParenR"/>
            </a:pPr>
            <a:r>
              <a:rPr lang="en-US" dirty="0" smtClean="0"/>
              <a:t>Customer.xls</a:t>
            </a:r>
          </a:p>
          <a:p>
            <a:pPr marL="0" indent="0">
              <a:buNone/>
            </a:pPr>
            <a:endParaRPr lang="en-US" b="1" dirty="0" smtClean="0"/>
          </a:p>
          <a:p>
            <a:pPr marL="0" indent="0">
              <a:buNone/>
            </a:pPr>
            <a:r>
              <a:rPr lang="en-US" b="1" dirty="0" smtClean="0"/>
              <a:t>Step 1 </a:t>
            </a:r>
          </a:p>
          <a:p>
            <a:pPr marL="0" indent="0">
              <a:buNone/>
            </a:pPr>
            <a:r>
              <a:rPr lang="en-US" dirty="0" smtClean="0"/>
              <a:t>Design metadata for each file </a:t>
            </a:r>
          </a:p>
          <a:p>
            <a:pPr marL="0" indent="0">
              <a:buNone/>
            </a:pPr>
            <a:r>
              <a:rPr lang="en-US" b="1" dirty="0" smtClean="0"/>
              <a:t>Step 2</a:t>
            </a:r>
          </a:p>
          <a:p>
            <a:pPr marL="0" indent="0">
              <a:buNone/>
            </a:pPr>
            <a:r>
              <a:rPr lang="en-US" dirty="0" smtClean="0"/>
              <a:t>Design </a:t>
            </a:r>
            <a:r>
              <a:rPr lang="en-US" dirty="0" err="1" smtClean="0"/>
              <a:t>Talend</a:t>
            </a:r>
            <a:r>
              <a:rPr lang="en-US" dirty="0" smtClean="0"/>
              <a:t> jobs to convert source files  to a delimited file (record delimiter – “^”)</a:t>
            </a:r>
          </a:p>
          <a:p>
            <a:pPr marL="0" indent="0">
              <a:buNone/>
            </a:pPr>
            <a:r>
              <a:rPr lang="en-US" dirty="0" smtClean="0"/>
              <a:t>Each job should have three components </a:t>
            </a:r>
          </a:p>
          <a:p>
            <a:pPr lvl="1"/>
            <a:r>
              <a:rPr lang="en-US" b="1" dirty="0" smtClean="0"/>
              <a:t>Source</a:t>
            </a:r>
          </a:p>
          <a:p>
            <a:pPr lvl="1"/>
            <a:r>
              <a:rPr lang="en-US" b="1" dirty="0" err="1" smtClean="0"/>
              <a:t>tMap</a:t>
            </a:r>
            <a:endParaRPr lang="en-US" b="1" dirty="0" smtClean="0"/>
          </a:p>
          <a:p>
            <a:pPr lvl="1"/>
            <a:r>
              <a:rPr lang="en-US" b="1" dirty="0" smtClean="0"/>
              <a:t>Destination</a:t>
            </a:r>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Assignment-1</a:t>
            </a:r>
          </a:p>
        </p:txBody>
      </p:sp>
    </p:spTree>
    <p:extLst>
      <p:ext uri="{BB962C8B-B14F-4D97-AF65-F5344CB8AC3E}">
        <p14:creationId xmlns:p14="http://schemas.microsoft.com/office/powerpoint/2010/main" val="22977279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70000" lnSpcReduction="20000"/>
          </a:bodyPr>
          <a:lstStyle/>
          <a:p>
            <a:pPr marL="0" indent="0">
              <a:buNone/>
            </a:pPr>
            <a:r>
              <a:rPr lang="en-US" dirty="0" smtClean="0"/>
              <a:t>Under </a:t>
            </a:r>
            <a:r>
              <a:rPr lang="en-US" b="1" u="sng" dirty="0" smtClean="0"/>
              <a:t>..CITI\Assignments\Day1\Assignment2</a:t>
            </a:r>
            <a:r>
              <a:rPr lang="en-US" dirty="0" smtClean="0"/>
              <a:t> folder, there are following XML &amp; CSV files</a:t>
            </a:r>
          </a:p>
          <a:p>
            <a:pPr marL="514350" indent="-514350">
              <a:buAutoNum type="arabicParenR"/>
            </a:pPr>
            <a:r>
              <a:rPr lang="en-US" dirty="0" smtClean="0"/>
              <a:t>Books.xml</a:t>
            </a:r>
          </a:p>
          <a:p>
            <a:pPr marL="514350" indent="-514350">
              <a:buAutoNum type="arabicParenR"/>
            </a:pPr>
            <a:r>
              <a:rPr lang="en-US" dirty="0" smtClean="0"/>
              <a:t>EmployeeSalary.xml </a:t>
            </a:r>
          </a:p>
          <a:p>
            <a:pPr marL="514350" indent="-514350">
              <a:buAutoNum type="arabicParenR"/>
            </a:pPr>
            <a:r>
              <a:rPr lang="en-US" dirty="0" smtClean="0"/>
              <a:t>USStateCityZipCode.csv</a:t>
            </a:r>
          </a:p>
          <a:p>
            <a:pPr marL="514350" indent="-514350">
              <a:buAutoNum type="arabicParenR"/>
            </a:pPr>
            <a:r>
              <a:rPr lang="en-US" dirty="0" smtClean="0"/>
              <a:t>OrgAddress.csv</a:t>
            </a:r>
          </a:p>
          <a:p>
            <a:pPr marL="0" indent="0">
              <a:buNone/>
            </a:pPr>
            <a:r>
              <a:rPr lang="en-US" b="1" dirty="0" smtClean="0"/>
              <a:t>Step 1 </a:t>
            </a:r>
          </a:p>
          <a:p>
            <a:pPr marL="0" indent="0">
              <a:buNone/>
            </a:pPr>
            <a:r>
              <a:rPr lang="en-US" dirty="0" smtClean="0"/>
              <a:t>Design metadata for source and destination files – input &amp; output XML </a:t>
            </a:r>
          </a:p>
          <a:p>
            <a:pPr marL="0" indent="0">
              <a:buNone/>
            </a:pPr>
            <a:r>
              <a:rPr lang="en-US" b="1" dirty="0" smtClean="0"/>
              <a:t>Step 2</a:t>
            </a:r>
          </a:p>
          <a:p>
            <a:pPr marL="0" indent="0">
              <a:buNone/>
            </a:pPr>
            <a:r>
              <a:rPr lang="en-US" b="1" dirty="0" smtClean="0"/>
              <a:t>Validate XML files using </a:t>
            </a:r>
            <a:r>
              <a:rPr lang="en-US" b="1" dirty="0" err="1" smtClean="0"/>
              <a:t>tXSDValidator</a:t>
            </a:r>
            <a:r>
              <a:rPr lang="en-US" b="1" dirty="0" smtClean="0"/>
              <a:t> component</a:t>
            </a:r>
            <a:r>
              <a:rPr lang="en-US" dirty="0" smtClean="0"/>
              <a:t> </a:t>
            </a:r>
          </a:p>
          <a:p>
            <a:pPr marL="0" indent="0">
              <a:buNone/>
            </a:pPr>
            <a:r>
              <a:rPr lang="en-US" b="1" dirty="0" smtClean="0"/>
              <a:t>Step </a:t>
            </a:r>
            <a:r>
              <a:rPr lang="en-US" b="1" dirty="0"/>
              <a:t>3</a:t>
            </a:r>
            <a:endParaRPr lang="en-US" b="1" dirty="0" smtClean="0"/>
          </a:p>
          <a:p>
            <a:pPr marL="0" indent="0">
              <a:buNone/>
            </a:pPr>
            <a:r>
              <a:rPr lang="en-US" dirty="0" smtClean="0"/>
              <a:t>Design </a:t>
            </a:r>
            <a:r>
              <a:rPr lang="en-US" dirty="0" err="1" smtClean="0"/>
              <a:t>Talend</a:t>
            </a:r>
            <a:r>
              <a:rPr lang="en-US" dirty="0" smtClean="0"/>
              <a:t> jobs to convert XML files  to a delimited file (record delimiter – “|”)</a:t>
            </a:r>
          </a:p>
          <a:p>
            <a:pPr marL="0" indent="0">
              <a:buNone/>
            </a:pPr>
            <a:r>
              <a:rPr lang="en-US" dirty="0" smtClean="0"/>
              <a:t>Each job should have three components </a:t>
            </a:r>
          </a:p>
          <a:p>
            <a:pPr lvl="1"/>
            <a:r>
              <a:rPr lang="en-US" b="1" dirty="0" smtClean="0"/>
              <a:t>Source</a:t>
            </a:r>
          </a:p>
          <a:p>
            <a:pPr lvl="1"/>
            <a:r>
              <a:rPr lang="en-US" b="1" dirty="0" err="1" smtClean="0"/>
              <a:t>tMap</a:t>
            </a:r>
            <a:endParaRPr lang="en-US" b="1" dirty="0" smtClean="0"/>
          </a:p>
          <a:p>
            <a:pPr lvl="1"/>
            <a:r>
              <a:rPr lang="en-US" b="1" dirty="0" smtClean="0"/>
              <a:t>Destination</a:t>
            </a:r>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Assignment-2</a:t>
            </a:r>
          </a:p>
        </p:txBody>
      </p:sp>
    </p:spTree>
    <p:extLst>
      <p:ext uri="{BB962C8B-B14F-4D97-AF65-F5344CB8AC3E}">
        <p14:creationId xmlns:p14="http://schemas.microsoft.com/office/powerpoint/2010/main" val="2550067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pPr marL="0" indent="0">
              <a:buNone/>
            </a:pPr>
            <a:r>
              <a:rPr lang="en-US" sz="2000" b="1" dirty="0" smtClean="0"/>
              <a:t>Step 4</a:t>
            </a:r>
          </a:p>
          <a:p>
            <a:pPr marL="0" indent="0">
              <a:buNone/>
            </a:pPr>
            <a:r>
              <a:rPr lang="en-US" sz="2000" dirty="0" smtClean="0"/>
              <a:t>Design </a:t>
            </a:r>
            <a:r>
              <a:rPr lang="en-US" sz="2000" dirty="0" err="1" smtClean="0"/>
              <a:t>Talend</a:t>
            </a:r>
            <a:r>
              <a:rPr lang="en-US" sz="2000" dirty="0" smtClean="0"/>
              <a:t> jobs to convert CSV files to XML files. Each job should have three components </a:t>
            </a:r>
          </a:p>
          <a:p>
            <a:pPr lvl="1"/>
            <a:r>
              <a:rPr lang="en-US" sz="2000" b="1" dirty="0" smtClean="0"/>
              <a:t>Source</a:t>
            </a:r>
          </a:p>
          <a:p>
            <a:pPr lvl="1"/>
            <a:r>
              <a:rPr lang="en-US" sz="2000" b="1" dirty="0" err="1" smtClean="0"/>
              <a:t>tMap</a:t>
            </a:r>
            <a:endParaRPr lang="en-US" sz="2000" b="1" dirty="0" smtClean="0"/>
          </a:p>
          <a:p>
            <a:pPr lvl="1"/>
            <a:r>
              <a:rPr lang="en-US" sz="2000" b="1" dirty="0" smtClean="0"/>
              <a:t>Destination</a:t>
            </a:r>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Assignment-2</a:t>
            </a:r>
          </a:p>
        </p:txBody>
      </p:sp>
    </p:spTree>
    <p:extLst>
      <p:ext uri="{BB962C8B-B14F-4D97-AF65-F5344CB8AC3E}">
        <p14:creationId xmlns:p14="http://schemas.microsoft.com/office/powerpoint/2010/main" val="38554874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70000" lnSpcReduction="20000"/>
          </a:bodyPr>
          <a:lstStyle/>
          <a:p>
            <a:pPr marL="0" indent="0">
              <a:buNone/>
            </a:pPr>
            <a:r>
              <a:rPr lang="en-US" dirty="0" smtClean="0"/>
              <a:t>Under </a:t>
            </a:r>
            <a:r>
              <a:rPr lang="en-US" b="1" u="sng" dirty="0" smtClean="0"/>
              <a:t>..\CITI\Assignments\Day1\Assignment3</a:t>
            </a:r>
            <a:r>
              <a:rPr lang="en-US" dirty="0" smtClean="0"/>
              <a:t> folder, there are following files with different formats – </a:t>
            </a:r>
          </a:p>
          <a:p>
            <a:pPr marL="514350" indent="-514350">
              <a:buAutoNum type="arabicParenR"/>
            </a:pPr>
            <a:r>
              <a:rPr lang="en-US" dirty="0" smtClean="0"/>
              <a:t>Employee.txt </a:t>
            </a:r>
          </a:p>
          <a:p>
            <a:pPr marL="514350" indent="-514350">
              <a:buAutoNum type="arabicParenR"/>
            </a:pPr>
            <a:r>
              <a:rPr lang="en-US" dirty="0" smtClean="0"/>
              <a:t>PurchaseOrder.txt </a:t>
            </a:r>
          </a:p>
          <a:p>
            <a:pPr marL="514350" indent="-514350">
              <a:buAutoNum type="arabicParenR"/>
            </a:pPr>
            <a:r>
              <a:rPr lang="en-US" dirty="0" smtClean="0"/>
              <a:t>Apche_Log_Entries.xlsx</a:t>
            </a:r>
            <a:endParaRPr lang="en-US" dirty="0"/>
          </a:p>
          <a:p>
            <a:pPr marL="514350" indent="-514350">
              <a:buAutoNum type="arabicParenR"/>
            </a:pPr>
            <a:endParaRPr lang="en-US" dirty="0" smtClean="0"/>
          </a:p>
          <a:p>
            <a:pPr marL="0" indent="0">
              <a:buNone/>
            </a:pPr>
            <a:r>
              <a:rPr lang="en-US" b="1" dirty="0" smtClean="0"/>
              <a:t>Step 1 </a:t>
            </a:r>
          </a:p>
          <a:p>
            <a:pPr marL="0" indent="0">
              <a:buNone/>
            </a:pPr>
            <a:r>
              <a:rPr lang="en-US" dirty="0" smtClean="0"/>
              <a:t>Design metadata for each file </a:t>
            </a:r>
          </a:p>
          <a:p>
            <a:pPr marL="0" indent="0">
              <a:buNone/>
            </a:pPr>
            <a:r>
              <a:rPr lang="en-US" b="1" dirty="0" smtClean="0"/>
              <a:t>Step 2</a:t>
            </a:r>
            <a:endParaRPr lang="en-US" b="1" dirty="0"/>
          </a:p>
          <a:p>
            <a:pPr marL="0" indent="0">
              <a:buNone/>
            </a:pPr>
            <a:r>
              <a:rPr lang="en-US" dirty="0" smtClean="0"/>
              <a:t>Following context variables should be used in </a:t>
            </a:r>
            <a:r>
              <a:rPr lang="en-US" dirty="0" err="1" smtClean="0"/>
              <a:t>Talend</a:t>
            </a:r>
            <a:r>
              <a:rPr lang="en-US" dirty="0" smtClean="0"/>
              <a:t> job</a:t>
            </a:r>
          </a:p>
          <a:p>
            <a:pPr marL="514350" indent="-514350">
              <a:buAutoNum type="arabicParenR"/>
            </a:pPr>
            <a:r>
              <a:rPr lang="en-US" dirty="0" smtClean="0"/>
              <a:t>Source file names</a:t>
            </a:r>
          </a:p>
          <a:p>
            <a:pPr marL="514350" indent="-514350">
              <a:buAutoNum type="arabicParenR"/>
            </a:pPr>
            <a:r>
              <a:rPr lang="en-US" dirty="0" smtClean="0"/>
              <a:t>Database connection</a:t>
            </a:r>
          </a:p>
          <a:p>
            <a:pPr marL="514350" indent="-514350">
              <a:buAutoNum type="arabicParenR"/>
            </a:pPr>
            <a:r>
              <a:rPr lang="en-US" dirty="0" smtClean="0"/>
              <a:t>Target table names</a:t>
            </a:r>
            <a:endParaRPr lang="en-US" dirty="0"/>
          </a:p>
          <a:p>
            <a:pPr marL="0" indent="0">
              <a:buNone/>
            </a:pPr>
            <a:r>
              <a:rPr lang="en-US" b="1" dirty="0" smtClean="0"/>
              <a:t>Step 3</a:t>
            </a:r>
          </a:p>
          <a:p>
            <a:pPr marL="0" indent="0">
              <a:buNone/>
            </a:pPr>
            <a:r>
              <a:rPr lang="en-US" dirty="0" smtClean="0"/>
              <a:t>All jobs should carry following basic transformations on source files</a:t>
            </a:r>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Assignment-3</a:t>
            </a:r>
          </a:p>
        </p:txBody>
      </p:sp>
    </p:spTree>
    <p:extLst>
      <p:ext uri="{BB962C8B-B14F-4D97-AF65-F5344CB8AC3E}">
        <p14:creationId xmlns:p14="http://schemas.microsoft.com/office/powerpoint/2010/main" val="4547438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pPr marL="0" indent="0">
              <a:buNone/>
            </a:pPr>
            <a:r>
              <a:rPr lang="en-US" sz="2000" b="1" dirty="0" smtClean="0"/>
              <a:t>Step 3</a:t>
            </a:r>
          </a:p>
          <a:p>
            <a:pPr marL="0" indent="0">
              <a:buNone/>
            </a:pPr>
            <a:r>
              <a:rPr lang="en-US" sz="2000" dirty="0" smtClean="0"/>
              <a:t>All jobs should carry following basic transformations on source files</a:t>
            </a:r>
          </a:p>
          <a:p>
            <a:pPr marL="514350" indent="-514350">
              <a:buAutoNum type="alphaLcParenR"/>
            </a:pPr>
            <a:r>
              <a:rPr lang="en-US" sz="2000" dirty="0" smtClean="0"/>
              <a:t>Convert dates to mm/DD/</a:t>
            </a:r>
            <a:r>
              <a:rPr lang="en-US" sz="2000" dirty="0" err="1" smtClean="0"/>
              <a:t>yyyy</a:t>
            </a:r>
            <a:r>
              <a:rPr lang="en-US" sz="2000" dirty="0" smtClean="0"/>
              <a:t> format. Null / Blank dates should be defaulted to 12/31/2100</a:t>
            </a:r>
          </a:p>
          <a:p>
            <a:pPr marL="514350" indent="-514350">
              <a:buAutoNum type="alphaLcParenR"/>
            </a:pPr>
            <a:r>
              <a:rPr lang="en-US" sz="2000" dirty="0" smtClean="0"/>
              <a:t>Default integer / numeric columns to 0 / 0.0 if Null / Blank</a:t>
            </a:r>
          </a:p>
          <a:p>
            <a:pPr marL="514350" indent="-514350">
              <a:buAutoNum type="alphaLcParenR"/>
            </a:pPr>
            <a:r>
              <a:rPr lang="en-US" sz="2000" dirty="0" smtClean="0"/>
              <a:t>Remove Empty rows from source files</a:t>
            </a:r>
          </a:p>
          <a:p>
            <a:pPr marL="514350" indent="-514350">
              <a:buAutoNum type="alphaLcParenR"/>
            </a:pPr>
            <a:r>
              <a:rPr lang="en-US" sz="2000" dirty="0" smtClean="0"/>
              <a:t>Target tables should contain ID as identity column</a:t>
            </a:r>
          </a:p>
          <a:p>
            <a:pPr marL="514350" indent="-514350">
              <a:buAutoNum type="alphaLcParenR"/>
            </a:pPr>
            <a:r>
              <a:rPr lang="en-US" sz="2000" dirty="0" smtClean="0"/>
              <a:t>Each file contain some bad records (records with extra delimiter), such records should be rejected from each source file. A xxxxx_rejected.txt file should generated  </a:t>
            </a:r>
          </a:p>
          <a:p>
            <a:pPr marL="0" indent="0">
              <a:buNone/>
            </a:pPr>
            <a:endParaRPr lang="en-US" sz="2000"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Assignment-3</a:t>
            </a:r>
          </a:p>
        </p:txBody>
      </p:sp>
    </p:spTree>
    <p:extLst>
      <p:ext uri="{BB962C8B-B14F-4D97-AF65-F5344CB8AC3E}">
        <p14:creationId xmlns:p14="http://schemas.microsoft.com/office/powerpoint/2010/main" val="33997427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746975"/>
            <a:ext cx="3932237" cy="795270"/>
          </a:xfrm>
        </p:spPr>
        <p:txBody>
          <a:bodyPr>
            <a:normAutofit/>
          </a:bodyPr>
          <a:lstStyle/>
          <a:p>
            <a:r>
              <a:rPr lang="en-US" sz="4400" dirty="0" smtClean="0"/>
              <a:t>Day 2 Agenda</a:t>
            </a:r>
            <a:endParaRPr lang="en-US" sz="4400" dirty="0"/>
          </a:p>
        </p:txBody>
      </p:sp>
      <p:sp>
        <p:nvSpPr>
          <p:cNvPr id="6" name="Text Placeholder 5"/>
          <p:cNvSpPr>
            <a:spLocks noGrp="1"/>
          </p:cNvSpPr>
          <p:nvPr>
            <p:ph type="body" sz="half" idx="2"/>
          </p:nvPr>
        </p:nvSpPr>
        <p:spPr>
          <a:xfrm>
            <a:off x="839788" y="1542245"/>
            <a:ext cx="7801936" cy="4326743"/>
          </a:xfrm>
        </p:spPr>
        <p:txBody>
          <a:bodyPr>
            <a:normAutofit fontScale="77500" lnSpcReduction="20000"/>
          </a:bodyPr>
          <a:lstStyle/>
          <a:p>
            <a:pPr marL="285750" indent="-285750">
              <a:buFont typeface="Arial" panose="020B0604020202020204" pitchFamily="34" charset="0"/>
              <a:buChar char="•"/>
            </a:pPr>
            <a:r>
              <a:rPr lang="en-US" sz="3200" dirty="0" err="1" smtClean="0"/>
              <a:t>Talend</a:t>
            </a:r>
            <a:r>
              <a:rPr lang="en-US" sz="3200" dirty="0" smtClean="0"/>
              <a:t> Context Variables</a:t>
            </a:r>
          </a:p>
          <a:p>
            <a:endParaRPr lang="en-US" sz="3200" dirty="0" smtClean="0"/>
          </a:p>
          <a:p>
            <a:pPr marL="285750" indent="-285750">
              <a:buFont typeface="Arial" panose="020B0604020202020204" pitchFamily="34" charset="0"/>
              <a:buChar char="•"/>
            </a:pPr>
            <a:r>
              <a:rPr lang="en-US" sz="3200" dirty="0" smtClean="0"/>
              <a:t>Logs &amp; Error Handling</a:t>
            </a:r>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smtClean="0"/>
              <a:t>Best Practices &amp; Sample Jobs</a:t>
            </a:r>
            <a:endParaRPr lang="en-US" sz="3200" dirty="0"/>
          </a:p>
          <a:p>
            <a:endParaRPr lang="en-US" sz="3200" dirty="0"/>
          </a:p>
          <a:p>
            <a:pPr marL="285750" indent="-285750">
              <a:buFont typeface="Arial" panose="020B0604020202020204" pitchFamily="34" charset="0"/>
              <a:buChar char="•"/>
            </a:pPr>
            <a:r>
              <a:rPr lang="en-US" sz="3200" dirty="0" smtClean="0"/>
              <a:t>Managing Routines</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smtClean="0"/>
              <a:t>Design </a:t>
            </a:r>
            <a:r>
              <a:rPr lang="en-US" sz="3200" dirty="0" err="1" smtClean="0"/>
              <a:t>Joblets</a:t>
            </a:r>
            <a:r>
              <a:rPr lang="en-US" sz="3200" dirty="0" smtClean="0"/>
              <a:t> </a:t>
            </a:r>
            <a:endParaRPr lang="en-US" sz="3200" dirty="0"/>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smtClean="0"/>
              <a:t>Design Business Model</a:t>
            </a:r>
          </a:p>
          <a:p>
            <a:endParaRPr lang="en-US" sz="3200" dirty="0" smtClean="0"/>
          </a:p>
          <a:p>
            <a:pPr marL="285750" indent="-285750">
              <a:buFont typeface="Arial" panose="020B0604020202020204" pitchFamily="34" charset="0"/>
              <a:buChar char="•"/>
            </a:pPr>
            <a:endParaRPr lang="en-US" sz="3200" dirty="0" smtClean="0"/>
          </a:p>
        </p:txBody>
      </p:sp>
    </p:spTree>
    <p:extLst>
      <p:ext uri="{BB962C8B-B14F-4D97-AF65-F5344CB8AC3E}">
        <p14:creationId xmlns:p14="http://schemas.microsoft.com/office/powerpoint/2010/main" val="38892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1000"/>
                                        <p:tgtEl>
                                          <p:spTgt spid="6">
                                            <p:txEl>
                                              <p:pRg st="4" end="4"/>
                                            </p:txEl>
                                          </p:spTgt>
                                        </p:tgtEl>
                                      </p:cBhvr>
                                    </p:animEffect>
                                    <p:anim calcmode="lin" valueType="num">
                                      <p:cBhvr>
                                        <p:cTn id="1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1000"/>
                                        <p:tgtEl>
                                          <p:spTgt spid="6">
                                            <p:txEl>
                                              <p:pRg st="6" end="6"/>
                                            </p:txEl>
                                          </p:spTgt>
                                        </p:tgtEl>
                                      </p:cBhvr>
                                    </p:animEffect>
                                    <p:anim calcmode="lin" valueType="num">
                                      <p:cBhvr>
                                        <p:cTn id="2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1000"/>
                                        <p:tgtEl>
                                          <p:spTgt spid="6">
                                            <p:txEl>
                                              <p:pRg st="8" end="8"/>
                                            </p:txEl>
                                          </p:spTgt>
                                        </p:tgtEl>
                                      </p:cBhvr>
                                    </p:animEffect>
                                    <p:anim calcmode="lin" valueType="num">
                                      <p:cBhvr>
                                        <p:cTn id="28"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animEffect transition="in" filter="fade">
                                      <p:cBhvr>
                                        <p:cTn id="32" dur="1000"/>
                                        <p:tgtEl>
                                          <p:spTgt spid="6">
                                            <p:txEl>
                                              <p:pRg st="10" end="10"/>
                                            </p:txEl>
                                          </p:spTgt>
                                        </p:tgtEl>
                                      </p:cBhvr>
                                    </p:animEffect>
                                    <p:anim calcmode="lin" valueType="num">
                                      <p:cBhvr>
                                        <p:cTn id="33"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746975"/>
            <a:ext cx="6127682" cy="795270"/>
          </a:xfrm>
        </p:spPr>
        <p:txBody>
          <a:bodyPr>
            <a:normAutofit fontScale="90000"/>
          </a:bodyPr>
          <a:lstStyle/>
          <a:p>
            <a:r>
              <a:rPr lang="en-US" sz="4400" dirty="0" smtClean="0"/>
              <a:t>Quick Re-cap of yesterday</a:t>
            </a:r>
            <a:endParaRPr lang="en-US" sz="4400" dirty="0"/>
          </a:p>
        </p:txBody>
      </p:sp>
      <p:sp>
        <p:nvSpPr>
          <p:cNvPr id="6" name="Text Placeholder 5"/>
          <p:cNvSpPr>
            <a:spLocks noGrp="1"/>
          </p:cNvSpPr>
          <p:nvPr>
            <p:ph type="body" sz="half" idx="2"/>
          </p:nvPr>
        </p:nvSpPr>
        <p:spPr>
          <a:xfrm>
            <a:off x="839788" y="1542245"/>
            <a:ext cx="7801936" cy="4768403"/>
          </a:xfrm>
        </p:spPr>
        <p:txBody>
          <a:bodyPr>
            <a:normAutofit fontScale="85000" lnSpcReduction="20000"/>
          </a:bodyPr>
          <a:lstStyle/>
          <a:p>
            <a:endParaRPr lang="en-US" sz="3200" dirty="0" smtClean="0"/>
          </a:p>
          <a:p>
            <a:pPr marL="285750" indent="-285750">
              <a:buFont typeface="Arial" panose="020B0604020202020204" pitchFamily="34" charset="0"/>
              <a:buChar char="•"/>
            </a:pPr>
            <a:r>
              <a:rPr lang="en-US" sz="3200" dirty="0" smtClean="0"/>
              <a:t>Introduction to </a:t>
            </a:r>
            <a:r>
              <a:rPr lang="en-US" sz="3200" dirty="0" err="1" smtClean="0"/>
              <a:t>Talend</a:t>
            </a:r>
            <a:r>
              <a:rPr lang="en-US" sz="3200" dirty="0" smtClean="0"/>
              <a:t> ecosystem </a:t>
            </a:r>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err="1" smtClean="0"/>
              <a:t>Talend</a:t>
            </a:r>
            <a:r>
              <a:rPr lang="en-US" sz="3200" dirty="0" smtClean="0"/>
              <a:t> environment overview</a:t>
            </a:r>
          </a:p>
          <a:p>
            <a:endParaRPr lang="en-US" sz="3200" dirty="0" smtClean="0"/>
          </a:p>
          <a:p>
            <a:pPr marL="285750" indent="-285750">
              <a:buFont typeface="Arial" panose="020B0604020202020204" pitchFamily="34" charset="0"/>
              <a:buChar char="•"/>
            </a:pPr>
            <a:r>
              <a:rPr lang="en-US" sz="3200" dirty="0" smtClean="0"/>
              <a:t>Design </a:t>
            </a:r>
            <a:r>
              <a:rPr lang="en-US" sz="3200" dirty="0" err="1" smtClean="0"/>
              <a:t>Talend</a:t>
            </a:r>
            <a:r>
              <a:rPr lang="en-US" sz="3200" dirty="0" smtClean="0"/>
              <a:t> job</a:t>
            </a:r>
            <a:endParaRPr lang="en-US" sz="3200" dirty="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smtClean="0"/>
              <a:t>Working with files and databases</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smtClean="0"/>
              <a:t>Transformations &amp; Orchestration Components</a:t>
            </a:r>
          </a:p>
          <a:p>
            <a:r>
              <a:rPr lang="en-US" sz="3200" dirty="0" smtClean="0"/>
              <a:t> </a:t>
            </a:r>
          </a:p>
          <a:p>
            <a:endParaRPr lang="en-US" sz="3200" dirty="0"/>
          </a:p>
          <a:p>
            <a:pPr marL="285750" indent="-285750">
              <a:buFont typeface="Arial" panose="020B0604020202020204" pitchFamily="34" charset="0"/>
              <a:buChar char="•"/>
            </a:pPr>
            <a:endParaRPr lang="en-US" sz="3200" dirty="0" smtClean="0"/>
          </a:p>
          <a:p>
            <a:endParaRPr lang="en-US" sz="3200" dirty="0" smtClean="0"/>
          </a:p>
          <a:p>
            <a:pPr marL="285750" indent="-285750">
              <a:buFont typeface="Arial" panose="020B0604020202020204" pitchFamily="34" charset="0"/>
              <a:buChar char="•"/>
            </a:pPr>
            <a:endParaRPr lang="en-US" sz="3200" dirty="0" smtClean="0"/>
          </a:p>
        </p:txBody>
      </p:sp>
    </p:spTree>
    <p:extLst>
      <p:ext uri="{BB962C8B-B14F-4D97-AF65-F5344CB8AC3E}">
        <p14:creationId xmlns:p14="http://schemas.microsoft.com/office/powerpoint/2010/main" val="381254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1000"/>
                                        <p:tgtEl>
                                          <p:spTgt spid="6">
                                            <p:txEl>
                                              <p:pRg st="3" end="3"/>
                                            </p:txEl>
                                          </p:spTgt>
                                        </p:tgtEl>
                                      </p:cBhvr>
                                    </p:animEffect>
                                    <p:anim calcmode="lin" valueType="num">
                                      <p:cBhvr>
                                        <p:cTn id="1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fade">
                                      <p:cBhvr>
                                        <p:cTn id="17" dur="1000"/>
                                        <p:tgtEl>
                                          <p:spTgt spid="6">
                                            <p:txEl>
                                              <p:pRg st="5" end="5"/>
                                            </p:txEl>
                                          </p:spTgt>
                                        </p:tgtEl>
                                      </p:cBhvr>
                                    </p:animEffect>
                                    <p:anim calcmode="lin" valueType="num">
                                      <p:cBhvr>
                                        <p:cTn id="18"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1000"/>
                                        <p:tgtEl>
                                          <p:spTgt spid="6">
                                            <p:txEl>
                                              <p:pRg st="7" end="7"/>
                                            </p:txEl>
                                          </p:spTgt>
                                        </p:tgtEl>
                                      </p:cBhvr>
                                    </p:animEffect>
                                    <p:anim calcmode="lin" valueType="num">
                                      <p:cBhvr>
                                        <p:cTn id="23"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animEffect transition="in" filter="fade">
                                      <p:cBhvr>
                                        <p:cTn id="27" dur="1000"/>
                                        <p:tgtEl>
                                          <p:spTgt spid="6">
                                            <p:txEl>
                                              <p:pRg st="9" end="9"/>
                                            </p:txEl>
                                          </p:spTgt>
                                        </p:tgtEl>
                                      </p:cBhvr>
                                    </p:animEffect>
                                    <p:anim calcmode="lin" valueType="num">
                                      <p:cBhvr>
                                        <p:cTn id="28"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animEffect transition="in" filter="fade">
                                      <p:cBhvr>
                                        <p:cTn id="32" dur="1000"/>
                                        <p:tgtEl>
                                          <p:spTgt spid="6">
                                            <p:txEl>
                                              <p:pRg st="10" end="10"/>
                                            </p:txEl>
                                          </p:spTgt>
                                        </p:tgtEl>
                                      </p:cBhvr>
                                    </p:animEffect>
                                    <p:anim calcmode="lin" valueType="num">
                                      <p:cBhvr>
                                        <p:cTn id="33"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fontScale="90000"/>
          </a:bodyPr>
          <a:lstStyle/>
          <a:p>
            <a:r>
              <a:rPr lang="en-US" dirty="0" smtClean="0"/>
              <a:t>Products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6976" y="1056068"/>
            <a:ext cx="10766738" cy="5525036"/>
          </a:xfrm>
          <a:solidFill>
            <a:schemeClr val="tx1"/>
          </a:solidFill>
        </p:spPr>
      </p:pic>
    </p:spTree>
    <p:extLst>
      <p:ext uri="{BB962C8B-B14F-4D97-AF65-F5344CB8AC3E}">
        <p14:creationId xmlns:p14="http://schemas.microsoft.com/office/powerpoint/2010/main" val="23542585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r>
              <a:rPr lang="en-US" sz="2000" b="1" dirty="0"/>
              <a:t>Variables</a:t>
            </a:r>
            <a:r>
              <a:rPr lang="en-US" sz="2000" dirty="0"/>
              <a:t> represent values which change throughout the execution of a </a:t>
            </a:r>
            <a:r>
              <a:rPr lang="en-US" sz="2000" dirty="0" smtClean="0"/>
              <a:t>program</a:t>
            </a:r>
          </a:p>
          <a:p>
            <a:endParaRPr lang="en-US" sz="2000" dirty="0" smtClean="0"/>
          </a:p>
          <a:p>
            <a:r>
              <a:rPr lang="en-US" sz="2000" b="1" dirty="0" smtClean="0"/>
              <a:t> A </a:t>
            </a:r>
            <a:r>
              <a:rPr lang="en-US" sz="2000" b="1" dirty="0"/>
              <a:t>global variable </a:t>
            </a:r>
            <a:r>
              <a:rPr lang="en-US" sz="2000" dirty="0"/>
              <a:t>is a system variable which can be accessed by any module or function. It retains its value after the function or program using it has completed </a:t>
            </a:r>
            <a:r>
              <a:rPr lang="en-US" sz="2000" dirty="0" smtClean="0"/>
              <a:t>execution</a:t>
            </a:r>
            <a:endParaRPr lang="en-US" sz="2000" dirty="0"/>
          </a:p>
          <a:p>
            <a:pPr marL="0" indent="0">
              <a:buNone/>
            </a:pPr>
            <a:endParaRPr lang="en-US" sz="2000" dirty="0"/>
          </a:p>
          <a:p>
            <a:r>
              <a:rPr lang="en-US" sz="2000" b="1" dirty="0"/>
              <a:t>A context variable </a:t>
            </a:r>
            <a:r>
              <a:rPr lang="en-US" sz="2000" dirty="0"/>
              <a:t>is a variable which is defined by the user for a </a:t>
            </a:r>
            <a:r>
              <a:rPr lang="en-US" sz="2000" dirty="0" smtClean="0"/>
              <a:t>particular context</a:t>
            </a:r>
          </a:p>
          <a:p>
            <a:endParaRPr lang="en-US" sz="2000" dirty="0"/>
          </a:p>
          <a:p>
            <a:endParaRPr lang="en-US" sz="2000"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Using contexts &amp; Variables</a:t>
            </a:r>
          </a:p>
        </p:txBody>
      </p:sp>
      <p:pic>
        <p:nvPicPr>
          <p:cNvPr id="1026" name="Picture 2" descr="https://help.talend.com/images/61/bk-tp-df-studio-ug-611/Context_Variableta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614" y="3411604"/>
            <a:ext cx="9362941"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1589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r>
              <a:rPr lang="en-US" dirty="0" smtClean="0"/>
              <a:t>The context holds the parameters at compile time </a:t>
            </a:r>
          </a:p>
          <a:p>
            <a:endParaRPr lang="en-US" dirty="0"/>
          </a:p>
          <a:p>
            <a:r>
              <a:rPr lang="en-US" dirty="0" smtClean="0"/>
              <a:t>These parameters are grouped in Context Groups and defined into the repository as primitive java types</a:t>
            </a:r>
          </a:p>
          <a:p>
            <a:endParaRPr lang="en-US" dirty="0"/>
          </a:p>
          <a:p>
            <a:r>
              <a:rPr lang="en-US" dirty="0" smtClean="0"/>
              <a:t>Then, they will end up as public attributes of the context object inside the code</a:t>
            </a:r>
          </a:p>
          <a:p>
            <a:pPr lvl="1"/>
            <a:r>
              <a:rPr lang="en-US" dirty="0" smtClean="0"/>
              <a:t>E.g. a parameter named “</a:t>
            </a:r>
            <a:r>
              <a:rPr lang="en-US" dirty="0" err="1" smtClean="0"/>
              <a:t>DBName</a:t>
            </a:r>
            <a:r>
              <a:rPr lang="en-US" dirty="0" smtClean="0"/>
              <a:t>” will be referenced using syntax </a:t>
            </a:r>
            <a:r>
              <a:rPr lang="en-US" i="1" dirty="0" err="1" smtClean="0"/>
              <a:t>context.DBName</a:t>
            </a:r>
            <a:r>
              <a:rPr lang="en-US" i="1" dirty="0" smtClean="0"/>
              <a:t> </a:t>
            </a:r>
            <a:r>
              <a:rPr lang="en-US" dirty="0" smtClean="0"/>
              <a:t>in code and </a:t>
            </a:r>
            <a:r>
              <a:rPr lang="en-US" dirty="0" err="1" smtClean="0"/>
              <a:t>paramters</a:t>
            </a:r>
            <a:r>
              <a:rPr lang="en-US" dirty="0" smtClean="0"/>
              <a:t> field. </a:t>
            </a:r>
          </a:p>
          <a:p>
            <a:r>
              <a:rPr lang="en-US" dirty="0" smtClean="0"/>
              <a:t>Just like parameters, “built in” context can be defined, to scope it in local job only</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The context</a:t>
            </a:r>
          </a:p>
        </p:txBody>
      </p:sp>
    </p:spTree>
    <p:extLst>
      <p:ext uri="{BB962C8B-B14F-4D97-AF65-F5344CB8AC3E}">
        <p14:creationId xmlns:p14="http://schemas.microsoft.com/office/powerpoint/2010/main" val="4455709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000" y="1825625"/>
            <a:ext cx="7611876" cy="4351338"/>
          </a:xfrm>
        </p:spPr>
        <p:txBody>
          <a:bodyPr>
            <a:normAutofit fontScale="92500"/>
          </a:bodyPr>
          <a:lstStyle/>
          <a:p>
            <a:r>
              <a:rPr lang="en-US" dirty="0"/>
              <a:t>The Logs &amp; Errors family of components allow you to log information about the execution of your </a:t>
            </a:r>
            <a:r>
              <a:rPr lang="en-US" dirty="0" smtClean="0"/>
              <a:t>Job</a:t>
            </a:r>
          </a:p>
          <a:p>
            <a:endParaRPr lang="en-US" dirty="0" smtClean="0"/>
          </a:p>
          <a:p>
            <a:r>
              <a:rPr lang="en-US" dirty="0" smtClean="0"/>
              <a:t> </a:t>
            </a:r>
            <a:r>
              <a:rPr lang="en-US" dirty="0"/>
              <a:t>With the exception of </a:t>
            </a:r>
            <a:r>
              <a:rPr lang="en-US" b="1" dirty="0" err="1"/>
              <a:t>tDie</a:t>
            </a:r>
            <a:r>
              <a:rPr lang="en-US" dirty="0"/>
              <a:t>, these components play no functional part in the task-specific processing of your Job; </a:t>
            </a:r>
            <a:endParaRPr lang="en-US" dirty="0" smtClean="0"/>
          </a:p>
          <a:p>
            <a:endParaRPr lang="en-US" dirty="0"/>
          </a:p>
          <a:p>
            <a:r>
              <a:rPr lang="en-US" dirty="0" smtClean="0"/>
              <a:t>however</a:t>
            </a:r>
            <a:r>
              <a:rPr lang="en-US" dirty="0"/>
              <a:t>, they play an important </a:t>
            </a:r>
            <a:r>
              <a:rPr lang="en-US" dirty="0" smtClean="0"/>
              <a:t>part </a:t>
            </a:r>
            <a:r>
              <a:rPr lang="en-US" dirty="0"/>
              <a:t>in the debugging your Jobs and helping to ensure their smooth </a:t>
            </a:r>
            <a:r>
              <a:rPr lang="en-US" dirty="0" smtClean="0"/>
              <a:t>running</a:t>
            </a:r>
            <a:endParaRPr lang="en-US" dirty="0"/>
          </a:p>
        </p:txBody>
      </p:sp>
      <p:pic>
        <p:nvPicPr>
          <p:cNvPr id="4" name="Picture 3"/>
          <p:cNvPicPr>
            <a:picLocks noChangeAspect="1"/>
          </p:cNvPicPr>
          <p:nvPr/>
        </p:nvPicPr>
        <p:blipFill>
          <a:blip r:embed="rId2"/>
          <a:stretch>
            <a:fillRect/>
          </a:stretch>
        </p:blipFill>
        <p:spPr>
          <a:xfrm>
            <a:off x="8946792" y="754420"/>
            <a:ext cx="2850256" cy="5736531"/>
          </a:xfrm>
          <a:prstGeom prst="rect">
            <a:avLst/>
          </a:prstGeom>
        </p:spPr>
      </p:pic>
      <p:sp>
        <p:nvSpPr>
          <p:cNvPr id="5" name="Right Arrow 4"/>
          <p:cNvSpPr/>
          <p:nvPr/>
        </p:nvSpPr>
        <p:spPr>
          <a:xfrm>
            <a:off x="8170304" y="2079983"/>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Logs and Error Handling</a:t>
            </a:r>
          </a:p>
        </p:txBody>
      </p:sp>
    </p:spTree>
    <p:extLst>
      <p:ext uri="{BB962C8B-B14F-4D97-AF65-F5344CB8AC3E}">
        <p14:creationId xmlns:p14="http://schemas.microsoft.com/office/powerpoint/2010/main" val="3401064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lnSpcReduction="10000"/>
          </a:bodyPr>
          <a:lstStyle/>
          <a:p>
            <a:pPr marL="0" indent="0">
              <a:buNone/>
            </a:pPr>
            <a:r>
              <a:rPr lang="en-US" dirty="0" err="1" smtClean="0"/>
              <a:t>Talend</a:t>
            </a:r>
            <a:r>
              <a:rPr lang="en-US" dirty="0" smtClean="0"/>
              <a:t> </a:t>
            </a:r>
            <a:r>
              <a:rPr lang="en-US" dirty="0"/>
              <a:t>Open Studio job should die gracefully, notifying the operations team and leaving the data in a good </a:t>
            </a:r>
            <a:r>
              <a:rPr lang="en-US" dirty="0" smtClean="0"/>
              <a:t>state… </a:t>
            </a:r>
          </a:p>
          <a:p>
            <a:pPr marL="0" indent="0">
              <a:buNone/>
            </a:pPr>
            <a:r>
              <a:rPr lang="en-US" dirty="0" smtClean="0"/>
              <a:t>We are going to discuss three strategies</a:t>
            </a:r>
          </a:p>
          <a:p>
            <a:pPr marL="0" indent="0">
              <a:buNone/>
            </a:pPr>
            <a:endParaRPr lang="en-US" dirty="0"/>
          </a:p>
          <a:p>
            <a:pPr marL="0" indent="0">
              <a:buNone/>
            </a:pPr>
            <a:r>
              <a:rPr lang="en-US" b="1" dirty="0" smtClean="0"/>
              <a:t>Do Nothing</a:t>
            </a:r>
          </a:p>
          <a:p>
            <a:pPr marL="0" indent="0">
              <a:buNone/>
            </a:pPr>
            <a:r>
              <a:rPr lang="en-US" dirty="0"/>
              <a:t>For simple jobs, say an automated administrative task, you can rely on the exception throwing of </a:t>
            </a:r>
            <a:r>
              <a:rPr lang="en-US" dirty="0" err="1"/>
              <a:t>Talend</a:t>
            </a:r>
            <a:r>
              <a:rPr lang="en-US" dirty="0"/>
              <a:t> Open Studio.  </a:t>
            </a:r>
            <a:endParaRPr lang="en-US" dirty="0" smtClean="0"/>
          </a:p>
          <a:p>
            <a:pPr marL="0" indent="0">
              <a:buNone/>
            </a:pPr>
            <a:r>
              <a:rPr lang="en-US" dirty="0" smtClean="0"/>
              <a:t>An </a:t>
            </a:r>
            <a:r>
              <a:rPr lang="en-US" dirty="0"/>
              <a:t>example is a simple input to output job where a database failure in writing the output results in a system error.  This is expressed in the Run View as a red stack trace.</a:t>
            </a:r>
            <a:r>
              <a:rPr lang="en-US" dirty="0" smtClean="0"/>
              <a:t> </a:t>
            </a:r>
          </a:p>
          <a:p>
            <a:pPr marL="0" indent="0">
              <a:buNone/>
            </a:pPr>
            <a:r>
              <a:rPr lang="en-US" dirty="0"/>
              <a:t> </a:t>
            </a:r>
            <a:endParaRPr lang="en-US"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a:t>Error Handling </a:t>
            </a:r>
            <a:r>
              <a:rPr lang="en-US" dirty="0" smtClean="0"/>
              <a:t>Strategies</a:t>
            </a:r>
            <a:endParaRPr lang="en-US" dirty="0"/>
          </a:p>
        </p:txBody>
      </p:sp>
    </p:spTree>
    <p:extLst>
      <p:ext uri="{BB962C8B-B14F-4D97-AF65-F5344CB8AC3E}">
        <p14:creationId xmlns:p14="http://schemas.microsoft.com/office/powerpoint/2010/main" val="38924290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lnSpcReduction="10000"/>
          </a:bodyPr>
          <a:lstStyle/>
          <a:p>
            <a:pPr marL="0" indent="0">
              <a:buNone/>
            </a:pPr>
            <a:r>
              <a:rPr lang="en-US" dirty="0" err="1" smtClean="0"/>
              <a:t>Talend</a:t>
            </a:r>
            <a:r>
              <a:rPr lang="en-US" dirty="0" smtClean="0"/>
              <a:t> </a:t>
            </a:r>
            <a:r>
              <a:rPr lang="en-US" dirty="0"/>
              <a:t>Open Studio job should die gracefully, notifying the operations team and leaving the data in a good </a:t>
            </a:r>
            <a:r>
              <a:rPr lang="en-US" dirty="0" smtClean="0"/>
              <a:t>state… </a:t>
            </a:r>
          </a:p>
          <a:p>
            <a:pPr marL="0" indent="0">
              <a:buNone/>
            </a:pPr>
            <a:r>
              <a:rPr lang="en-US" dirty="0" smtClean="0"/>
              <a:t>We are going to discuss three strategies</a:t>
            </a:r>
          </a:p>
          <a:p>
            <a:pPr marL="0" indent="0">
              <a:buNone/>
            </a:pPr>
            <a:endParaRPr lang="en-US" dirty="0"/>
          </a:p>
          <a:p>
            <a:pPr marL="0" indent="0">
              <a:buNone/>
            </a:pPr>
            <a:r>
              <a:rPr lang="en-US" b="1" dirty="0" smtClean="0"/>
              <a:t>Do Nothing</a:t>
            </a:r>
          </a:p>
          <a:p>
            <a:pPr marL="0" indent="0">
              <a:buNone/>
            </a:pPr>
            <a:r>
              <a:rPr lang="en-US" dirty="0"/>
              <a:t>For simple jobs, say an automated administrative task, you can rely on the exception throwing of </a:t>
            </a:r>
            <a:r>
              <a:rPr lang="en-US" dirty="0" err="1"/>
              <a:t>Talend</a:t>
            </a:r>
            <a:r>
              <a:rPr lang="en-US" dirty="0"/>
              <a:t> Open Studio.  </a:t>
            </a:r>
            <a:endParaRPr lang="en-US" dirty="0" smtClean="0"/>
          </a:p>
          <a:p>
            <a:pPr marL="0" indent="0">
              <a:buNone/>
            </a:pPr>
            <a:r>
              <a:rPr lang="en-US" dirty="0" smtClean="0"/>
              <a:t>An </a:t>
            </a:r>
            <a:r>
              <a:rPr lang="en-US" dirty="0"/>
              <a:t>example is a simple input to output job where a database failure in writing the output results in a system error.  This is expressed in the Run View as a red stack trace.</a:t>
            </a:r>
            <a:r>
              <a:rPr lang="en-US" dirty="0" smtClean="0"/>
              <a:t> </a:t>
            </a:r>
          </a:p>
          <a:p>
            <a:pPr marL="0" indent="0">
              <a:buNone/>
            </a:pPr>
            <a:r>
              <a:rPr lang="en-US" dirty="0"/>
              <a:t> </a:t>
            </a:r>
            <a:endParaRPr lang="en-US"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a:t>Error Handling </a:t>
            </a:r>
            <a:r>
              <a:rPr lang="en-US" dirty="0" smtClean="0"/>
              <a:t>Strategies</a:t>
            </a:r>
            <a:endParaRPr lang="en-US" dirty="0"/>
          </a:p>
        </p:txBody>
      </p:sp>
    </p:spTree>
    <p:extLst>
      <p:ext uri="{BB962C8B-B14F-4D97-AF65-F5344CB8AC3E}">
        <p14:creationId xmlns:p14="http://schemas.microsoft.com/office/powerpoint/2010/main" val="24963588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77500" lnSpcReduction="20000"/>
          </a:bodyPr>
          <a:lstStyle/>
          <a:p>
            <a:pPr marL="0" indent="0">
              <a:buNone/>
            </a:pPr>
            <a:r>
              <a:rPr lang="en-US" b="1" dirty="0" err="1"/>
              <a:t>Subjob</a:t>
            </a:r>
            <a:r>
              <a:rPr lang="en-US" b="1" dirty="0"/>
              <a:t> or Component Error Triggers</a:t>
            </a:r>
          </a:p>
          <a:p>
            <a:pPr marL="0" indent="0">
              <a:buNone/>
            </a:pPr>
            <a:endParaRPr lang="en-US" dirty="0" smtClean="0"/>
          </a:p>
          <a:p>
            <a:pPr marL="0" indent="0">
              <a:buNone/>
            </a:pPr>
            <a:r>
              <a:rPr lang="en-US" dirty="0" smtClean="0"/>
              <a:t>Each </a:t>
            </a:r>
            <a:r>
              <a:rPr lang="en-US" dirty="0" err="1"/>
              <a:t>subjob</a:t>
            </a:r>
            <a:r>
              <a:rPr lang="en-US" dirty="0"/>
              <a:t> and component has a return code that can drive additional processing. </a:t>
            </a:r>
            <a:endParaRPr lang="en-US" dirty="0" smtClean="0"/>
          </a:p>
          <a:p>
            <a:pPr marL="0" indent="0">
              <a:buNone/>
            </a:pPr>
            <a:endParaRPr lang="en-US" dirty="0" smtClean="0"/>
          </a:p>
          <a:p>
            <a:pPr marL="0" indent="0">
              <a:buNone/>
            </a:pPr>
            <a:r>
              <a:rPr lang="en-US" dirty="0" smtClean="0"/>
              <a:t>The </a:t>
            </a:r>
            <a:r>
              <a:rPr lang="en-US" b="1" dirty="0" err="1"/>
              <a:t>Subjob</a:t>
            </a:r>
            <a:r>
              <a:rPr lang="en-US" b="1" dirty="0"/>
              <a:t> Ok/Error and Component Ok/Error</a:t>
            </a:r>
            <a:r>
              <a:rPr lang="en-US" dirty="0"/>
              <a:t> can be used to steer the error toward an error handling routine like the </a:t>
            </a:r>
            <a:r>
              <a:rPr lang="en-US" dirty="0" err="1"/>
              <a:t>tSendMail</a:t>
            </a:r>
            <a:r>
              <a:rPr lang="en-US" dirty="0"/>
              <a:t> component.  </a:t>
            </a:r>
          </a:p>
          <a:p>
            <a:pPr marL="0" indent="0">
              <a:buNone/>
            </a:pPr>
            <a:r>
              <a:rPr lang="en-US" dirty="0" smtClean="0"/>
              <a:t>Both </a:t>
            </a:r>
            <a:r>
              <a:rPr lang="en-US" dirty="0"/>
              <a:t>an </a:t>
            </a:r>
            <a:r>
              <a:rPr lang="en-US" dirty="0" smtClean="0"/>
              <a:t>individual </a:t>
            </a:r>
            <a:r>
              <a:rPr lang="en-US" dirty="0" err="1"/>
              <a:t>subjob</a:t>
            </a:r>
            <a:r>
              <a:rPr lang="en-US" dirty="0"/>
              <a:t> and a finer-grain component can be tested.  </a:t>
            </a:r>
            <a:endParaRPr lang="en-US" dirty="0" smtClean="0"/>
          </a:p>
          <a:p>
            <a:pPr marL="0" indent="0">
              <a:buNone/>
            </a:pPr>
            <a:endParaRPr lang="en-US" dirty="0"/>
          </a:p>
          <a:p>
            <a:pPr marL="0" indent="0">
              <a:buNone/>
            </a:pPr>
            <a:r>
              <a:rPr lang="en-US" dirty="0"/>
              <a:t>While testing the individual </a:t>
            </a:r>
            <a:r>
              <a:rPr lang="en-US" dirty="0" err="1"/>
              <a:t>subjobs</a:t>
            </a:r>
            <a:r>
              <a:rPr lang="en-US" dirty="0"/>
              <a:t> and components has the advantage of providing error handling tied to the specific case, there are disadvantages in maintenance and testing.  </a:t>
            </a:r>
            <a:endParaRPr lang="en-US" dirty="0" smtClean="0"/>
          </a:p>
          <a:p>
            <a:pPr marL="0" indent="0">
              <a:buNone/>
            </a:pPr>
            <a:endParaRPr lang="en-US" dirty="0" smtClean="0"/>
          </a:p>
          <a:p>
            <a:pPr marL="0" indent="0">
              <a:buNone/>
            </a:pPr>
            <a:r>
              <a:rPr lang="en-US" dirty="0" smtClean="0"/>
              <a:t>Maintenance </a:t>
            </a:r>
            <a:r>
              <a:rPr lang="en-US" dirty="0"/>
              <a:t>suffers because the job  becomes cluttered with extra components which can confuse the normal processing, less frequent processing, and the error handling.  </a:t>
            </a:r>
            <a:r>
              <a:rPr lang="en-US" dirty="0" smtClean="0"/>
              <a:t>Testing </a:t>
            </a:r>
            <a:r>
              <a:rPr lang="en-US" dirty="0"/>
              <a:t>is harder because there are more test cases.</a:t>
            </a:r>
            <a:br>
              <a:rPr lang="en-US" dirty="0"/>
            </a:br>
            <a:endParaRPr lang="en-US"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endParaRPr lang="en-US" dirty="0"/>
          </a:p>
        </p:txBody>
      </p:sp>
    </p:spTree>
    <p:extLst>
      <p:ext uri="{BB962C8B-B14F-4D97-AF65-F5344CB8AC3E}">
        <p14:creationId xmlns:p14="http://schemas.microsoft.com/office/powerpoint/2010/main" val="34519556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pPr marL="0" indent="0">
              <a:buNone/>
            </a:pPr>
            <a:r>
              <a:rPr lang="en-US" b="1" dirty="0" err="1" smtClean="0"/>
              <a:t>tAssertCatcher</a:t>
            </a:r>
            <a:endParaRPr lang="en-US" b="1" dirty="0" smtClean="0"/>
          </a:p>
          <a:p>
            <a:pPr marL="0" indent="0">
              <a:buNone/>
            </a:pPr>
            <a:endParaRPr lang="en-US" b="1" dirty="0"/>
          </a:p>
          <a:p>
            <a:pPr marL="0" indent="0">
              <a:buNone/>
            </a:pPr>
            <a:r>
              <a:rPr lang="en-US" dirty="0"/>
              <a:t>A more general strategy is to define an error handling </a:t>
            </a:r>
            <a:r>
              <a:rPr lang="en-US" dirty="0" err="1"/>
              <a:t>subjob</a:t>
            </a:r>
            <a:r>
              <a:rPr lang="en-US" dirty="0"/>
              <a:t> to be performed when an error -- any error -- occurs.  This has the important advantage of consolidating the error handling, dramatically reducing testing.  It puts the burden of testing for error conditions on </a:t>
            </a:r>
            <a:r>
              <a:rPr lang="en-US" dirty="0" err="1"/>
              <a:t>Talend</a:t>
            </a:r>
            <a:r>
              <a:rPr lang="en-US" dirty="0"/>
              <a:t> (where it belongs).</a:t>
            </a:r>
            <a:br>
              <a:rPr lang="en-US" dirty="0"/>
            </a:br>
            <a:r>
              <a:rPr lang="en-US" dirty="0"/>
              <a:t/>
            </a:r>
            <a:br>
              <a:rPr lang="en-US" dirty="0"/>
            </a:br>
            <a:r>
              <a:rPr lang="en-US" dirty="0"/>
              <a:t>To implement the general strategy, use the </a:t>
            </a:r>
            <a:r>
              <a:rPr lang="en-US" b="1" dirty="0" err="1"/>
              <a:t>tAssertCatcher</a:t>
            </a:r>
            <a:r>
              <a:rPr lang="en-US" dirty="0"/>
              <a:t> component which will be invoked whenever any component throws an error.</a:t>
            </a:r>
            <a:endParaRPr lang="en-US"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endParaRPr lang="en-US" dirty="0"/>
          </a:p>
        </p:txBody>
      </p:sp>
    </p:spTree>
    <p:extLst>
      <p:ext uri="{BB962C8B-B14F-4D97-AF65-F5344CB8AC3E}">
        <p14:creationId xmlns:p14="http://schemas.microsoft.com/office/powerpoint/2010/main" val="18963093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92500" lnSpcReduction="20000"/>
          </a:bodyPr>
          <a:lstStyle/>
          <a:p>
            <a:pPr marL="0" indent="0">
              <a:buNone/>
            </a:pPr>
            <a:r>
              <a:rPr lang="en-US" dirty="0"/>
              <a:t>Routines are reusable pieces of Java code. Routines enable you to write custom code in Java to optimize data processing, improve Job capacity, and to extend </a:t>
            </a:r>
            <a:r>
              <a:rPr lang="en-US" dirty="0" err="1"/>
              <a:t>Talend</a:t>
            </a:r>
            <a:r>
              <a:rPr lang="en-US" dirty="0"/>
              <a:t> Studio features. </a:t>
            </a:r>
            <a:endParaRPr lang="en-US" dirty="0" smtClean="0"/>
          </a:p>
          <a:p>
            <a:pPr marL="0" indent="0">
              <a:buNone/>
            </a:pPr>
            <a:endParaRPr lang="en-US" dirty="0"/>
          </a:p>
          <a:p>
            <a:pPr marL="0" indent="0">
              <a:buNone/>
            </a:pPr>
            <a:r>
              <a:rPr lang="en-US" dirty="0"/>
              <a:t>There are two types of routines in </a:t>
            </a:r>
            <a:r>
              <a:rPr lang="en-US" dirty="0" err="1"/>
              <a:t>Talend</a:t>
            </a:r>
            <a:r>
              <a:rPr lang="en-US" dirty="0"/>
              <a:t> Studio</a:t>
            </a:r>
            <a:r>
              <a:rPr lang="en-US" dirty="0" smtClean="0"/>
              <a:t>:</a:t>
            </a:r>
          </a:p>
          <a:p>
            <a:pPr marL="0" indent="0">
              <a:buNone/>
            </a:pPr>
            <a:endParaRPr lang="en-US" dirty="0"/>
          </a:p>
          <a:p>
            <a:r>
              <a:rPr lang="en-US" b="1" dirty="0"/>
              <a:t>System routines:</a:t>
            </a:r>
            <a:r>
              <a:rPr lang="en-US" dirty="0"/>
              <a:t> a number of system routines are provided. They are classified according to the type of data they process, such as: numerical, string, date. These types of routines are read-only, and you can call them directly in a </a:t>
            </a:r>
            <a:r>
              <a:rPr lang="en-US" dirty="0" err="1"/>
              <a:t>Talend</a:t>
            </a:r>
            <a:r>
              <a:rPr lang="en-US" dirty="0"/>
              <a:t> Job</a:t>
            </a:r>
            <a:r>
              <a:rPr lang="en-US" dirty="0" smtClean="0"/>
              <a:t>.</a:t>
            </a:r>
          </a:p>
          <a:p>
            <a:endParaRPr lang="en-US" dirty="0"/>
          </a:p>
          <a:p>
            <a:r>
              <a:rPr lang="en-US" b="1" dirty="0"/>
              <a:t>User routines:</a:t>
            </a:r>
            <a:r>
              <a:rPr lang="en-US" dirty="0"/>
              <a:t> You can create your own new user routines or adapt existing routines.</a:t>
            </a:r>
            <a:endParaRPr lang="en-US"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Managing Routines</a:t>
            </a:r>
          </a:p>
        </p:txBody>
      </p:sp>
    </p:spTree>
    <p:extLst>
      <p:ext uri="{BB962C8B-B14F-4D97-AF65-F5344CB8AC3E}">
        <p14:creationId xmlns:p14="http://schemas.microsoft.com/office/powerpoint/2010/main" val="20835885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77500" lnSpcReduction="20000"/>
          </a:bodyPr>
          <a:lstStyle/>
          <a:p>
            <a:pPr marL="0" indent="0">
              <a:buNone/>
            </a:pPr>
            <a:r>
              <a:rPr lang="en-US" b="1" dirty="0"/>
              <a:t>Routine Package</a:t>
            </a:r>
          </a:p>
          <a:p>
            <a:pPr marL="0" indent="0">
              <a:buNone/>
            </a:pPr>
            <a:r>
              <a:rPr lang="en-US" dirty="0"/>
              <a:t>All of your custom routines are placed in a Java package named routines package routines;. You cannot change the package.</a:t>
            </a:r>
          </a:p>
          <a:p>
            <a:pPr marL="0" indent="0">
              <a:buNone/>
            </a:pPr>
            <a:endParaRPr lang="en-US" dirty="0"/>
          </a:p>
          <a:p>
            <a:pPr marL="0" indent="0">
              <a:buNone/>
            </a:pPr>
            <a:r>
              <a:rPr lang="en-US" b="1" dirty="0"/>
              <a:t>Class Comments</a:t>
            </a:r>
          </a:p>
          <a:p>
            <a:pPr marL="0" indent="0">
              <a:buNone/>
            </a:pPr>
            <a:r>
              <a:rPr lang="en-US" dirty="0" err="1"/>
              <a:t>Talend</a:t>
            </a:r>
            <a:r>
              <a:rPr lang="en-US" dirty="0"/>
              <a:t> adds some class-level comments. These provide you with some helpful information on how to write the comments for your methods.</a:t>
            </a:r>
          </a:p>
          <a:p>
            <a:pPr marL="0" indent="0">
              <a:buNone/>
            </a:pPr>
            <a:endParaRPr lang="en-US" dirty="0"/>
          </a:p>
          <a:p>
            <a:pPr marL="0" indent="0">
              <a:buNone/>
            </a:pPr>
            <a:r>
              <a:rPr lang="en-US" b="1" dirty="0"/>
              <a:t>Class Definition</a:t>
            </a:r>
          </a:p>
          <a:p>
            <a:pPr marL="0" indent="0">
              <a:buNone/>
            </a:pPr>
            <a:r>
              <a:rPr lang="en-US" dirty="0"/>
              <a:t>A new Class has been defined with the name that you entered when you created your routine public class </a:t>
            </a:r>
            <a:r>
              <a:rPr lang="en-US" dirty="0" err="1"/>
              <a:t>PhoneUtil</a:t>
            </a:r>
            <a:r>
              <a:rPr lang="en-US" dirty="0"/>
              <a:t> {.</a:t>
            </a:r>
          </a:p>
          <a:p>
            <a:pPr marL="0" indent="0">
              <a:buNone/>
            </a:pPr>
            <a:endParaRPr lang="en-US" dirty="0"/>
          </a:p>
          <a:p>
            <a:pPr marL="0" indent="0">
              <a:buNone/>
            </a:pPr>
            <a:r>
              <a:rPr lang="en-US" b="1" dirty="0"/>
              <a:t>Method Implementation</a:t>
            </a:r>
          </a:p>
          <a:p>
            <a:pPr marL="0" indent="0">
              <a:buNone/>
            </a:pPr>
            <a:r>
              <a:rPr lang="en-US" dirty="0"/>
              <a:t>A new Public Static Method has been implemented </a:t>
            </a:r>
            <a:r>
              <a:rPr lang="en-US" b="1" dirty="0"/>
              <a:t>public static void </a:t>
            </a:r>
            <a:r>
              <a:rPr lang="en-US" b="1" dirty="0" err="1"/>
              <a:t>helloExample</a:t>
            </a:r>
            <a:r>
              <a:rPr lang="en-US" b="1" dirty="0"/>
              <a:t>(String message)</a:t>
            </a:r>
            <a:r>
              <a:rPr lang="en-US" dirty="0"/>
              <a:t> {. This is simply created as a helper to get you going.</a:t>
            </a:r>
            <a:endParaRPr lang="en-US"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Routine Structure</a:t>
            </a:r>
          </a:p>
        </p:txBody>
      </p:sp>
    </p:spTree>
    <p:extLst>
      <p:ext uri="{BB962C8B-B14F-4D97-AF65-F5344CB8AC3E}">
        <p14:creationId xmlns:p14="http://schemas.microsoft.com/office/powerpoint/2010/main" val="31675099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Autofit/>
          </a:bodyPr>
          <a:lstStyle/>
          <a:p>
            <a:pPr marL="0" indent="0">
              <a:buNone/>
            </a:pPr>
            <a:r>
              <a:rPr lang="en-US" sz="2200" b="1" dirty="0"/>
              <a:t>Method Implementation Comments</a:t>
            </a:r>
          </a:p>
          <a:p>
            <a:pPr marL="0" indent="0">
              <a:buNone/>
            </a:pPr>
            <a:r>
              <a:rPr lang="en-US" sz="2200" dirty="0"/>
              <a:t>The method comments that are created by </a:t>
            </a:r>
            <a:r>
              <a:rPr lang="en-US" sz="2200" dirty="0" err="1"/>
              <a:t>Talend</a:t>
            </a:r>
            <a:r>
              <a:rPr lang="en-US" sz="2200" dirty="0"/>
              <a:t> are more than simple comments. These comments control how your new method features in the </a:t>
            </a:r>
            <a:r>
              <a:rPr lang="en-US" sz="2200" dirty="0" err="1"/>
              <a:t>Talend</a:t>
            </a:r>
            <a:r>
              <a:rPr lang="en-US" sz="2200" dirty="0"/>
              <a:t> Designer. You will have seen the structure of these comments documented in the Class comments; but we'll now look at these in a little more depth.</a:t>
            </a:r>
          </a:p>
          <a:p>
            <a:pPr marL="0" indent="0">
              <a:buNone/>
            </a:pPr>
            <a:endParaRPr lang="en-US" sz="2200" dirty="0"/>
          </a:p>
          <a:p>
            <a:pPr marL="0" indent="0">
              <a:buNone/>
            </a:pPr>
            <a:r>
              <a:rPr lang="en-US" sz="2200" b="1" dirty="0"/>
              <a:t>First Comment Lines</a:t>
            </a:r>
          </a:p>
          <a:p>
            <a:pPr marL="0" indent="0">
              <a:buNone/>
            </a:pPr>
            <a:r>
              <a:rPr lang="en-US" sz="2200" dirty="0"/>
              <a:t>The first comment line provides the text that will be shown in the in-line help. This is optional.</a:t>
            </a:r>
          </a:p>
          <a:p>
            <a:pPr marL="0" indent="0">
              <a:buNone/>
            </a:pPr>
            <a:endParaRPr lang="en-US" sz="2200" dirty="0"/>
          </a:p>
          <a:p>
            <a:pPr marL="0" indent="0">
              <a:buNone/>
            </a:pPr>
            <a:r>
              <a:rPr lang="en-US" sz="2200" b="1" dirty="0"/>
              <a:t>{</a:t>
            </a:r>
            <a:r>
              <a:rPr lang="en-US" sz="2200" b="1" dirty="0" err="1"/>
              <a:t>talendTypes</a:t>
            </a:r>
            <a:r>
              <a:rPr lang="en-US" sz="2200" b="1" dirty="0"/>
              <a:t>}</a:t>
            </a:r>
          </a:p>
          <a:p>
            <a:pPr marL="0" indent="0">
              <a:buNone/>
            </a:pPr>
            <a:r>
              <a:rPr lang="en-US" sz="2200" dirty="0"/>
              <a:t>This value is used to tell the interpreter the </a:t>
            </a:r>
            <a:r>
              <a:rPr lang="en-US" sz="2200" dirty="0" err="1"/>
              <a:t>Talend</a:t>
            </a:r>
            <a:r>
              <a:rPr lang="en-US" sz="2200" dirty="0"/>
              <a:t> return type of the method</a:t>
            </a:r>
            <a:r>
              <a:rPr lang="en-US" sz="2200" dirty="0" smtClean="0"/>
              <a:t>.</a:t>
            </a:r>
            <a:endParaRPr lang="en-US" sz="2200"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Tree>
    <p:extLst>
      <p:ext uri="{BB962C8B-B14F-4D97-AF65-F5344CB8AC3E}">
        <p14:creationId xmlns:p14="http://schemas.microsoft.com/office/powerpoint/2010/main" val="2478893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99244"/>
            <a:ext cx="10515600" cy="6272011"/>
          </a:xfrm>
        </p:spPr>
      </p:pic>
    </p:spTree>
    <p:extLst>
      <p:ext uri="{BB962C8B-B14F-4D97-AF65-F5344CB8AC3E}">
        <p14:creationId xmlns:p14="http://schemas.microsoft.com/office/powerpoint/2010/main" val="4927839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Autofit/>
          </a:bodyPr>
          <a:lstStyle/>
          <a:p>
            <a:pPr marL="0" indent="0">
              <a:buNone/>
            </a:pPr>
            <a:r>
              <a:rPr lang="en-US" sz="2200" b="1" dirty="0"/>
              <a:t>{Category}</a:t>
            </a:r>
          </a:p>
          <a:p>
            <a:pPr marL="0" indent="0">
              <a:buNone/>
            </a:pPr>
            <a:r>
              <a:rPr lang="en-US" sz="2200" dirty="0"/>
              <a:t>This value defines the Class' category. This is used within the </a:t>
            </a:r>
            <a:r>
              <a:rPr lang="en-US" sz="2200" dirty="0" err="1"/>
              <a:t>Talend</a:t>
            </a:r>
            <a:r>
              <a:rPr lang="en-US" sz="2200" dirty="0"/>
              <a:t> Designer, to navigate to the method</a:t>
            </a:r>
            <a:r>
              <a:rPr lang="en-US" sz="2200" dirty="0" smtClean="0"/>
              <a:t>.</a:t>
            </a:r>
          </a:p>
          <a:p>
            <a:pPr marL="0" indent="0">
              <a:buNone/>
            </a:pPr>
            <a:r>
              <a:rPr lang="en-US" sz="2200" b="1" dirty="0" smtClean="0"/>
              <a:t>{</a:t>
            </a:r>
            <a:r>
              <a:rPr lang="en-US" sz="2200" b="1" dirty="0" err="1"/>
              <a:t>param</a:t>
            </a:r>
            <a:r>
              <a:rPr lang="en-US" sz="2200" b="1" dirty="0"/>
              <a:t>}</a:t>
            </a:r>
          </a:p>
          <a:p>
            <a:pPr marL="0" indent="0">
              <a:buNone/>
            </a:pPr>
            <a:r>
              <a:rPr lang="en-US" sz="2200" dirty="0"/>
              <a:t>This value defines the parameter types that are passed to the method. Again, this is for use with in the </a:t>
            </a:r>
            <a:r>
              <a:rPr lang="en-US" sz="2200" dirty="0" err="1"/>
              <a:t>Talend</a:t>
            </a:r>
            <a:r>
              <a:rPr lang="en-US" sz="2200" dirty="0"/>
              <a:t> Designer</a:t>
            </a:r>
            <a:r>
              <a:rPr lang="en-US" sz="2200" dirty="0" smtClean="0"/>
              <a:t>.</a:t>
            </a:r>
            <a:endParaRPr lang="en-US" sz="2200" dirty="0"/>
          </a:p>
          <a:p>
            <a:pPr marL="0" indent="0">
              <a:buNone/>
            </a:pPr>
            <a:r>
              <a:rPr lang="en-US" sz="2200" b="1" dirty="0"/>
              <a:t>{example}</a:t>
            </a:r>
          </a:p>
          <a:p>
            <a:pPr marL="0" indent="0">
              <a:buNone/>
            </a:pPr>
            <a:r>
              <a:rPr lang="en-US" sz="2200" dirty="0"/>
              <a:t>Used to show example </a:t>
            </a:r>
            <a:r>
              <a:rPr lang="en-US" sz="2200" dirty="0" smtClean="0"/>
              <a:t>usage</a:t>
            </a:r>
            <a:r>
              <a:rPr lang="en-US" sz="2200" dirty="0"/>
              <a:t>, within the </a:t>
            </a:r>
            <a:r>
              <a:rPr lang="en-US" sz="2200" dirty="0" err="1"/>
              <a:t>Talend</a:t>
            </a:r>
            <a:r>
              <a:rPr lang="en-US" sz="2200" dirty="0"/>
              <a:t> Designer</a:t>
            </a:r>
            <a:r>
              <a:rPr lang="en-US" sz="2200" dirty="0" smtClean="0"/>
              <a:t>.</a:t>
            </a:r>
          </a:p>
          <a:p>
            <a:pPr marL="0" indent="0">
              <a:buNone/>
            </a:pPr>
            <a:r>
              <a:rPr lang="en-US" sz="2200" b="1" dirty="0" smtClean="0"/>
              <a:t>//$</a:t>
            </a:r>
            <a:r>
              <a:rPr lang="en-US" sz="2200" b="1" dirty="0"/>
              <a:t>NON-NLS-1$</a:t>
            </a:r>
          </a:p>
          <a:p>
            <a:pPr marL="0" indent="0">
              <a:buNone/>
            </a:pPr>
            <a:r>
              <a:rPr lang="en-US" sz="2200" dirty="0"/>
              <a:t>You may see comments similar to this, following </a:t>
            </a:r>
            <a:r>
              <a:rPr lang="en-US" sz="2200" i="1" dirty="0"/>
              <a:t>String</a:t>
            </a:r>
            <a:r>
              <a:rPr lang="en-US" sz="2200" dirty="0"/>
              <a:t> declarations. This is a directive to </a:t>
            </a:r>
            <a:r>
              <a:rPr lang="en-US" sz="2200" i="1" dirty="0"/>
              <a:t>Eclipse</a:t>
            </a:r>
            <a:r>
              <a:rPr lang="en-US" sz="2200" dirty="0"/>
              <a:t> to silence warnings if it encounters string literals (when it has been configured to complain).</a:t>
            </a:r>
          </a:p>
          <a:p>
            <a:pPr marL="0" indent="0">
              <a:buNone/>
            </a:pPr>
            <a:endParaRPr lang="en-US" sz="2200"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Tree>
    <p:extLst>
      <p:ext uri="{BB962C8B-B14F-4D97-AF65-F5344CB8AC3E}">
        <p14:creationId xmlns:p14="http://schemas.microsoft.com/office/powerpoint/2010/main" val="35212259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rmAutofit/>
          </a:bodyPr>
          <a:lstStyle/>
          <a:p>
            <a:pPr marL="0" indent="0">
              <a:buNone/>
            </a:pPr>
            <a:r>
              <a:rPr lang="en-US" dirty="0"/>
              <a:t>Good Job design is at the heart of your </a:t>
            </a:r>
            <a:r>
              <a:rPr lang="en-US" dirty="0" err="1"/>
              <a:t>Talend</a:t>
            </a:r>
            <a:r>
              <a:rPr lang="en-US" dirty="0"/>
              <a:t> development. </a:t>
            </a:r>
            <a:r>
              <a:rPr lang="en-US" dirty="0" smtClean="0"/>
              <a:t>In this section, we’ll </a:t>
            </a:r>
            <a:r>
              <a:rPr lang="en-US" dirty="0"/>
              <a:t>look at the different aspects of designing your </a:t>
            </a:r>
            <a:r>
              <a:rPr lang="en-US" dirty="0" smtClean="0"/>
              <a:t>Jobs</a:t>
            </a:r>
          </a:p>
          <a:p>
            <a:pPr lvl="1"/>
            <a:r>
              <a:rPr lang="en-US" dirty="0"/>
              <a:t>Purpose of Job</a:t>
            </a:r>
            <a:endParaRPr lang="en-US" sz="3200" dirty="0"/>
          </a:p>
          <a:p>
            <a:pPr lvl="1"/>
            <a:r>
              <a:rPr lang="en-US" dirty="0"/>
              <a:t>Job Architecture</a:t>
            </a:r>
            <a:endParaRPr lang="en-US" sz="3200" dirty="0"/>
          </a:p>
          <a:p>
            <a:pPr lvl="1"/>
            <a:r>
              <a:rPr lang="en-US" dirty="0"/>
              <a:t>Reusability</a:t>
            </a:r>
            <a:endParaRPr lang="en-US" sz="3200" dirty="0"/>
          </a:p>
          <a:p>
            <a:pPr lvl="1"/>
            <a:r>
              <a:rPr lang="en-US" dirty="0"/>
              <a:t>Error Handling</a:t>
            </a:r>
            <a:endParaRPr lang="en-US" sz="3200" dirty="0"/>
          </a:p>
          <a:p>
            <a:pPr lvl="1"/>
            <a:r>
              <a:rPr lang="en-US" dirty="0"/>
              <a:t>Restart &amp; Recovery</a:t>
            </a:r>
            <a:endParaRPr lang="en-US" sz="3200" dirty="0"/>
          </a:p>
          <a:p>
            <a:pPr lvl="1"/>
            <a:r>
              <a:rPr lang="en-US" dirty="0"/>
              <a:t>Robustness</a:t>
            </a:r>
            <a:endParaRPr lang="en-US" sz="3200" dirty="0"/>
          </a:p>
          <a:p>
            <a:pPr lvl="1"/>
            <a:r>
              <a:rPr lang="en-US" dirty="0" smtClean="0"/>
              <a:t>Logging</a:t>
            </a:r>
          </a:p>
          <a:p>
            <a:pPr lvl="1"/>
            <a:r>
              <a:rPr lang="en-US" dirty="0"/>
              <a:t>Performance (speed of execution)</a:t>
            </a:r>
            <a:endParaRPr lang="en-US" sz="3200" dirty="0"/>
          </a:p>
          <a:p>
            <a:pPr lvl="1"/>
            <a:endParaRPr lang="en-US" sz="3200" dirty="0"/>
          </a:p>
          <a:p>
            <a:pPr lvl="1"/>
            <a:endParaRPr lang="en-US"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Best practices and sample jobs</a:t>
            </a:r>
          </a:p>
        </p:txBody>
      </p:sp>
    </p:spTree>
    <p:extLst>
      <p:ext uri="{BB962C8B-B14F-4D97-AF65-F5344CB8AC3E}">
        <p14:creationId xmlns:p14="http://schemas.microsoft.com/office/powerpoint/2010/main" val="387141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1900" b="1" dirty="0"/>
              <a:t>Purpose of Job</a:t>
            </a:r>
          </a:p>
          <a:p>
            <a:pPr marL="0" indent="0">
              <a:buNone/>
            </a:pPr>
            <a:r>
              <a:rPr lang="en-US" sz="1900" dirty="0"/>
              <a:t>The first and possibly easiest of our design goals is What's the purpose of the Job?. </a:t>
            </a:r>
            <a:endParaRPr lang="en-US" sz="1900" dirty="0" smtClean="0"/>
          </a:p>
          <a:p>
            <a:pPr marL="0" indent="0">
              <a:buNone/>
            </a:pPr>
            <a:r>
              <a:rPr lang="en-US" sz="1900" b="1" dirty="0" smtClean="0"/>
              <a:t>Unfortunately</a:t>
            </a:r>
            <a:r>
              <a:rPr lang="en-US" sz="1900" b="1" dirty="0"/>
              <a:t>, this is often where it ends. This may be ok for your first simple Job; but this is not a good basis for working on a larger project either on your own or with a team of developers</a:t>
            </a:r>
            <a:r>
              <a:rPr lang="en-US" sz="1900" b="1" dirty="0" smtClean="0"/>
              <a:t>.</a:t>
            </a:r>
          </a:p>
          <a:p>
            <a:pPr marL="0" indent="0">
              <a:buNone/>
            </a:pPr>
            <a:endParaRPr lang="en-US" sz="1900" dirty="0" smtClean="0"/>
          </a:p>
          <a:p>
            <a:pPr marL="0" indent="0">
              <a:buNone/>
            </a:pPr>
            <a:r>
              <a:rPr lang="en-US" sz="1900" b="1" dirty="0" smtClean="0"/>
              <a:t>Job </a:t>
            </a:r>
            <a:r>
              <a:rPr lang="en-US" sz="1900" b="1" dirty="0"/>
              <a:t>Architecture</a:t>
            </a:r>
          </a:p>
          <a:p>
            <a:pPr marL="0" indent="0">
              <a:buNone/>
            </a:pPr>
            <a:r>
              <a:rPr lang="en-US" sz="1900" dirty="0"/>
              <a:t>Even the simplest of Jobs needs some design thought. A trivial Job that reads data from a source, performs some manipulation and then writes the results to a target, may only require three basic components. </a:t>
            </a:r>
            <a:endParaRPr lang="en-US" sz="1900" dirty="0" smtClean="0"/>
          </a:p>
          <a:p>
            <a:pPr marL="0" indent="0">
              <a:buNone/>
            </a:pPr>
            <a:r>
              <a:rPr lang="en-US" sz="1900" dirty="0" smtClean="0"/>
              <a:t>But </a:t>
            </a:r>
            <a:r>
              <a:rPr lang="en-US" sz="1900" dirty="0"/>
              <a:t>what if the Job fails? You may then need to start thinking about recovery and adding some error handling. Suddenly, the Job becomes much more complex than first thought. Often, it’s these aspects of Jobs that gets left for another day</a:t>
            </a:r>
            <a:r>
              <a:rPr lang="en-US" sz="1900" dirty="0" smtClean="0"/>
              <a:t>.</a:t>
            </a:r>
            <a:endParaRPr lang="en-US" sz="1900" dirty="0"/>
          </a:p>
          <a:p>
            <a:pPr marL="0" indent="0">
              <a:buNone/>
            </a:pPr>
            <a:r>
              <a:rPr lang="en-US" sz="1900" dirty="0"/>
              <a:t>As Jobs become more complex, it’s important to think about the modularity of your work. What code is common across many Jobs and is reusable? Can a large task be broken down in to several smaller Jobs that can be orchestrated by a master Job?</a:t>
            </a:r>
            <a:endParaRPr lang="en-US" sz="1900" dirty="0" smtClean="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Tree>
    <p:extLst>
      <p:ext uri="{BB962C8B-B14F-4D97-AF65-F5344CB8AC3E}">
        <p14:creationId xmlns:p14="http://schemas.microsoft.com/office/powerpoint/2010/main" val="29610910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1900" b="1" dirty="0"/>
              <a:t>Reusability</a:t>
            </a:r>
          </a:p>
          <a:p>
            <a:pPr marL="0" indent="0">
              <a:buNone/>
            </a:pPr>
            <a:r>
              <a:rPr lang="en-US" sz="1900" dirty="0"/>
              <a:t>A key aspect to our overall design strategy is reusability. Each time we write some reusable and robust code, whether it’s just a simple fragment of code or an entire Job, we are closer to our goal of quickly writing fast and robust Job.</a:t>
            </a:r>
          </a:p>
          <a:p>
            <a:pPr marL="0" indent="0">
              <a:buNone/>
            </a:pPr>
            <a:r>
              <a:rPr lang="en-US" sz="1900" dirty="0" err="1" smtClean="0"/>
              <a:t>Talend</a:t>
            </a:r>
            <a:r>
              <a:rPr lang="en-US" sz="1900" dirty="0" smtClean="0"/>
              <a:t> </a:t>
            </a:r>
            <a:r>
              <a:rPr lang="en-US" sz="1900" dirty="0"/>
              <a:t>provides many features to help you write reusable code. These include Jobs, </a:t>
            </a:r>
            <a:r>
              <a:rPr lang="en-US" sz="1900" dirty="0" err="1"/>
              <a:t>Joblets</a:t>
            </a:r>
            <a:r>
              <a:rPr lang="en-US" sz="1900" dirty="0"/>
              <a:t>, (Enterprise only), Context Groups, Repository Code Routines, Custom Components and other Repository objects.</a:t>
            </a:r>
          </a:p>
          <a:p>
            <a:pPr marL="0" indent="0">
              <a:buNone/>
            </a:pPr>
            <a:endParaRPr lang="en-US" sz="1900" b="1" dirty="0" smtClean="0"/>
          </a:p>
          <a:p>
            <a:pPr marL="0" indent="0">
              <a:buNone/>
            </a:pPr>
            <a:r>
              <a:rPr lang="en-US" sz="1900" b="1" dirty="0" smtClean="0"/>
              <a:t>Error </a:t>
            </a:r>
            <a:r>
              <a:rPr lang="en-US" sz="1900" b="1" dirty="0"/>
              <a:t>Handling</a:t>
            </a:r>
          </a:p>
          <a:p>
            <a:pPr marL="0" indent="0">
              <a:buNone/>
            </a:pPr>
            <a:r>
              <a:rPr lang="en-US" sz="1900" dirty="0"/>
              <a:t>As with any programming, your Job may receive errors and these need to be handled. These may be Exceptions thrown by the components in your Job or they may be other softer errors that you also need to handle in some way.</a:t>
            </a:r>
          </a:p>
          <a:p>
            <a:pPr marL="0" indent="0">
              <a:buNone/>
            </a:pPr>
            <a:endParaRPr lang="en-US" sz="1900" dirty="0"/>
          </a:p>
          <a:p>
            <a:pPr marL="0" indent="0">
              <a:buNone/>
            </a:pPr>
            <a:r>
              <a:rPr lang="en-US" sz="1900" dirty="0"/>
              <a:t>You may, for example, refer to a null Object and receive a </a:t>
            </a:r>
            <a:r>
              <a:rPr lang="en-US" sz="1900" dirty="0" err="1"/>
              <a:t>NullPointerException</a:t>
            </a:r>
            <a:r>
              <a:rPr lang="en-US" sz="1900" dirty="0"/>
              <a:t>. Unless you catch this exception and deal with it, your Job will usually terminate immediately. This may or may not be your desired result.</a:t>
            </a:r>
          </a:p>
          <a:p>
            <a:pPr marL="0" indent="0">
              <a:buNone/>
            </a:pPr>
            <a:endParaRPr lang="en-US" sz="19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Tree>
    <p:extLst>
      <p:ext uri="{BB962C8B-B14F-4D97-AF65-F5344CB8AC3E}">
        <p14:creationId xmlns:p14="http://schemas.microsoft.com/office/powerpoint/2010/main" val="2043341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1900" b="1" dirty="0"/>
              <a:t>Restart &amp; Recovery</a:t>
            </a:r>
          </a:p>
          <a:p>
            <a:pPr marL="0" indent="0">
              <a:buNone/>
            </a:pPr>
            <a:r>
              <a:rPr lang="en-US" sz="1900" dirty="0"/>
              <a:t>Now that you’re handling errors, you’re in a much better position to deal with your Job should it receive a fatal error.</a:t>
            </a:r>
          </a:p>
          <a:p>
            <a:pPr marL="0" indent="0">
              <a:buNone/>
            </a:pPr>
            <a:r>
              <a:rPr lang="en-US" sz="1900" dirty="0"/>
              <a:t>Can your Job simply be restarted from the beginning? Is that practicable? Or should you restart the Job at a logical point of failure?</a:t>
            </a:r>
          </a:p>
          <a:p>
            <a:pPr marL="0" indent="0">
              <a:buNone/>
            </a:pPr>
            <a:endParaRPr lang="en-US" sz="1900" b="1" dirty="0" smtClean="0"/>
          </a:p>
          <a:p>
            <a:pPr marL="0" indent="0">
              <a:buNone/>
            </a:pPr>
            <a:r>
              <a:rPr lang="en-US" sz="1900" b="1" dirty="0" smtClean="0"/>
              <a:t>Robustness</a:t>
            </a:r>
            <a:endParaRPr lang="en-US" sz="1900" b="1" dirty="0"/>
          </a:p>
          <a:p>
            <a:pPr marL="0" indent="0">
              <a:buNone/>
            </a:pPr>
            <a:r>
              <a:rPr lang="en-US" sz="1900" dirty="0"/>
              <a:t>Once the architecture of your Job is in place, errors are being handled, and there is restart and recovery capability, your Job is well on the way to being reliable and robust</a:t>
            </a:r>
            <a:r>
              <a:rPr lang="en-US" sz="1900" dirty="0" smtClean="0"/>
              <a:t>.</a:t>
            </a:r>
            <a:endParaRPr lang="en-US" sz="1900" dirty="0"/>
          </a:p>
          <a:p>
            <a:pPr marL="0" indent="0">
              <a:buNone/>
            </a:pPr>
            <a:endParaRPr lang="en-US" sz="1900" dirty="0" smtClean="0"/>
          </a:p>
          <a:p>
            <a:pPr marL="0" indent="0">
              <a:buNone/>
            </a:pPr>
            <a:r>
              <a:rPr lang="en-US" sz="1900" b="1" dirty="0" smtClean="0"/>
              <a:t>Logging</a:t>
            </a:r>
            <a:endParaRPr lang="en-US" sz="1900" b="1" dirty="0"/>
          </a:p>
          <a:p>
            <a:pPr marL="0" indent="0">
              <a:buNone/>
            </a:pPr>
            <a:r>
              <a:rPr lang="en-US" sz="1900" dirty="0" smtClean="0"/>
              <a:t>it’s </a:t>
            </a:r>
            <a:r>
              <a:rPr lang="en-US" sz="1900" dirty="0"/>
              <a:t>good practice to record information about the execution of your Job, over time. This helps with performance tuning and resolving issues.</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Tree>
    <p:extLst>
      <p:ext uri="{BB962C8B-B14F-4D97-AF65-F5344CB8AC3E}">
        <p14:creationId xmlns:p14="http://schemas.microsoft.com/office/powerpoint/2010/main" val="2050271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1900" b="1" dirty="0"/>
              <a:t>Performance</a:t>
            </a:r>
          </a:p>
          <a:p>
            <a:pPr marL="0" indent="0">
              <a:buNone/>
            </a:pPr>
            <a:r>
              <a:rPr lang="en-US" sz="1900" dirty="0"/>
              <a:t>Performance (usually meaning speed of execution) is often a key metric of a Jobs success or failure. There are many aspects to tuning your Job, including: General Job design, Memory management, I/O, Sharing the load with inputs and outputs (e.g. Databases) and Parallelism. </a:t>
            </a:r>
          </a:p>
          <a:p>
            <a:pPr marL="0" indent="0">
              <a:buNone/>
            </a:pPr>
            <a:r>
              <a:rPr lang="en-US" sz="1900" dirty="0"/>
              <a:t>There are also factors that may not be under the direct control of the </a:t>
            </a:r>
            <a:r>
              <a:rPr lang="en-US" sz="1900" dirty="0" err="1"/>
              <a:t>Talend</a:t>
            </a:r>
            <a:r>
              <a:rPr lang="en-US" sz="1900" dirty="0"/>
              <a:t> Developer such as Network performance and the configuration of external sources and targets. These should all be taken in to consideration.</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Tree>
    <p:extLst>
      <p:ext uri="{BB962C8B-B14F-4D97-AF65-F5344CB8AC3E}">
        <p14:creationId xmlns:p14="http://schemas.microsoft.com/office/powerpoint/2010/main" val="17849359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028624"/>
            <a:ext cx="9955831" cy="5420483"/>
          </a:xfrm>
        </p:spPr>
        <p:txBody>
          <a:bodyPr>
            <a:noAutofit/>
          </a:bodyPr>
          <a:lstStyle/>
          <a:p>
            <a:pPr marL="0" indent="0">
              <a:buNone/>
            </a:pPr>
            <a:r>
              <a:rPr lang="en-US" sz="2400" b="1" dirty="0" err="1" smtClean="0"/>
              <a:t>Talend</a:t>
            </a:r>
            <a:r>
              <a:rPr lang="en-US" sz="2400" b="1" dirty="0"/>
              <a:t> workspace path should not contain any </a:t>
            </a:r>
            <a:r>
              <a:rPr lang="en-US" sz="2400" b="1" dirty="0" smtClean="0"/>
              <a:t>spaces</a:t>
            </a:r>
          </a:p>
          <a:p>
            <a:pPr marL="0" indent="0">
              <a:buNone/>
            </a:pPr>
            <a:r>
              <a:rPr lang="en-US" sz="1800" b="1" dirty="0" smtClean="0"/>
              <a:t>Workspace </a:t>
            </a:r>
            <a:r>
              <a:rPr lang="en-US" sz="1800" b="1" dirty="0"/>
              <a:t>paths to avoid:</a:t>
            </a:r>
          </a:p>
          <a:p>
            <a:pPr marL="0" indent="0">
              <a:buNone/>
            </a:pPr>
            <a:r>
              <a:rPr lang="en-US" sz="1800" b="1" i="1" dirty="0" smtClean="0"/>
              <a:t>	</a:t>
            </a:r>
            <a:r>
              <a:rPr lang="en-US" sz="1800" i="1" dirty="0" smtClean="0"/>
              <a:t>c</a:t>
            </a:r>
            <a:r>
              <a:rPr lang="en-US" sz="1800" i="1" dirty="0"/>
              <a:t>:\Open Project\</a:t>
            </a:r>
            <a:r>
              <a:rPr lang="en-US" sz="1800" i="1" dirty="0" err="1"/>
              <a:t>Talend</a:t>
            </a:r>
            <a:r>
              <a:rPr lang="en-US" sz="1800" i="1" dirty="0"/>
              <a:t> Open Studio\workspace</a:t>
            </a:r>
          </a:p>
          <a:p>
            <a:pPr marL="0" indent="0">
              <a:buNone/>
            </a:pPr>
            <a:r>
              <a:rPr lang="en-US" sz="1800" i="1" dirty="0"/>
              <a:t> </a:t>
            </a:r>
            <a:r>
              <a:rPr lang="en-US" sz="1800" i="1" dirty="0" smtClean="0"/>
              <a:t>                  d</a:t>
            </a:r>
            <a:r>
              <a:rPr lang="en-US" sz="1800" i="1" dirty="0"/>
              <a:t>:\My Projects\</a:t>
            </a:r>
            <a:r>
              <a:rPr lang="en-US" sz="1800" i="1" dirty="0" err="1"/>
              <a:t>Talend</a:t>
            </a:r>
            <a:r>
              <a:rPr lang="en-US" sz="1800" i="1" dirty="0"/>
              <a:t>\workspace</a:t>
            </a:r>
          </a:p>
          <a:p>
            <a:pPr marL="0" indent="0">
              <a:buNone/>
            </a:pPr>
            <a:r>
              <a:rPr lang="en-US" sz="1800" b="1" dirty="0" smtClean="0"/>
              <a:t>Recommended </a:t>
            </a:r>
            <a:r>
              <a:rPr lang="en-US" sz="1800" b="1" dirty="0"/>
              <a:t>Workspace Path:</a:t>
            </a:r>
          </a:p>
          <a:p>
            <a:pPr marL="0" indent="0">
              <a:buNone/>
            </a:pPr>
            <a:r>
              <a:rPr lang="en-US" sz="1800" i="1" dirty="0"/>
              <a:t>      </a:t>
            </a:r>
            <a:r>
              <a:rPr lang="en-US" sz="1800" i="1" dirty="0" smtClean="0"/>
              <a:t>             c</a:t>
            </a:r>
            <a:r>
              <a:rPr lang="en-US" sz="1800" i="1" dirty="0"/>
              <a:t>:\Talend\workpace</a:t>
            </a:r>
          </a:p>
          <a:p>
            <a:pPr marL="0" indent="0">
              <a:buNone/>
            </a:pPr>
            <a:r>
              <a:rPr lang="en-US" sz="1800" i="1" dirty="0"/>
              <a:t>        </a:t>
            </a:r>
            <a:r>
              <a:rPr lang="en-US" sz="1800" i="1" dirty="0" smtClean="0"/>
              <a:t>         d</a:t>
            </a:r>
            <a:r>
              <a:rPr lang="en-US" sz="1800" i="1" dirty="0"/>
              <a:t>:\</a:t>
            </a:r>
            <a:r>
              <a:rPr lang="en-US" sz="1800" i="1" dirty="0" smtClean="0"/>
              <a:t>OpenProject\Talend\workspace</a:t>
            </a:r>
            <a:endParaRPr lang="en-US" sz="1800" i="1" dirty="0"/>
          </a:p>
          <a:p>
            <a:pPr marL="0" indent="0">
              <a:buNone/>
            </a:pPr>
            <a:r>
              <a:rPr lang="en-US" sz="2400" b="1" dirty="0"/>
              <a:t>Never forget to perform Null </a:t>
            </a:r>
            <a:r>
              <a:rPr lang="en-US" sz="2400" b="1" dirty="0" smtClean="0"/>
              <a:t>Handling</a:t>
            </a:r>
          </a:p>
          <a:p>
            <a:pPr marL="0" indent="0">
              <a:buNone/>
            </a:pPr>
            <a:r>
              <a:rPr lang="en-US" sz="1800" b="1" dirty="0"/>
              <a:t>Example #1 – Bad</a:t>
            </a:r>
          </a:p>
          <a:p>
            <a:pPr marL="0" indent="0">
              <a:buNone/>
            </a:pPr>
            <a:r>
              <a:rPr lang="en-US" sz="1800" dirty="0"/>
              <a:t>        if(</a:t>
            </a:r>
            <a:r>
              <a:rPr lang="en-US" sz="1800" dirty="0" err="1"/>
              <a:t>myString.length</a:t>
            </a:r>
            <a:r>
              <a:rPr lang="en-US" sz="1800" dirty="0"/>
              <a:t>() &gt; 0)  </a:t>
            </a:r>
          </a:p>
          <a:p>
            <a:pPr marL="0" indent="0">
              <a:buNone/>
            </a:pPr>
            <a:r>
              <a:rPr lang="en-US" sz="1800" dirty="0"/>
              <a:t>          </a:t>
            </a:r>
            <a:r>
              <a:rPr lang="en-US" sz="1800" dirty="0" err="1"/>
              <a:t>System.out.println</a:t>
            </a:r>
            <a:r>
              <a:rPr lang="en-US" sz="1800" dirty="0"/>
              <a:t>(</a:t>
            </a:r>
            <a:r>
              <a:rPr lang="en-US" sz="1800" dirty="0" err="1"/>
              <a:t>myString.toUpperCase</a:t>
            </a:r>
            <a:r>
              <a:rPr lang="en-US" sz="1800" dirty="0"/>
              <a:t>());</a:t>
            </a:r>
          </a:p>
          <a:p>
            <a:pPr marL="0" indent="0">
              <a:buNone/>
            </a:pPr>
            <a:r>
              <a:rPr lang="en-US" sz="1800" b="1" dirty="0"/>
              <a:t>Example #2 – Good</a:t>
            </a:r>
          </a:p>
          <a:p>
            <a:pPr marL="0" indent="0">
              <a:buNone/>
            </a:pPr>
            <a:r>
              <a:rPr lang="en-US" sz="1800" dirty="0"/>
              <a:t>       if(!</a:t>
            </a:r>
            <a:r>
              <a:rPr lang="en-US" sz="1800" dirty="0" err="1"/>
              <a:t>Relational.ISNULL</a:t>
            </a:r>
            <a:r>
              <a:rPr lang="en-US" sz="1800" dirty="0"/>
              <a:t>(</a:t>
            </a:r>
            <a:r>
              <a:rPr lang="en-US" sz="1800" dirty="0" err="1"/>
              <a:t>myString</a:t>
            </a:r>
            <a:r>
              <a:rPr lang="en-US" sz="1800" dirty="0"/>
              <a:t>) &amp;&amp; </a:t>
            </a:r>
            <a:r>
              <a:rPr lang="en-US" sz="1800" dirty="0" err="1"/>
              <a:t>myString.length</a:t>
            </a:r>
            <a:r>
              <a:rPr lang="en-US" sz="1800" dirty="0"/>
              <a:t>() &gt; 0)                               </a:t>
            </a:r>
          </a:p>
          <a:p>
            <a:pPr marL="0" indent="0">
              <a:buNone/>
            </a:pPr>
            <a:r>
              <a:rPr lang="en-US" sz="1800" dirty="0"/>
              <a:t>      </a:t>
            </a:r>
            <a:r>
              <a:rPr lang="en-US" sz="1800" dirty="0" err="1"/>
              <a:t>System.out.println</a:t>
            </a:r>
            <a:r>
              <a:rPr lang="en-US" sz="1800" dirty="0"/>
              <a:t>(</a:t>
            </a:r>
            <a:r>
              <a:rPr lang="en-US" sz="1800" dirty="0" err="1"/>
              <a:t>myString.toUpperCase</a:t>
            </a:r>
            <a:r>
              <a:rPr lang="en-US" sz="1800" dirty="0"/>
              <a:t>());</a:t>
            </a:r>
          </a:p>
          <a:p>
            <a:pPr marL="0" indent="0">
              <a:buNone/>
            </a:pPr>
            <a:r>
              <a:rPr lang="en-US" sz="2400" dirty="0"/>
              <a:t/>
            </a:r>
            <a:br>
              <a:rPr lang="en-US" sz="2400" dirty="0"/>
            </a:br>
            <a:endParaRPr lang="en-US" sz="23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Dos &amp; DON’Ts</a:t>
            </a:r>
          </a:p>
        </p:txBody>
      </p:sp>
    </p:spTree>
    <p:extLst>
      <p:ext uri="{BB962C8B-B14F-4D97-AF65-F5344CB8AC3E}">
        <p14:creationId xmlns:p14="http://schemas.microsoft.com/office/powerpoint/2010/main" val="7275985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028624"/>
            <a:ext cx="9955831" cy="5420483"/>
          </a:xfrm>
        </p:spPr>
        <p:txBody>
          <a:bodyPr>
            <a:noAutofit/>
          </a:bodyPr>
          <a:lstStyle/>
          <a:p>
            <a:pPr marL="0" indent="0">
              <a:buNone/>
            </a:pPr>
            <a:r>
              <a:rPr lang="en-US" sz="2300" b="1" dirty="0"/>
              <a:t>Create Repository Metadata for DB connections and retrieve database table schema for DB tables</a:t>
            </a:r>
          </a:p>
          <a:p>
            <a:pPr marL="0" indent="0">
              <a:buNone/>
            </a:pPr>
            <a:endParaRPr lang="en-US" sz="2300" dirty="0"/>
          </a:p>
          <a:p>
            <a:pPr marL="0" indent="0">
              <a:buNone/>
            </a:pPr>
            <a:r>
              <a:rPr lang="en-US" sz="2300" dirty="0"/>
              <a:t>It allows you to quickly retrieve the schema of database tables and help rapid development. If you will try to create schema for database table one by one it will take long time. Click here for more details on creating DB connections and retrieving schema.</a:t>
            </a:r>
          </a:p>
          <a:p>
            <a:pPr marL="0" indent="0">
              <a:buNone/>
            </a:pPr>
            <a:endParaRPr lang="en-US" sz="2300" dirty="0"/>
          </a:p>
          <a:p>
            <a:pPr marL="0" indent="0">
              <a:buNone/>
            </a:pPr>
            <a:r>
              <a:rPr lang="en-US" sz="2300" b="1" dirty="0"/>
              <a:t>Use Repository Schema for Files/DB and DB connections</a:t>
            </a:r>
          </a:p>
          <a:p>
            <a:pPr marL="0" indent="0">
              <a:buNone/>
            </a:pPr>
            <a:endParaRPr lang="en-US" sz="2300" dirty="0"/>
          </a:p>
          <a:p>
            <a:pPr marL="0" indent="0">
              <a:buNone/>
            </a:pPr>
            <a:r>
              <a:rPr lang="en-US" sz="2300" dirty="0"/>
              <a:t>It allows you to change the schema at one place, without having to change the schema in every job. Also, you don't need to open every job to find out if the changed schema is part of the Job or not. Changing at one place in Repository will allow you to change in every job.</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Tree>
    <p:extLst>
      <p:ext uri="{BB962C8B-B14F-4D97-AF65-F5344CB8AC3E}">
        <p14:creationId xmlns:p14="http://schemas.microsoft.com/office/powerpoint/2010/main" val="32145930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028624"/>
            <a:ext cx="9955831" cy="5420483"/>
          </a:xfrm>
        </p:spPr>
        <p:txBody>
          <a:bodyPr>
            <a:noAutofit/>
          </a:bodyPr>
          <a:lstStyle/>
          <a:p>
            <a:pPr marL="0" indent="0">
              <a:buNone/>
            </a:pPr>
            <a:r>
              <a:rPr lang="en-US" sz="2300" b="1" dirty="0"/>
              <a:t>Provide Sub Job title for every sub job to describe the sub job purpose/objective</a:t>
            </a:r>
          </a:p>
          <a:p>
            <a:pPr marL="0" indent="0">
              <a:buNone/>
            </a:pPr>
            <a:endParaRPr lang="en-US" sz="2300" dirty="0"/>
          </a:p>
          <a:p>
            <a:pPr marL="0" indent="0">
              <a:buNone/>
            </a:pPr>
            <a:endParaRPr lang="en-US" sz="2300" dirty="0"/>
          </a:p>
          <a:p>
            <a:pPr marL="0" indent="0">
              <a:buNone/>
            </a:pPr>
            <a:endParaRPr lang="en-US" sz="2300" dirty="0" smtClean="0"/>
          </a:p>
          <a:p>
            <a:pPr marL="0" indent="0">
              <a:buNone/>
            </a:pPr>
            <a:endParaRPr lang="en-US" sz="2300" dirty="0"/>
          </a:p>
          <a:p>
            <a:pPr marL="0" indent="0">
              <a:buNone/>
            </a:pPr>
            <a:endParaRPr lang="en-US" sz="2300" dirty="0" smtClean="0"/>
          </a:p>
          <a:p>
            <a:pPr marL="0" indent="0">
              <a:buNone/>
            </a:pPr>
            <a:r>
              <a:rPr lang="en-US" sz="2300" b="1" dirty="0" smtClean="0"/>
              <a:t>Avoid </a:t>
            </a:r>
            <a:r>
              <a:rPr lang="en-US" sz="2300" b="1" dirty="0"/>
              <a:t>Hard Coding in </a:t>
            </a:r>
            <a:r>
              <a:rPr lang="en-US" sz="2300" b="1" dirty="0" err="1"/>
              <a:t>Talend</a:t>
            </a:r>
            <a:r>
              <a:rPr lang="en-US" sz="2300" b="1" dirty="0"/>
              <a:t> Job component. Instead use </a:t>
            </a:r>
            <a:r>
              <a:rPr lang="en-US" sz="2300" b="1" dirty="0" err="1"/>
              <a:t>Talend</a:t>
            </a:r>
            <a:r>
              <a:rPr lang="en-US" sz="2300" b="1" dirty="0"/>
              <a:t> context variables</a:t>
            </a:r>
          </a:p>
          <a:p>
            <a:pPr marL="0" indent="0">
              <a:buNone/>
            </a:pPr>
            <a:endParaRPr lang="en-US" sz="23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pic>
        <p:nvPicPr>
          <p:cNvPr id="2" name="Picture 1"/>
          <p:cNvPicPr>
            <a:picLocks noChangeAspect="1"/>
          </p:cNvPicPr>
          <p:nvPr/>
        </p:nvPicPr>
        <p:blipFill>
          <a:blip r:embed="rId2"/>
          <a:stretch>
            <a:fillRect/>
          </a:stretch>
        </p:blipFill>
        <p:spPr>
          <a:xfrm>
            <a:off x="2041838" y="1810220"/>
            <a:ext cx="5955942" cy="2027084"/>
          </a:xfrm>
          <a:prstGeom prst="rect">
            <a:avLst/>
          </a:prstGeom>
        </p:spPr>
      </p:pic>
      <p:pic>
        <p:nvPicPr>
          <p:cNvPr id="4" name="Picture 3"/>
          <p:cNvPicPr>
            <a:picLocks noChangeAspect="1"/>
          </p:cNvPicPr>
          <p:nvPr/>
        </p:nvPicPr>
        <p:blipFill>
          <a:blip r:embed="rId3"/>
          <a:stretch>
            <a:fillRect/>
          </a:stretch>
        </p:blipFill>
        <p:spPr>
          <a:xfrm>
            <a:off x="2041839" y="4611055"/>
            <a:ext cx="5955942" cy="2095969"/>
          </a:xfrm>
          <a:prstGeom prst="rect">
            <a:avLst/>
          </a:prstGeom>
        </p:spPr>
      </p:pic>
    </p:spTree>
    <p:extLst>
      <p:ext uri="{BB962C8B-B14F-4D97-AF65-F5344CB8AC3E}">
        <p14:creationId xmlns:p14="http://schemas.microsoft.com/office/powerpoint/2010/main" val="30437075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028624"/>
            <a:ext cx="9955831" cy="5420483"/>
          </a:xfrm>
        </p:spPr>
        <p:txBody>
          <a:bodyPr>
            <a:noAutofit/>
          </a:bodyPr>
          <a:lstStyle/>
          <a:p>
            <a:pPr marL="0" indent="0">
              <a:buNone/>
            </a:pPr>
            <a:r>
              <a:rPr lang="en-US" sz="2300" b="1" dirty="0"/>
              <a:t>Create Context Groups in Repository</a:t>
            </a:r>
          </a:p>
          <a:p>
            <a:pPr marL="0" indent="0">
              <a:buNone/>
            </a:pPr>
            <a:endParaRPr lang="en-US" sz="2300" dirty="0" smtClean="0"/>
          </a:p>
          <a:p>
            <a:pPr marL="0" indent="0">
              <a:buNone/>
            </a:pPr>
            <a:r>
              <a:rPr lang="en-US" sz="2300" dirty="0" smtClean="0"/>
              <a:t>Context </a:t>
            </a:r>
            <a:r>
              <a:rPr lang="en-US" sz="2300" dirty="0"/>
              <a:t>Group will allow you to use the same context variables in any number of jobs without having to create again and assign value again to them. </a:t>
            </a:r>
            <a:endParaRPr lang="en-US" sz="2300" dirty="0" smtClean="0"/>
          </a:p>
          <a:p>
            <a:pPr marL="0" indent="0">
              <a:buNone/>
            </a:pPr>
            <a:endParaRPr lang="en-US" sz="2300" dirty="0" smtClean="0"/>
          </a:p>
          <a:p>
            <a:pPr marL="0" indent="0">
              <a:buNone/>
            </a:pPr>
            <a:r>
              <a:rPr lang="en-US" sz="2300" dirty="0" smtClean="0"/>
              <a:t>Imagine </a:t>
            </a:r>
            <a:r>
              <a:rPr lang="en-US" sz="2300" dirty="0"/>
              <a:t>your Project requires 20 context variables and there are 10 jobs that require those context variables. Without context groups it will be very difficult to create those context variables again and again in every job</a:t>
            </a:r>
            <a:r>
              <a:rPr lang="en-US" sz="2300" dirty="0" smtClean="0"/>
              <a:t>.</a:t>
            </a:r>
          </a:p>
          <a:p>
            <a:pPr marL="0" indent="0">
              <a:buNone/>
            </a:pPr>
            <a:endParaRPr lang="en-US" sz="23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pic>
        <p:nvPicPr>
          <p:cNvPr id="2" name="Picture 1"/>
          <p:cNvPicPr>
            <a:picLocks noChangeAspect="1"/>
          </p:cNvPicPr>
          <p:nvPr/>
        </p:nvPicPr>
        <p:blipFill>
          <a:blip r:embed="rId2"/>
          <a:stretch>
            <a:fillRect/>
          </a:stretch>
        </p:blipFill>
        <p:spPr>
          <a:xfrm>
            <a:off x="3554569" y="4060835"/>
            <a:ext cx="3561075" cy="1605867"/>
          </a:xfrm>
          <a:prstGeom prst="rect">
            <a:avLst/>
          </a:prstGeom>
        </p:spPr>
      </p:pic>
    </p:spTree>
    <p:extLst>
      <p:ext uri="{BB962C8B-B14F-4D97-AF65-F5344CB8AC3E}">
        <p14:creationId xmlns:p14="http://schemas.microsoft.com/office/powerpoint/2010/main" val="1067836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711" y="335500"/>
            <a:ext cx="10888759" cy="6522500"/>
          </a:xfrm>
        </p:spPr>
      </p:pic>
    </p:spTree>
    <p:extLst>
      <p:ext uri="{BB962C8B-B14F-4D97-AF65-F5344CB8AC3E}">
        <p14:creationId xmlns:p14="http://schemas.microsoft.com/office/powerpoint/2010/main" val="3646328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028624"/>
            <a:ext cx="9955831" cy="5420483"/>
          </a:xfrm>
        </p:spPr>
        <p:txBody>
          <a:bodyPr>
            <a:noAutofit/>
          </a:bodyPr>
          <a:lstStyle/>
          <a:p>
            <a:pPr marL="0" indent="0">
              <a:buNone/>
            </a:pPr>
            <a:r>
              <a:rPr lang="en-US" sz="2300" b="1" dirty="0"/>
              <a:t>Create Variables in </a:t>
            </a:r>
            <a:r>
              <a:rPr lang="en-US" sz="2300" b="1" dirty="0" err="1"/>
              <a:t>tMap</a:t>
            </a:r>
            <a:r>
              <a:rPr lang="en-US" sz="2300" b="1" dirty="0"/>
              <a:t> and use the variables to assign the values to target fields</a:t>
            </a:r>
          </a:p>
          <a:p>
            <a:pPr marL="0" indent="0">
              <a:buNone/>
            </a:pPr>
            <a:endParaRPr lang="en-US" sz="2300" b="1" dirty="0"/>
          </a:p>
          <a:p>
            <a:pPr marL="0" indent="0">
              <a:buNone/>
            </a:pPr>
            <a:r>
              <a:rPr lang="en-US" sz="2300" dirty="0"/>
              <a:t>For multiple use of single expression or for using the same mapping for multiple target fields, it is always good to create a variable in </a:t>
            </a:r>
            <a:r>
              <a:rPr lang="en-US" sz="2300" dirty="0" err="1"/>
              <a:t>tMap</a:t>
            </a:r>
            <a:r>
              <a:rPr lang="en-US" sz="2300" dirty="0"/>
              <a:t> and assign the value of that variable in target fields. It will allow to only evaluating the expression once for multiple number of times.</a:t>
            </a:r>
          </a:p>
          <a:p>
            <a:pPr marL="0" indent="0">
              <a:buNone/>
            </a:pPr>
            <a:endParaRPr lang="en-US" sz="2300" b="1" dirty="0"/>
          </a:p>
          <a:p>
            <a:pPr marL="0" indent="0">
              <a:buNone/>
            </a:pPr>
            <a:r>
              <a:rPr lang="en-US" sz="2300" b="1" dirty="0"/>
              <a:t>Create user routines/functions for common transformation and validation</a:t>
            </a:r>
          </a:p>
          <a:p>
            <a:pPr marL="0" indent="0">
              <a:buNone/>
            </a:pPr>
            <a:endParaRPr lang="en-US" sz="2300" dirty="0"/>
          </a:p>
          <a:p>
            <a:pPr marL="0" indent="0">
              <a:buNone/>
            </a:pPr>
            <a:r>
              <a:rPr lang="en-US" sz="2300" dirty="0"/>
              <a:t>Always create routines/functions for all common transformations and validation rules which can be used in multiple </a:t>
            </a:r>
            <a:r>
              <a:rPr lang="en-US" sz="2300" dirty="0" err="1"/>
              <a:t>Talend</a:t>
            </a:r>
            <a:r>
              <a:rPr lang="en-US" sz="2300" dirty="0"/>
              <a:t> jobs.</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Tree>
    <p:extLst>
      <p:ext uri="{BB962C8B-B14F-4D97-AF65-F5344CB8AC3E}">
        <p14:creationId xmlns:p14="http://schemas.microsoft.com/office/powerpoint/2010/main" val="18360165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pPr marL="0" indent="0">
              <a:buNone/>
            </a:pPr>
            <a:r>
              <a:rPr lang="en-US" sz="2400" b="1" dirty="0"/>
              <a:t>A </a:t>
            </a:r>
            <a:r>
              <a:rPr lang="en-US" sz="2400" b="1" dirty="0" err="1"/>
              <a:t>Joblet</a:t>
            </a:r>
            <a:r>
              <a:rPr lang="en-US" sz="2400" b="1" dirty="0"/>
              <a:t> is a specific component that replaces Job component groups. It factorizes recurrent processing or </a:t>
            </a:r>
            <a:r>
              <a:rPr lang="en-US" sz="2400" b="1" dirty="0" smtClean="0"/>
              <a:t>complex transformation </a:t>
            </a:r>
            <a:r>
              <a:rPr lang="en-US" sz="2400" b="1" dirty="0"/>
              <a:t>steps to ease the reading of a complex Job.</a:t>
            </a:r>
            <a:r>
              <a:rPr lang="en-US" sz="2400" dirty="0"/>
              <a:t> </a:t>
            </a:r>
            <a:endParaRPr lang="en-US" sz="2400" dirty="0" smtClean="0"/>
          </a:p>
          <a:p>
            <a:pPr marL="0" indent="0">
              <a:buNone/>
            </a:pPr>
            <a:r>
              <a:rPr lang="en-US" sz="2400" dirty="0" err="1" smtClean="0"/>
              <a:t>Joblets</a:t>
            </a:r>
            <a:r>
              <a:rPr lang="en-US" sz="2400" dirty="0" smtClean="0"/>
              <a:t> </a:t>
            </a:r>
            <a:r>
              <a:rPr lang="en-US" sz="2400" dirty="0"/>
              <a:t>can be reused in different Jobs or several </a:t>
            </a:r>
            <a:r>
              <a:rPr lang="en-US" sz="2400" dirty="0" smtClean="0"/>
              <a:t>times in </a:t>
            </a:r>
            <a:r>
              <a:rPr lang="en-US" sz="2400" dirty="0"/>
              <a:t>the same Job.</a:t>
            </a:r>
          </a:p>
          <a:p>
            <a:pPr marL="0" indent="0">
              <a:buNone/>
            </a:pPr>
            <a:r>
              <a:rPr lang="en-US" sz="2400" dirty="0"/>
              <a:t>You can edit a </a:t>
            </a:r>
            <a:r>
              <a:rPr lang="en-US" sz="2400" dirty="0" err="1"/>
              <a:t>Joblet</a:t>
            </a:r>
            <a:r>
              <a:rPr lang="en-US" sz="2400" dirty="0"/>
              <a:t> just like any other Job in the Integration perspective of </a:t>
            </a:r>
            <a:r>
              <a:rPr lang="en-US" sz="2400" dirty="0" err="1"/>
              <a:t>Talend</a:t>
            </a:r>
            <a:r>
              <a:rPr lang="en-US" sz="2400" dirty="0"/>
              <a:t> Studio</a:t>
            </a:r>
            <a:r>
              <a:rPr lang="en-US" sz="2400" dirty="0" smtClean="0"/>
              <a:t>.</a:t>
            </a:r>
            <a:endParaRPr lang="en-US" sz="2400" dirty="0"/>
          </a:p>
          <a:p>
            <a:pPr marL="0" indent="0">
              <a:buNone/>
            </a:pPr>
            <a:r>
              <a:rPr lang="en-US" sz="2400" dirty="0"/>
              <a:t>A </a:t>
            </a:r>
            <a:r>
              <a:rPr lang="en-US" sz="2400" dirty="0" err="1"/>
              <a:t>Joblet</a:t>
            </a:r>
            <a:r>
              <a:rPr lang="en-US" sz="2400" dirty="0"/>
              <a:t> is easily identified as it is enclosed in a dotted square on a green background</a:t>
            </a:r>
            <a:r>
              <a:rPr lang="en-US" sz="2400" dirty="0" smtClean="0"/>
              <a:t>.</a:t>
            </a:r>
          </a:p>
          <a:p>
            <a:pPr marL="0" indent="0">
              <a:buNone/>
            </a:pPr>
            <a:endParaRPr lang="en-US" sz="2400" dirty="0"/>
          </a:p>
          <a:p>
            <a:pPr marL="0" indent="0">
              <a:buNone/>
            </a:pPr>
            <a:endParaRPr lang="en-US" sz="2400"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Understanding </a:t>
            </a:r>
            <a:r>
              <a:rPr lang="en-US" dirty="0" err="1" smtClean="0"/>
              <a:t>Joblets</a:t>
            </a:r>
            <a:endParaRPr lang="en-US" dirty="0" smtClean="0"/>
          </a:p>
        </p:txBody>
      </p:sp>
      <p:pic>
        <p:nvPicPr>
          <p:cNvPr id="2" name="Picture 1"/>
          <p:cNvPicPr>
            <a:picLocks noChangeAspect="1"/>
          </p:cNvPicPr>
          <p:nvPr/>
        </p:nvPicPr>
        <p:blipFill>
          <a:blip r:embed="rId2"/>
          <a:stretch>
            <a:fillRect/>
          </a:stretch>
        </p:blipFill>
        <p:spPr>
          <a:xfrm>
            <a:off x="2571871" y="4235493"/>
            <a:ext cx="6249770" cy="2096016"/>
          </a:xfrm>
          <a:prstGeom prst="rect">
            <a:avLst/>
          </a:prstGeom>
        </p:spPr>
      </p:pic>
    </p:spTree>
    <p:extLst>
      <p:ext uri="{BB962C8B-B14F-4D97-AF65-F5344CB8AC3E}">
        <p14:creationId xmlns:p14="http://schemas.microsoft.com/office/powerpoint/2010/main" val="22785369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pPr marL="0" indent="0">
              <a:buNone/>
            </a:pPr>
            <a:r>
              <a:rPr lang="en-US" sz="2400" dirty="0"/>
              <a:t>In </a:t>
            </a:r>
            <a:r>
              <a:rPr lang="en-US" sz="2400" dirty="0" err="1"/>
              <a:t>Talend</a:t>
            </a:r>
            <a:r>
              <a:rPr lang="en-US" sz="2400" dirty="0"/>
              <a:t> Studio Repository tree view, click the </a:t>
            </a:r>
            <a:r>
              <a:rPr lang="en-US" sz="2400" b="1" dirty="0" err="1"/>
              <a:t>Joblet</a:t>
            </a:r>
            <a:r>
              <a:rPr lang="en-US" sz="2400" b="1" dirty="0"/>
              <a:t> Designs</a:t>
            </a:r>
            <a:r>
              <a:rPr lang="en-US" sz="2400" dirty="0"/>
              <a:t> node to expand the </a:t>
            </a:r>
            <a:r>
              <a:rPr lang="en-US" sz="2400" dirty="0" err="1"/>
              <a:t>Joblets</a:t>
            </a:r>
            <a:r>
              <a:rPr lang="en-US" sz="2400" dirty="0"/>
              <a:t> tree</a:t>
            </a:r>
            <a:r>
              <a:rPr lang="en-US" sz="2400" dirty="0" smtClean="0"/>
              <a:t>.</a:t>
            </a:r>
          </a:p>
          <a:p>
            <a:pPr marL="0" indent="0">
              <a:buNone/>
            </a:pPr>
            <a:r>
              <a:rPr lang="en-US" sz="2400" dirty="0"/>
              <a:t>Right-click the </a:t>
            </a:r>
            <a:r>
              <a:rPr lang="en-US" sz="2400" dirty="0" err="1"/>
              <a:t>Joblet</a:t>
            </a:r>
            <a:r>
              <a:rPr lang="en-US" sz="2400" dirty="0"/>
              <a:t> Designs node, and select </a:t>
            </a:r>
            <a:r>
              <a:rPr lang="en-US" sz="2400" b="1" dirty="0"/>
              <a:t>Create </a:t>
            </a:r>
            <a:r>
              <a:rPr lang="en-US" sz="2400" b="1" dirty="0" err="1"/>
              <a:t>Joblet</a:t>
            </a:r>
            <a:r>
              <a:rPr lang="en-US" sz="2400" dirty="0"/>
              <a:t> on the contextual menu</a:t>
            </a:r>
            <a:r>
              <a:rPr lang="en-US" sz="2400" dirty="0" smtClean="0"/>
              <a:t>.</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a:t>In the [New </a:t>
            </a:r>
            <a:r>
              <a:rPr lang="en-US" sz="2400" dirty="0" err="1"/>
              <a:t>Joblet</a:t>
            </a:r>
            <a:r>
              <a:rPr lang="en-US" sz="2400" dirty="0"/>
              <a:t>] dialog box, fill in at least the </a:t>
            </a:r>
            <a:r>
              <a:rPr lang="en-US" sz="2400" b="1" dirty="0"/>
              <a:t>Name</a:t>
            </a:r>
            <a:r>
              <a:rPr lang="en-US" sz="2400" dirty="0"/>
              <a:t> field to designate the </a:t>
            </a:r>
            <a:r>
              <a:rPr lang="en-US" sz="2400" dirty="0" err="1"/>
              <a:t>Joblet</a:t>
            </a:r>
            <a:r>
              <a:rPr lang="en-US" sz="2400" dirty="0"/>
              <a:t>. You can also </a:t>
            </a:r>
            <a:r>
              <a:rPr lang="en-US" sz="2400" dirty="0" smtClean="0"/>
              <a:t>add information </a:t>
            </a:r>
            <a:r>
              <a:rPr lang="en-US" sz="2400" dirty="0"/>
              <a:t>to ease the </a:t>
            </a:r>
            <a:r>
              <a:rPr lang="en-US" sz="2400" dirty="0" err="1"/>
              <a:t>Joblet</a:t>
            </a:r>
            <a:r>
              <a:rPr lang="en-US" sz="2400" dirty="0"/>
              <a:t> management, such as: </a:t>
            </a:r>
            <a:r>
              <a:rPr lang="en-US" sz="2400" b="1" dirty="0"/>
              <a:t>Description, Version, Author and Status</a:t>
            </a:r>
            <a:r>
              <a:rPr lang="en-US" sz="2400" dirty="0" smtClean="0"/>
              <a:t>.</a:t>
            </a:r>
          </a:p>
          <a:p>
            <a:pPr marL="0" indent="0">
              <a:buNone/>
            </a:pPr>
            <a:r>
              <a:rPr lang="en-US" sz="2400" dirty="0"/>
              <a:t>Click </a:t>
            </a:r>
            <a:r>
              <a:rPr lang="en-US" sz="2400" b="1" dirty="0"/>
              <a:t>Finish </a:t>
            </a:r>
            <a:r>
              <a:rPr lang="en-US" sz="2400" dirty="0"/>
              <a:t>to validate your changes and close the dialog box.</a:t>
            </a:r>
          </a:p>
          <a:p>
            <a:pPr marL="0" indent="0">
              <a:buNone/>
            </a:pPr>
            <a:endParaRPr lang="en-US" sz="2400" dirty="0"/>
          </a:p>
          <a:p>
            <a:pPr marL="0" indent="0">
              <a:buNone/>
            </a:pPr>
            <a:endParaRPr lang="en-US" sz="2400" dirty="0" smtClean="0"/>
          </a:p>
          <a:p>
            <a:pPr marL="0" indent="0">
              <a:buNone/>
            </a:pPr>
            <a:endParaRPr lang="en-US" sz="2400"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How to create a </a:t>
            </a:r>
            <a:r>
              <a:rPr lang="en-US" dirty="0" err="1" smtClean="0"/>
              <a:t>Joblet</a:t>
            </a:r>
            <a:endParaRPr lang="en-US" dirty="0" smtClean="0"/>
          </a:p>
        </p:txBody>
      </p:sp>
      <p:pic>
        <p:nvPicPr>
          <p:cNvPr id="4" name="Picture 3"/>
          <p:cNvPicPr>
            <a:picLocks noChangeAspect="1"/>
          </p:cNvPicPr>
          <p:nvPr/>
        </p:nvPicPr>
        <p:blipFill>
          <a:blip r:embed="rId2"/>
          <a:stretch>
            <a:fillRect/>
          </a:stretch>
        </p:blipFill>
        <p:spPr>
          <a:xfrm>
            <a:off x="3222201" y="2585297"/>
            <a:ext cx="3455157" cy="1841953"/>
          </a:xfrm>
          <a:prstGeom prst="rect">
            <a:avLst/>
          </a:prstGeom>
        </p:spPr>
      </p:pic>
    </p:spTree>
    <p:extLst>
      <p:ext uri="{BB962C8B-B14F-4D97-AF65-F5344CB8AC3E}">
        <p14:creationId xmlns:p14="http://schemas.microsoft.com/office/powerpoint/2010/main" val="74785430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pPr marL="0" indent="0">
              <a:buNone/>
            </a:pPr>
            <a:r>
              <a:rPr lang="en-US" sz="2400" dirty="0"/>
              <a:t>The design workspace opens showing the </a:t>
            </a:r>
            <a:r>
              <a:rPr lang="en-US" sz="2400" dirty="0" err="1"/>
              <a:t>Joblet</a:t>
            </a:r>
            <a:r>
              <a:rPr lang="en-US" sz="2400" dirty="0"/>
              <a:t> name as tab label. By default the newly created </a:t>
            </a:r>
            <a:r>
              <a:rPr lang="en-US" sz="2400" dirty="0" err="1" smtClean="0"/>
              <a:t>Joblet</a:t>
            </a:r>
            <a:r>
              <a:rPr lang="en-US" sz="2400" dirty="0" smtClean="0"/>
              <a:t> includes </a:t>
            </a:r>
            <a:r>
              <a:rPr lang="en-US" sz="2400" dirty="0"/>
              <a:t>an input and an output </a:t>
            </a:r>
            <a:r>
              <a:rPr lang="en-US" sz="2400" dirty="0" err="1"/>
              <a:t>Joblet</a:t>
            </a:r>
            <a:r>
              <a:rPr lang="en-US" sz="2400" dirty="0"/>
              <a:t> component</a:t>
            </a:r>
            <a:r>
              <a:rPr lang="en-US" sz="2400" dirty="0" smtClean="0"/>
              <a:t>.</a:t>
            </a:r>
          </a:p>
          <a:p>
            <a:pPr marL="0" indent="0">
              <a:buNone/>
            </a:pPr>
            <a:endParaRPr lang="en-US" sz="2400" dirty="0"/>
          </a:p>
          <a:p>
            <a:pPr marL="0" indent="0">
              <a:buNone/>
            </a:pPr>
            <a:r>
              <a:rPr lang="en-US" sz="2400" dirty="0"/>
              <a:t>The INPUT component is only to be used if there is a flow coming from the main Job that should be used </a:t>
            </a:r>
            <a:r>
              <a:rPr lang="en-US" sz="2400" dirty="0" smtClean="0"/>
              <a:t>in the </a:t>
            </a:r>
            <a:r>
              <a:rPr lang="en-US" sz="2400" dirty="0" err="1"/>
              <a:t>joblet</a:t>
            </a:r>
            <a:r>
              <a:rPr lang="en-US" sz="2400" dirty="0"/>
              <a:t>, and the OUTPUT component is only to be used if there is a flow going out of the </a:t>
            </a:r>
            <a:r>
              <a:rPr lang="en-US" sz="2400" dirty="0" err="1"/>
              <a:t>joblet</a:t>
            </a:r>
            <a:r>
              <a:rPr lang="en-US" sz="2400" dirty="0"/>
              <a:t> that </a:t>
            </a:r>
            <a:r>
              <a:rPr lang="en-US" sz="2400" dirty="0" smtClean="0"/>
              <a:t>needs be </a:t>
            </a:r>
            <a:r>
              <a:rPr lang="en-US" sz="2400" dirty="0"/>
              <a:t>used in the main Job. You can remove either or both of them as needed</a:t>
            </a:r>
            <a:r>
              <a:rPr lang="en-US" sz="2400" dirty="0" smtClean="0"/>
              <a:t>.</a:t>
            </a:r>
          </a:p>
          <a:p>
            <a:pPr marL="0" indent="0">
              <a:buNone/>
            </a:pPr>
            <a:endParaRPr lang="en-US" sz="2400" dirty="0"/>
          </a:p>
          <a:p>
            <a:pPr marL="0" indent="0">
              <a:buNone/>
            </a:pPr>
            <a:endParaRPr lang="en-US" sz="2400" dirty="0" smtClean="0"/>
          </a:p>
          <a:p>
            <a:pPr marL="0" indent="0">
              <a:buNone/>
            </a:pPr>
            <a:endParaRPr lang="en-US" sz="2400"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mtClean="0"/>
              <a:t>…</a:t>
            </a:r>
            <a:endParaRPr lang="en-US" dirty="0" smtClean="0"/>
          </a:p>
        </p:txBody>
      </p:sp>
      <p:pic>
        <p:nvPicPr>
          <p:cNvPr id="2" name="Picture 1"/>
          <p:cNvPicPr>
            <a:picLocks noChangeAspect="1"/>
          </p:cNvPicPr>
          <p:nvPr/>
        </p:nvPicPr>
        <p:blipFill>
          <a:blip r:embed="rId2"/>
          <a:stretch>
            <a:fillRect/>
          </a:stretch>
        </p:blipFill>
        <p:spPr>
          <a:xfrm>
            <a:off x="2407614" y="3948984"/>
            <a:ext cx="6707070" cy="2909016"/>
          </a:xfrm>
          <a:prstGeom prst="rect">
            <a:avLst/>
          </a:prstGeom>
        </p:spPr>
      </p:pic>
    </p:spTree>
    <p:extLst>
      <p:ext uri="{BB962C8B-B14F-4D97-AF65-F5344CB8AC3E}">
        <p14:creationId xmlns:p14="http://schemas.microsoft.com/office/powerpoint/2010/main" val="5832000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pPr marL="0" indent="0">
              <a:buNone/>
            </a:pPr>
            <a:r>
              <a:rPr lang="en-US" sz="2400" dirty="0" smtClean="0"/>
              <a:t>Include </a:t>
            </a:r>
            <a:r>
              <a:rPr lang="en-US" sz="2400" dirty="0"/>
              <a:t>the transformation components you need and connect them to the </a:t>
            </a:r>
            <a:r>
              <a:rPr lang="en-US" sz="2400" dirty="0" err="1"/>
              <a:t>Joblet</a:t>
            </a:r>
            <a:r>
              <a:rPr lang="en-US" sz="2400" dirty="0"/>
              <a:t> input and the </a:t>
            </a:r>
            <a:r>
              <a:rPr lang="en-US" sz="2400" dirty="0" smtClean="0"/>
              <a:t>output components</a:t>
            </a:r>
            <a:r>
              <a:rPr lang="en-US" sz="2400" dirty="0"/>
              <a:t>. </a:t>
            </a:r>
            <a:r>
              <a:rPr lang="en-US" sz="2400" dirty="0" smtClean="0"/>
              <a:t>If </a:t>
            </a:r>
            <a:r>
              <a:rPr lang="en-US" sz="2400" dirty="0"/>
              <a:t>you need lookup connections, include them here as well</a:t>
            </a:r>
            <a:r>
              <a:rPr lang="en-US" sz="2400" dirty="0" smtClean="0"/>
              <a:t>.</a:t>
            </a:r>
          </a:p>
          <a:p>
            <a:pPr marL="0" indent="0">
              <a:buNone/>
            </a:pPr>
            <a:endParaRPr lang="en-US" sz="2400" dirty="0"/>
          </a:p>
          <a:p>
            <a:pPr marL="0" indent="0">
              <a:buNone/>
            </a:pPr>
            <a:r>
              <a:rPr lang="en-US" sz="2400" dirty="0"/>
              <a:t>Define the input component schema of the </a:t>
            </a:r>
            <a:r>
              <a:rPr lang="en-US" sz="2400" dirty="0" err="1"/>
              <a:t>Joblet</a:t>
            </a:r>
            <a:r>
              <a:rPr lang="en-US" sz="2400" dirty="0"/>
              <a:t>. As for any component requiring a schema definition, you can define your schema as Built-in, import it from an XML file or retrieve it from the Repository tree view.</a:t>
            </a:r>
          </a:p>
          <a:p>
            <a:pPr marL="0" indent="0">
              <a:buNone/>
            </a:pPr>
            <a:endParaRPr lang="en-US" sz="2400" dirty="0" smtClean="0"/>
          </a:p>
          <a:p>
            <a:pPr marL="0" indent="0">
              <a:buNone/>
            </a:pPr>
            <a:endParaRPr lang="en-US" sz="2400"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mtClean="0"/>
              <a:t>…</a:t>
            </a:r>
            <a:endParaRPr lang="en-US" dirty="0" smtClean="0"/>
          </a:p>
        </p:txBody>
      </p:sp>
    </p:spTree>
    <p:extLst>
      <p:ext uri="{BB962C8B-B14F-4D97-AF65-F5344CB8AC3E}">
        <p14:creationId xmlns:p14="http://schemas.microsoft.com/office/powerpoint/2010/main" val="13856173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504031020"/>
              </p:ext>
            </p:extLst>
          </p:nvPr>
        </p:nvGraphicFramePr>
        <p:xfrm>
          <a:off x="838200" y="1211263"/>
          <a:ext cx="10515600" cy="503428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dirty="0" err="1" smtClean="0"/>
                        <a:t>Joblet</a:t>
                      </a:r>
                      <a:endParaRPr lang="en-US" dirty="0"/>
                    </a:p>
                  </a:txBody>
                  <a:tcPr/>
                </a:tc>
                <a:tc>
                  <a:txBody>
                    <a:bodyPr/>
                    <a:lstStyle/>
                    <a:p>
                      <a:pPr algn="ctr"/>
                      <a:r>
                        <a:rPr lang="en-US" dirty="0" err="1" smtClean="0"/>
                        <a:t>tRunJob</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 </a:t>
                      </a:r>
                      <a:r>
                        <a:rPr lang="en-US" sz="1800" b="1" dirty="0" err="1" smtClean="0"/>
                        <a:t>Joblet</a:t>
                      </a:r>
                      <a:r>
                        <a:rPr lang="en-US" sz="1800" dirty="0" smtClean="0"/>
                        <a:t> is just a GUI extraction and refactoring of some components. It creates a reusable transformation, the generated code of </a:t>
                      </a:r>
                      <a:r>
                        <a:rPr lang="en-US" sz="1800" dirty="0" err="1" smtClean="0"/>
                        <a:t>Joblet</a:t>
                      </a:r>
                      <a:r>
                        <a:rPr lang="en-US" sz="1800" dirty="0" smtClean="0"/>
                        <a:t> is still a part of the Java class of the main Job.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The </a:t>
                      </a:r>
                      <a:r>
                        <a:rPr lang="en-US" sz="1800" b="1" dirty="0" err="1" smtClean="0"/>
                        <a:t>tRunJob</a:t>
                      </a:r>
                      <a:r>
                        <a:rPr lang="en-US" sz="1800" dirty="0" smtClean="0"/>
                        <a:t> component executes a child Job, which is a separate Java class. The main Job instantiates the child Job and execute it using the </a:t>
                      </a:r>
                      <a:r>
                        <a:rPr lang="en-US" sz="1800" dirty="0" err="1" smtClean="0"/>
                        <a:t>runJob</a:t>
                      </a:r>
                      <a:r>
                        <a:rPr lang="en-US" sz="1800" dirty="0" smtClean="0"/>
                        <a:t> method.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 </a:t>
                      </a:r>
                      <a:r>
                        <a:rPr lang="en-US" sz="1800" b="1" dirty="0" err="1" smtClean="0"/>
                        <a:t>Joblet</a:t>
                      </a:r>
                      <a:r>
                        <a:rPr lang="en-US" sz="1800" dirty="0" smtClean="0"/>
                        <a:t> can access the context variables of the main Job, as it is a part of the main Job.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The </a:t>
                      </a:r>
                      <a:r>
                        <a:rPr lang="en-US" sz="1800" b="1" dirty="0" err="1" smtClean="0"/>
                        <a:t>tRunJob</a:t>
                      </a:r>
                      <a:r>
                        <a:rPr lang="en-US" sz="1800" b="1" dirty="0" smtClean="0"/>
                        <a:t> </a:t>
                      </a:r>
                      <a:r>
                        <a:rPr lang="en-US" sz="1800" dirty="0" smtClean="0"/>
                        <a:t>component is a different unit of execution and has its own context variables. The child Job, called with the </a:t>
                      </a:r>
                      <a:r>
                        <a:rPr lang="en-US" sz="1800" dirty="0" err="1" smtClean="0"/>
                        <a:t>tRunJob</a:t>
                      </a:r>
                      <a:r>
                        <a:rPr lang="en-US" sz="1800" dirty="0" smtClean="0"/>
                        <a:t> in the main Job, can't access the context variables of the main Job. </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The </a:t>
                      </a:r>
                      <a:r>
                        <a:rPr lang="en-US" sz="1800" b="1" dirty="0" err="1" smtClean="0"/>
                        <a:t>Joblet</a:t>
                      </a:r>
                      <a:r>
                        <a:rPr lang="en-US" sz="1800" dirty="0" smtClean="0"/>
                        <a:t> code is automatically included in the main Job code at runtime, thus using less resources and improving performance.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t>tRunJob</a:t>
                      </a:r>
                      <a:r>
                        <a:rPr lang="en-US" sz="1800" b="1" dirty="0" smtClean="0"/>
                        <a:t> </a:t>
                      </a:r>
                      <a:r>
                        <a:rPr lang="en-US" sz="1800" dirty="0" smtClean="0"/>
                        <a:t>component can be used as a standalone Job and helps clarifying a complex Job by avoiding having too many sub-jobs in one Job. You can create different Jobs for processing different business requirements, and then create a main Job to run the child Jobs called with the component</a:t>
                      </a:r>
                    </a:p>
                    <a:p>
                      <a:endParaRPr lang="en-US" dirty="0"/>
                    </a:p>
                  </a:txBody>
                  <a:tcPr/>
                </a:tc>
              </a:tr>
            </a:tbl>
          </a:graphicData>
        </a:graphic>
      </p:graphicFrame>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Difference – </a:t>
            </a:r>
            <a:r>
              <a:rPr lang="en-US" dirty="0" err="1" smtClean="0"/>
              <a:t>Joblet</a:t>
            </a:r>
            <a:r>
              <a:rPr lang="en-US" dirty="0" smtClean="0"/>
              <a:t> &amp; </a:t>
            </a:r>
            <a:r>
              <a:rPr lang="en-US" dirty="0" err="1" smtClean="0"/>
              <a:t>tRunJob</a:t>
            </a:r>
            <a:endParaRPr lang="en-US" dirty="0" smtClean="0"/>
          </a:p>
        </p:txBody>
      </p:sp>
    </p:spTree>
    <p:extLst>
      <p:ext uri="{BB962C8B-B14F-4D97-AF65-F5344CB8AC3E}">
        <p14:creationId xmlns:p14="http://schemas.microsoft.com/office/powerpoint/2010/main" val="6278929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92500"/>
          </a:bodyPr>
          <a:lstStyle/>
          <a:p>
            <a:pPr marL="0" indent="0">
              <a:buNone/>
            </a:pPr>
            <a:r>
              <a:rPr lang="en-US" sz="2400" dirty="0"/>
              <a:t>The Integration perspective of </a:t>
            </a:r>
            <a:r>
              <a:rPr lang="en-US" sz="2400" dirty="0" err="1"/>
              <a:t>Talend</a:t>
            </a:r>
            <a:r>
              <a:rPr lang="en-US" sz="2400" dirty="0"/>
              <a:t> Studio offers the best tool to formalize business descriptions into </a:t>
            </a:r>
            <a:r>
              <a:rPr lang="en-US" sz="2400" dirty="0" smtClean="0"/>
              <a:t>building blocks </a:t>
            </a:r>
            <a:r>
              <a:rPr lang="en-US" sz="2400" dirty="0"/>
              <a:t>and their relationships. </a:t>
            </a:r>
            <a:endParaRPr lang="en-US" sz="2400" dirty="0" smtClean="0"/>
          </a:p>
          <a:p>
            <a:pPr marL="0" indent="0">
              <a:buNone/>
            </a:pPr>
            <a:endParaRPr lang="en-US" sz="2400" dirty="0" smtClean="0"/>
          </a:p>
          <a:p>
            <a:pPr marL="0" indent="0">
              <a:buNone/>
            </a:pPr>
            <a:r>
              <a:rPr lang="en-US" sz="2400" dirty="0" err="1" smtClean="0"/>
              <a:t>Talend</a:t>
            </a:r>
            <a:r>
              <a:rPr lang="en-US" sz="2400" dirty="0" smtClean="0"/>
              <a:t> </a:t>
            </a:r>
            <a:r>
              <a:rPr lang="en-US" sz="2400" dirty="0"/>
              <a:t>Studio allows to design systems, connections, processes and </a:t>
            </a:r>
            <a:r>
              <a:rPr lang="en-US" sz="2400" dirty="0" smtClean="0"/>
              <a:t>requirements using </a:t>
            </a:r>
            <a:r>
              <a:rPr lang="en-US" sz="2400" dirty="0"/>
              <a:t>standardized workflow notation through an intuitive graphical library of shapes and links.</a:t>
            </a:r>
          </a:p>
          <a:p>
            <a:pPr marL="0" indent="0">
              <a:buNone/>
            </a:pPr>
            <a:endParaRPr lang="en-US" sz="2400" dirty="0" smtClean="0"/>
          </a:p>
          <a:p>
            <a:pPr marL="0" indent="0">
              <a:buNone/>
            </a:pPr>
            <a:r>
              <a:rPr lang="en-US" sz="2400" dirty="0" err="1"/>
              <a:t>Talend’s</a:t>
            </a:r>
            <a:r>
              <a:rPr lang="en-US" sz="2400" dirty="0"/>
              <a:t> Business Models allow data integration project stakeholders to graphically represent their </a:t>
            </a:r>
            <a:r>
              <a:rPr lang="en-US" sz="2400" dirty="0" smtClean="0"/>
              <a:t>needs regardless </a:t>
            </a:r>
            <a:r>
              <a:rPr lang="en-US" sz="2400" dirty="0"/>
              <a:t>of the technical implementation requirements. </a:t>
            </a:r>
            <a:endParaRPr lang="en-US" sz="2400" dirty="0" smtClean="0"/>
          </a:p>
          <a:p>
            <a:pPr marL="0" indent="0">
              <a:buNone/>
            </a:pPr>
            <a:endParaRPr lang="en-US" sz="2400" dirty="0" smtClean="0"/>
          </a:p>
          <a:p>
            <a:pPr marL="0" indent="0">
              <a:buNone/>
            </a:pPr>
            <a:r>
              <a:rPr lang="en-US" sz="2400" dirty="0" smtClean="0"/>
              <a:t>Business </a:t>
            </a:r>
            <a:r>
              <a:rPr lang="en-US" sz="2400" dirty="0"/>
              <a:t>Models help the IT operation staff </a:t>
            </a:r>
            <a:r>
              <a:rPr lang="en-US" sz="2400" dirty="0" smtClean="0"/>
              <a:t>understand these </a:t>
            </a:r>
            <a:r>
              <a:rPr lang="en-US" sz="2400" dirty="0"/>
              <a:t>expressed needs and translate them into technical processes (Jobs). </a:t>
            </a:r>
            <a:endParaRPr lang="en-US" sz="2400" dirty="0" smtClean="0"/>
          </a:p>
          <a:p>
            <a:pPr marL="0" indent="0">
              <a:buNone/>
            </a:pPr>
            <a:r>
              <a:rPr lang="en-US" sz="2400" dirty="0" smtClean="0"/>
              <a:t>They </a:t>
            </a:r>
            <a:r>
              <a:rPr lang="en-US" sz="2400" dirty="0"/>
              <a:t>typically include both the </a:t>
            </a:r>
            <a:r>
              <a:rPr lang="en-US" sz="2400" dirty="0" smtClean="0"/>
              <a:t>systems and </a:t>
            </a:r>
            <a:r>
              <a:rPr lang="en-US" sz="2400" dirty="0"/>
              <a:t>processes already operating in the enterprise, as well as the ones that will be needed in the future.</a:t>
            </a:r>
            <a:endParaRPr lang="en-US" sz="2400"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Business Models</a:t>
            </a:r>
          </a:p>
        </p:txBody>
      </p:sp>
    </p:spTree>
    <p:extLst>
      <p:ext uri="{BB962C8B-B14F-4D97-AF65-F5344CB8AC3E}">
        <p14:creationId xmlns:p14="http://schemas.microsoft.com/office/powerpoint/2010/main" val="37832802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pPr marL="0" indent="0">
              <a:buNone/>
            </a:pPr>
            <a:r>
              <a:rPr lang="en-US" sz="2400" b="1" dirty="0"/>
              <a:t>A Business Model is a non technical view of a business workflow need.</a:t>
            </a:r>
          </a:p>
          <a:p>
            <a:pPr marL="0" indent="0">
              <a:buNone/>
            </a:pPr>
            <a:endParaRPr lang="en-US" sz="2400" dirty="0"/>
          </a:p>
          <a:p>
            <a:pPr marL="0" indent="0">
              <a:buNone/>
            </a:pPr>
            <a:r>
              <a:rPr lang="en-US" sz="2400" dirty="0" smtClean="0"/>
              <a:t>In </a:t>
            </a:r>
            <a:r>
              <a:rPr lang="en-US" sz="2400" dirty="0"/>
              <a:t>the design workspace of the Integration perspective of </a:t>
            </a:r>
            <a:r>
              <a:rPr lang="en-US" sz="2400" dirty="0" err="1"/>
              <a:t>Talend</a:t>
            </a:r>
            <a:r>
              <a:rPr lang="en-US" sz="2400" dirty="0"/>
              <a:t> Studio, you can use multiple tools in order to:</a:t>
            </a:r>
          </a:p>
          <a:p>
            <a:pPr marL="0" indent="0">
              <a:buNone/>
            </a:pPr>
            <a:endParaRPr lang="en-US" sz="2400" dirty="0" smtClean="0"/>
          </a:p>
          <a:p>
            <a:pPr marL="0" indent="0">
              <a:buNone/>
            </a:pPr>
            <a:r>
              <a:rPr lang="en-US" sz="2400" dirty="0" smtClean="0"/>
              <a:t>• </a:t>
            </a:r>
            <a:r>
              <a:rPr lang="en-US" sz="2400" dirty="0"/>
              <a:t>draw your business needs,</a:t>
            </a:r>
          </a:p>
          <a:p>
            <a:pPr marL="0" indent="0">
              <a:buNone/>
            </a:pPr>
            <a:r>
              <a:rPr lang="en-US" sz="2400" dirty="0"/>
              <a:t>• create and assign numerous repository items to your model objects,</a:t>
            </a:r>
          </a:p>
          <a:p>
            <a:pPr marL="0" indent="0">
              <a:buNone/>
            </a:pPr>
            <a:r>
              <a:rPr lang="en-US" sz="2400" dirty="0"/>
              <a:t>• define the business model properties of your model objects.</a:t>
            </a:r>
            <a:endParaRPr lang="en-US" sz="2400"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Tree>
    <p:extLst>
      <p:ext uri="{BB962C8B-B14F-4D97-AF65-F5344CB8AC3E}">
        <p14:creationId xmlns:p14="http://schemas.microsoft.com/office/powerpoint/2010/main" val="26256169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98871" y="318842"/>
            <a:ext cx="3287818" cy="2743199"/>
          </a:xfrm>
          <a:prstGeom prst="rect">
            <a:avLst/>
          </a:prstGeom>
        </p:spPr>
      </p:pic>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pic>
        <p:nvPicPr>
          <p:cNvPr id="1026" name="Picture 2" descr="https://help.talend.com/images/56/bk-cloud-studio-dg-562/Rulers&amp;grid_resul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755" y="318841"/>
            <a:ext cx="5676900" cy="27431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9535721" y="318841"/>
            <a:ext cx="2337312" cy="5513157"/>
          </a:xfrm>
          <a:prstGeom prst="rect">
            <a:avLst/>
          </a:prstGeom>
        </p:spPr>
      </p:pic>
      <p:pic>
        <p:nvPicPr>
          <p:cNvPr id="9" name="Picture 8"/>
          <p:cNvPicPr>
            <a:picLocks noChangeAspect="1"/>
          </p:cNvPicPr>
          <p:nvPr/>
        </p:nvPicPr>
        <p:blipFill>
          <a:blip r:embed="rId5"/>
          <a:stretch>
            <a:fillRect/>
          </a:stretch>
        </p:blipFill>
        <p:spPr>
          <a:xfrm>
            <a:off x="1842780" y="3299898"/>
            <a:ext cx="6286500" cy="3086100"/>
          </a:xfrm>
          <a:prstGeom prst="rect">
            <a:avLst/>
          </a:prstGeom>
        </p:spPr>
      </p:pic>
    </p:spTree>
    <p:extLst>
      <p:ext uri="{BB962C8B-B14F-4D97-AF65-F5344CB8AC3E}">
        <p14:creationId xmlns:p14="http://schemas.microsoft.com/office/powerpoint/2010/main" val="33921999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Autofit/>
          </a:bodyPr>
          <a:lstStyle/>
          <a:p>
            <a:pPr marL="0" indent="0">
              <a:buNone/>
            </a:pPr>
            <a:r>
              <a:rPr lang="en-US" sz="2000" dirty="0" smtClean="0"/>
              <a:t>Under </a:t>
            </a:r>
            <a:r>
              <a:rPr lang="en-US" sz="2000" b="1" u="sng" dirty="0" smtClean="0"/>
              <a:t>..\CITI\Assignments\Day2\Assignment1</a:t>
            </a:r>
            <a:r>
              <a:rPr lang="en-US" sz="2000" dirty="0" smtClean="0"/>
              <a:t> folder, following file is available</a:t>
            </a:r>
          </a:p>
          <a:p>
            <a:pPr marL="514350" indent="-514350">
              <a:buAutoNum type="arabicParenR"/>
            </a:pPr>
            <a:r>
              <a:rPr lang="en-US" sz="2000" dirty="0" smtClean="0"/>
              <a:t>Para.txt</a:t>
            </a:r>
          </a:p>
          <a:p>
            <a:pPr marL="0" indent="0">
              <a:buNone/>
            </a:pPr>
            <a:endParaRPr lang="en-US" sz="2000" b="1" dirty="0" smtClean="0"/>
          </a:p>
          <a:p>
            <a:pPr marL="0" indent="0">
              <a:buNone/>
            </a:pPr>
            <a:r>
              <a:rPr lang="en-US" sz="2000" dirty="0" smtClean="0"/>
              <a:t>Design </a:t>
            </a:r>
            <a:r>
              <a:rPr lang="en-US" sz="2000" dirty="0" err="1" smtClean="0"/>
              <a:t>Talend</a:t>
            </a:r>
            <a:r>
              <a:rPr lang="en-US" sz="2000" dirty="0" smtClean="0"/>
              <a:t> job(s) to implement following</a:t>
            </a:r>
          </a:p>
          <a:p>
            <a:pPr marL="514350" indent="-514350">
              <a:buAutoNum type="arabicParenR"/>
            </a:pPr>
            <a:r>
              <a:rPr lang="en-US" sz="2000" dirty="0" smtClean="0"/>
              <a:t>Word Count</a:t>
            </a:r>
          </a:p>
          <a:p>
            <a:pPr marL="514350" indent="-514350">
              <a:buAutoNum type="arabicParenR"/>
            </a:pPr>
            <a:r>
              <a:rPr lang="en-US" sz="2000" dirty="0" smtClean="0"/>
              <a:t>Count by character.</a:t>
            </a:r>
          </a:p>
          <a:p>
            <a:pPr marL="0" indent="0">
              <a:buNone/>
            </a:pPr>
            <a:r>
              <a:rPr lang="en-US" sz="2000" dirty="0"/>
              <a:t> </a:t>
            </a:r>
            <a:r>
              <a:rPr lang="en-US" sz="2000" dirty="0" smtClean="0"/>
              <a:t>        e.g. we need to calculate total words starting with character “A”, “B”,”C”,</a:t>
            </a:r>
            <a:r>
              <a:rPr lang="en-US" sz="2000" dirty="0" err="1" smtClean="0"/>
              <a:t>etc</a:t>
            </a:r>
            <a:r>
              <a:rPr lang="en-US" sz="2000" dirty="0"/>
              <a:t>.</a:t>
            </a:r>
            <a:endParaRPr lang="en-US" sz="2000" dirty="0" smtClean="0"/>
          </a:p>
          <a:p>
            <a:pPr marL="0" indent="0">
              <a:buNone/>
            </a:pP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Assignment-1</a:t>
            </a:r>
          </a:p>
        </p:txBody>
      </p:sp>
    </p:spTree>
    <p:extLst>
      <p:ext uri="{BB962C8B-B14F-4D97-AF65-F5344CB8AC3E}">
        <p14:creationId xmlns:p14="http://schemas.microsoft.com/office/powerpoint/2010/main" val="2095381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Introduction to </a:t>
            </a:r>
            <a:r>
              <a:rPr lang="en-US" sz="6000" dirty="0" err="1" smtClean="0"/>
              <a:t>Talend</a:t>
            </a:r>
            <a:r>
              <a:rPr lang="en-US" sz="6000" dirty="0" smtClean="0"/>
              <a:t> Products</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3739334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Autofit/>
          </a:bodyPr>
          <a:lstStyle/>
          <a:p>
            <a:pPr marL="0" indent="0">
              <a:buNone/>
            </a:pPr>
            <a:r>
              <a:rPr lang="en-US" sz="2000" dirty="0" smtClean="0"/>
              <a:t>Under </a:t>
            </a:r>
            <a:r>
              <a:rPr lang="en-US" sz="2000" b="1" u="sng" dirty="0" smtClean="0"/>
              <a:t>..\CITI\Assignments\Day2\Assignment2</a:t>
            </a:r>
            <a:r>
              <a:rPr lang="en-US" sz="2000" dirty="0" smtClean="0"/>
              <a:t> folder, there are following files</a:t>
            </a:r>
          </a:p>
          <a:p>
            <a:pPr marL="514350" indent="-514350">
              <a:buAutoNum type="arabicParenR"/>
            </a:pPr>
            <a:r>
              <a:rPr lang="en-US" sz="2000" dirty="0" smtClean="0"/>
              <a:t>NYSE_daily_prices_X.csv</a:t>
            </a:r>
          </a:p>
          <a:p>
            <a:pPr marL="514350" indent="-514350">
              <a:buAutoNum type="arabicParenR"/>
            </a:pPr>
            <a:r>
              <a:rPr lang="en-US" sz="2000" dirty="0" smtClean="0"/>
              <a:t>NYSE_dividends_X.csv </a:t>
            </a:r>
            <a:endParaRPr lang="en-US" sz="2000" b="1" dirty="0"/>
          </a:p>
          <a:p>
            <a:pPr marL="514350" indent="-514350">
              <a:buAutoNum type="arabicParenR"/>
            </a:pPr>
            <a:endParaRPr lang="en-US" sz="2000" b="1" dirty="0" smtClean="0"/>
          </a:p>
          <a:p>
            <a:pPr marL="0" indent="0">
              <a:buNone/>
            </a:pPr>
            <a:r>
              <a:rPr lang="en-US" sz="2000" dirty="0" smtClean="0"/>
              <a:t>Design </a:t>
            </a:r>
            <a:r>
              <a:rPr lang="en-US" sz="2000" dirty="0" err="1" smtClean="0"/>
              <a:t>Talend</a:t>
            </a:r>
            <a:r>
              <a:rPr lang="en-US" sz="2000" dirty="0" smtClean="0"/>
              <a:t> job(s) to </a:t>
            </a:r>
          </a:p>
          <a:p>
            <a:pPr marL="514350" indent="-514350">
              <a:buAutoNum type="arabicParenR"/>
            </a:pPr>
            <a:r>
              <a:rPr lang="en-US" sz="2000" dirty="0" smtClean="0"/>
              <a:t>Iterate through the NYSE folder</a:t>
            </a:r>
          </a:p>
          <a:p>
            <a:pPr marL="514350" indent="-514350">
              <a:buAutoNum type="arabicParenR"/>
            </a:pPr>
            <a:r>
              <a:rPr lang="en-US" sz="2000" dirty="0" smtClean="0"/>
              <a:t>Direct </a:t>
            </a:r>
            <a:r>
              <a:rPr lang="en-US" sz="2000" dirty="0" err="1" smtClean="0"/>
              <a:t>daily_prices</a:t>
            </a:r>
            <a:r>
              <a:rPr lang="en-US" sz="2000" dirty="0" smtClean="0"/>
              <a:t> and dividends files to separate </a:t>
            </a:r>
            <a:r>
              <a:rPr lang="en-US" sz="2000" dirty="0" err="1" smtClean="0"/>
              <a:t>subjobs</a:t>
            </a:r>
            <a:endParaRPr lang="en-US" sz="2000" dirty="0"/>
          </a:p>
          <a:p>
            <a:pPr marL="514350" indent="-514350">
              <a:buAutoNum type="arabicParenR"/>
            </a:pPr>
            <a:r>
              <a:rPr lang="en-US" sz="2000" dirty="0" err="1" smtClean="0"/>
              <a:t>Daily_prices</a:t>
            </a:r>
            <a:r>
              <a:rPr lang="en-US" sz="2000" dirty="0" smtClean="0"/>
              <a:t> </a:t>
            </a:r>
            <a:r>
              <a:rPr lang="en-US" sz="2000" dirty="0" err="1"/>
              <a:t>subjob</a:t>
            </a:r>
            <a:r>
              <a:rPr lang="en-US" sz="2000" dirty="0"/>
              <a:t> should load files to </a:t>
            </a:r>
            <a:r>
              <a:rPr lang="en-US" sz="2000" dirty="0" err="1" smtClean="0"/>
              <a:t>NYSE_Daily_Prices_Staging</a:t>
            </a:r>
            <a:r>
              <a:rPr lang="en-US" sz="2000" dirty="0" smtClean="0"/>
              <a:t> table in MySQL database. </a:t>
            </a:r>
            <a:r>
              <a:rPr lang="en-US" sz="2000" dirty="0"/>
              <a:t>Following transformations should be carried out</a:t>
            </a:r>
          </a:p>
          <a:p>
            <a:pPr marL="971550" lvl="1" indent="-514350">
              <a:buAutoNum type="arabicParenR"/>
            </a:pPr>
            <a:r>
              <a:rPr lang="en-US" sz="2000" dirty="0"/>
              <a:t>Trim all columns</a:t>
            </a:r>
          </a:p>
          <a:p>
            <a:pPr marL="971550" lvl="1" indent="-514350">
              <a:buAutoNum type="arabicParenR"/>
            </a:pPr>
            <a:r>
              <a:rPr lang="en-US" sz="2000" dirty="0"/>
              <a:t>Date conversion – mm/</a:t>
            </a:r>
            <a:r>
              <a:rPr lang="en-US" sz="2000" dirty="0" err="1"/>
              <a:t>dd</a:t>
            </a:r>
            <a:r>
              <a:rPr lang="en-US" sz="2000" dirty="0"/>
              <a:t>/</a:t>
            </a:r>
            <a:r>
              <a:rPr lang="en-US" sz="2000" dirty="0" err="1"/>
              <a:t>yyyy</a:t>
            </a:r>
            <a:endParaRPr lang="en-US" sz="2000" dirty="0"/>
          </a:p>
          <a:p>
            <a:pPr marL="971550" lvl="1" indent="-514350">
              <a:buAutoNum type="arabicParenR"/>
            </a:pPr>
            <a:r>
              <a:rPr lang="en-US" sz="2000" dirty="0"/>
              <a:t>Numeric conversion (default should be 0/0.0)</a:t>
            </a:r>
          </a:p>
          <a:p>
            <a:pPr marL="971550" lvl="1" indent="-514350">
              <a:buAutoNum type="arabicParenR"/>
            </a:pPr>
            <a:r>
              <a:rPr lang="en-US" sz="2000" dirty="0"/>
              <a:t>Include filename as additional column in </a:t>
            </a:r>
            <a:r>
              <a:rPr lang="en-US" sz="2000" dirty="0" smtClean="0"/>
              <a:t>MySQL table</a:t>
            </a:r>
          </a:p>
          <a:p>
            <a:pPr marL="457200" lvl="1" indent="0" algn="r">
              <a:buNone/>
            </a:pPr>
            <a:r>
              <a:rPr lang="en-US" sz="5400" dirty="0" smtClean="0"/>
              <a:t>…</a:t>
            </a:r>
            <a:endParaRPr lang="en-US" sz="5400" dirty="0"/>
          </a:p>
          <a:p>
            <a:pPr marL="514350" indent="-514350">
              <a:buAutoNum type="arabicParenR"/>
            </a:pP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Assignment-2</a:t>
            </a:r>
          </a:p>
        </p:txBody>
      </p:sp>
    </p:spTree>
    <p:extLst>
      <p:ext uri="{BB962C8B-B14F-4D97-AF65-F5344CB8AC3E}">
        <p14:creationId xmlns:p14="http://schemas.microsoft.com/office/powerpoint/2010/main" val="373637857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Autofit/>
          </a:bodyPr>
          <a:lstStyle/>
          <a:p>
            <a:pPr marL="0" indent="0">
              <a:buNone/>
            </a:pPr>
            <a:r>
              <a:rPr lang="en-US" sz="2400" dirty="0" smtClean="0"/>
              <a:t>4) </a:t>
            </a:r>
            <a:r>
              <a:rPr lang="en-US" sz="2000" dirty="0" smtClean="0"/>
              <a:t>Dividends </a:t>
            </a:r>
            <a:r>
              <a:rPr lang="en-US" sz="2000" dirty="0" err="1" smtClean="0"/>
              <a:t>subjob</a:t>
            </a:r>
            <a:r>
              <a:rPr lang="en-US" sz="2000" dirty="0" smtClean="0"/>
              <a:t> should </a:t>
            </a:r>
            <a:r>
              <a:rPr lang="en-US" sz="2000" dirty="0"/>
              <a:t>load files to </a:t>
            </a:r>
            <a:r>
              <a:rPr lang="en-US" sz="2000" dirty="0" err="1" smtClean="0"/>
              <a:t>NYSE_Dividends_Staging</a:t>
            </a:r>
            <a:r>
              <a:rPr lang="en-US" sz="2000" dirty="0" smtClean="0"/>
              <a:t> table in MySQL database. </a:t>
            </a:r>
            <a:r>
              <a:rPr lang="en-US" sz="2000" dirty="0"/>
              <a:t>Following transformations should be carried out</a:t>
            </a:r>
            <a:endParaRPr lang="en-US" sz="2400" dirty="0"/>
          </a:p>
          <a:p>
            <a:pPr marL="971550" lvl="1" indent="-514350">
              <a:buAutoNum type="arabicParenR"/>
            </a:pPr>
            <a:r>
              <a:rPr lang="en-US" sz="1800" dirty="0"/>
              <a:t>Trim all columns</a:t>
            </a:r>
          </a:p>
          <a:p>
            <a:pPr marL="971550" lvl="1" indent="-514350">
              <a:buAutoNum type="arabicParenR"/>
            </a:pPr>
            <a:r>
              <a:rPr lang="en-US" sz="1800" dirty="0"/>
              <a:t>Date conversion – mm/</a:t>
            </a:r>
            <a:r>
              <a:rPr lang="en-US" sz="1800" dirty="0" err="1"/>
              <a:t>dd</a:t>
            </a:r>
            <a:r>
              <a:rPr lang="en-US" sz="1800" dirty="0"/>
              <a:t>/</a:t>
            </a:r>
            <a:r>
              <a:rPr lang="en-US" sz="1800" dirty="0" err="1"/>
              <a:t>yyyy</a:t>
            </a:r>
            <a:endParaRPr lang="en-US" sz="1800" dirty="0"/>
          </a:p>
          <a:p>
            <a:pPr marL="971550" lvl="1" indent="-514350">
              <a:buAutoNum type="arabicParenR"/>
            </a:pPr>
            <a:r>
              <a:rPr lang="en-US" sz="1800" dirty="0"/>
              <a:t>Numeric conversion (default should be 0/0.0)</a:t>
            </a:r>
          </a:p>
          <a:p>
            <a:pPr marL="971550" lvl="1" indent="-514350">
              <a:buAutoNum type="arabicParenR"/>
            </a:pPr>
            <a:r>
              <a:rPr lang="en-US" sz="1800" dirty="0"/>
              <a:t>Include filename as additional column </a:t>
            </a:r>
            <a:r>
              <a:rPr lang="en-US" sz="1800" dirty="0" smtClean="0"/>
              <a:t>in MySQL table</a:t>
            </a:r>
          </a:p>
          <a:p>
            <a:pPr marL="0" indent="0">
              <a:buNone/>
            </a:pPr>
            <a:r>
              <a:rPr lang="en-US" sz="2400" dirty="0" smtClean="0"/>
              <a:t>5) </a:t>
            </a:r>
            <a:r>
              <a:rPr lang="en-US" sz="2000" dirty="0" smtClean="0"/>
              <a:t>Design </a:t>
            </a:r>
            <a:r>
              <a:rPr lang="en-US" sz="2000" dirty="0" err="1" smtClean="0"/>
              <a:t>Talend</a:t>
            </a:r>
            <a:r>
              <a:rPr lang="en-US" sz="2000" dirty="0" smtClean="0"/>
              <a:t> job(s) to calculate following</a:t>
            </a:r>
          </a:p>
          <a:p>
            <a:pPr marL="914400" lvl="1" indent="-457200">
              <a:buFont typeface="+mj-lt"/>
              <a:buAutoNum type="arabicPeriod"/>
            </a:pPr>
            <a:r>
              <a:rPr lang="en-US" sz="1800" b="1" dirty="0" err="1" smtClean="0"/>
              <a:t>Avg</a:t>
            </a:r>
            <a:r>
              <a:rPr lang="en-US" sz="1800" b="1" dirty="0" smtClean="0"/>
              <a:t> monthly open, close &amp; high price for each stock</a:t>
            </a:r>
          </a:p>
          <a:p>
            <a:pPr marL="914400" lvl="1" indent="-457200">
              <a:buFont typeface="+mj-lt"/>
              <a:buAutoNum type="arabicPeriod"/>
            </a:pPr>
            <a:r>
              <a:rPr lang="en-US" sz="1800" b="1" dirty="0" smtClean="0"/>
              <a:t>Total dividend paid by each stock in a year</a:t>
            </a:r>
          </a:p>
          <a:p>
            <a:pPr marL="0" indent="0">
              <a:buNone/>
            </a:pPr>
            <a:endParaRPr lang="en-US" sz="1800" b="1" dirty="0" smtClean="0"/>
          </a:p>
          <a:p>
            <a:pPr marL="0" indent="0">
              <a:buNone/>
            </a:pPr>
            <a:r>
              <a:rPr lang="en-US" sz="2400" dirty="0" smtClean="0"/>
              <a:t>The </a:t>
            </a:r>
            <a:r>
              <a:rPr lang="en-US" sz="2400" dirty="0"/>
              <a:t>job should execute in different environments – DEV, QA &amp; PROD. Source file location and target database would change in each environment  </a:t>
            </a:r>
          </a:p>
          <a:p>
            <a:pPr marL="457200" indent="-457200">
              <a:buFont typeface="+mj-lt"/>
              <a:buAutoNum type="arabicParenR"/>
            </a:pPr>
            <a:endParaRPr lang="en-US" sz="2200" b="1" dirty="0" smtClean="0"/>
          </a:p>
          <a:p>
            <a:pPr marL="514350" indent="-514350">
              <a:buAutoNum type="arabicParenR"/>
            </a:pPr>
            <a:endParaRPr lang="en-US" sz="2400" b="1"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Tree>
    <p:extLst>
      <p:ext uri="{BB962C8B-B14F-4D97-AF65-F5344CB8AC3E}">
        <p14:creationId xmlns:p14="http://schemas.microsoft.com/office/powerpoint/2010/main" val="303808330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92500" lnSpcReduction="20000"/>
          </a:bodyPr>
          <a:lstStyle/>
          <a:p>
            <a:pPr marL="0" indent="0">
              <a:buNone/>
            </a:pPr>
            <a:r>
              <a:rPr lang="en-US" sz="2200" dirty="0" smtClean="0"/>
              <a:t>Under </a:t>
            </a:r>
            <a:r>
              <a:rPr lang="en-US" sz="2400" b="1" u="sng" dirty="0" smtClean="0"/>
              <a:t>..\CITI\Assignments\Day2\Assignment3</a:t>
            </a:r>
            <a:r>
              <a:rPr lang="en-US" sz="2200" dirty="0" smtClean="0"/>
              <a:t> folder, there are following files received from Amazon</a:t>
            </a:r>
          </a:p>
          <a:p>
            <a:pPr marL="514350" indent="-514350">
              <a:buAutoNum type="arabicParenR"/>
            </a:pPr>
            <a:r>
              <a:rPr lang="en-US" sz="2200" dirty="0" smtClean="0"/>
              <a:t>AMZ_AMZ0001_PurchaseOrder_99999999.zip</a:t>
            </a:r>
          </a:p>
          <a:p>
            <a:pPr marL="514350" indent="-514350">
              <a:buAutoNum type="arabicParenR"/>
            </a:pPr>
            <a:r>
              <a:rPr lang="en-US" sz="2200" dirty="0" smtClean="0"/>
              <a:t>AMZ_AMZ0001_Invoice_99999999.zip</a:t>
            </a:r>
          </a:p>
          <a:p>
            <a:pPr marL="514350" indent="-514350">
              <a:buAutoNum type="arabicParenR"/>
            </a:pPr>
            <a:r>
              <a:rPr lang="en-US" sz="2200" dirty="0" smtClean="0"/>
              <a:t>AMZ_AMZ0001_Vendor_99999999.zip</a:t>
            </a:r>
          </a:p>
          <a:p>
            <a:pPr marL="0" indent="0">
              <a:buNone/>
            </a:pPr>
            <a:endParaRPr lang="en-US" sz="2200" dirty="0" smtClean="0"/>
          </a:p>
          <a:p>
            <a:pPr marL="0" indent="0">
              <a:buNone/>
            </a:pPr>
            <a:r>
              <a:rPr lang="en-US" sz="2200" dirty="0" smtClean="0"/>
              <a:t>Design </a:t>
            </a:r>
            <a:r>
              <a:rPr lang="en-US" sz="2200" dirty="0" err="1" smtClean="0"/>
              <a:t>Talend</a:t>
            </a:r>
            <a:r>
              <a:rPr lang="en-US" sz="2200" dirty="0" smtClean="0"/>
              <a:t> job(s) to automate following manual process</a:t>
            </a:r>
          </a:p>
          <a:p>
            <a:pPr marL="571500" indent="-571500">
              <a:buFont typeface="+mj-lt"/>
              <a:buAutoNum type="romanLcPeriod"/>
            </a:pPr>
            <a:r>
              <a:rPr lang="en-US" sz="2200" dirty="0" smtClean="0"/>
              <a:t>Iterate through the source folder and unzip files</a:t>
            </a:r>
          </a:p>
          <a:p>
            <a:pPr marL="571500" indent="-571500">
              <a:buFont typeface="+mj-lt"/>
              <a:buAutoNum type="romanLcPeriod"/>
            </a:pPr>
            <a:r>
              <a:rPr lang="en-US" sz="2200" dirty="0" smtClean="0"/>
              <a:t>Load </a:t>
            </a:r>
            <a:r>
              <a:rPr lang="en-US" sz="2200" dirty="0" err="1" smtClean="0"/>
              <a:t>PurchaseOrder</a:t>
            </a:r>
            <a:r>
              <a:rPr lang="en-US" sz="2200" dirty="0" smtClean="0"/>
              <a:t>, Invoice &amp; Vendor file to MySQL staging tables</a:t>
            </a:r>
          </a:p>
          <a:p>
            <a:pPr marL="571500" indent="-571500">
              <a:buFont typeface="+mj-lt"/>
              <a:buAutoNum type="romanLcPeriod"/>
            </a:pPr>
            <a:r>
              <a:rPr lang="en-US" sz="2200" dirty="0" smtClean="0"/>
              <a:t>Following basic transformations should be applied on all files</a:t>
            </a:r>
          </a:p>
          <a:p>
            <a:pPr marL="971550" lvl="1" indent="-514350">
              <a:buAutoNum type="arabicParenR"/>
            </a:pPr>
            <a:r>
              <a:rPr lang="en-US" sz="2200" dirty="0"/>
              <a:t>Trim all columns</a:t>
            </a:r>
          </a:p>
          <a:p>
            <a:pPr marL="971550" lvl="1" indent="-514350">
              <a:buAutoNum type="arabicParenR"/>
            </a:pPr>
            <a:r>
              <a:rPr lang="en-US" sz="2200" dirty="0"/>
              <a:t>Date conversion – mm/</a:t>
            </a:r>
            <a:r>
              <a:rPr lang="en-US" sz="2200" dirty="0" err="1"/>
              <a:t>dd</a:t>
            </a:r>
            <a:r>
              <a:rPr lang="en-US" sz="2200" dirty="0"/>
              <a:t>/</a:t>
            </a:r>
            <a:r>
              <a:rPr lang="en-US" sz="2200" dirty="0" err="1"/>
              <a:t>yyyy</a:t>
            </a:r>
            <a:endParaRPr lang="en-US" sz="2200" dirty="0"/>
          </a:p>
          <a:p>
            <a:pPr marL="971550" lvl="1" indent="-514350">
              <a:buAutoNum type="arabicParenR"/>
            </a:pPr>
            <a:r>
              <a:rPr lang="en-US" sz="2200" dirty="0"/>
              <a:t>Numeric conversion (default should be 0/0.0)</a:t>
            </a:r>
          </a:p>
          <a:p>
            <a:pPr marL="971550" lvl="1" indent="-514350">
              <a:buAutoNum type="arabicParenR"/>
            </a:pPr>
            <a:r>
              <a:rPr lang="en-US" sz="2200" dirty="0"/>
              <a:t>Include filename as additional column </a:t>
            </a:r>
            <a:r>
              <a:rPr lang="en-US" sz="2200" dirty="0" smtClean="0"/>
              <a:t>in MySQL table</a:t>
            </a:r>
          </a:p>
          <a:p>
            <a:pPr marL="457200" lvl="1" indent="0" algn="r">
              <a:buNone/>
            </a:pPr>
            <a:r>
              <a:rPr lang="en-US" sz="4300" dirty="0" smtClean="0"/>
              <a:t>…</a:t>
            </a:r>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Assignment-3</a:t>
            </a:r>
          </a:p>
        </p:txBody>
      </p:sp>
    </p:spTree>
    <p:extLst>
      <p:ext uri="{BB962C8B-B14F-4D97-AF65-F5344CB8AC3E}">
        <p14:creationId xmlns:p14="http://schemas.microsoft.com/office/powerpoint/2010/main" val="415293725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pPr marL="571500" indent="-571500">
              <a:buFont typeface="+mj-lt"/>
              <a:buAutoNum type="romanLcPeriod" startAt="4"/>
            </a:pPr>
            <a:r>
              <a:rPr lang="en-US" sz="2000" dirty="0" smtClean="0"/>
              <a:t>Merge incoming files</a:t>
            </a:r>
          </a:p>
          <a:p>
            <a:pPr marL="571500" indent="-571500">
              <a:buFont typeface="+mj-lt"/>
              <a:buAutoNum type="romanLcPeriod" startAt="4"/>
            </a:pPr>
            <a:r>
              <a:rPr lang="en-US" sz="2000" dirty="0" smtClean="0"/>
              <a:t>Remove duplicates based on all columns from all files</a:t>
            </a:r>
          </a:p>
          <a:p>
            <a:pPr marL="571500" indent="-571500">
              <a:buFont typeface="+mj-lt"/>
              <a:buAutoNum type="romanLcPeriod" startAt="4"/>
            </a:pPr>
            <a:r>
              <a:rPr lang="en-US" sz="2000" dirty="0" smtClean="0"/>
              <a:t>Sorting order</a:t>
            </a:r>
          </a:p>
          <a:p>
            <a:pPr marL="1028700" lvl="1" indent="-571500">
              <a:buFont typeface="+mj-lt"/>
              <a:buAutoNum type="alphaLcParenR"/>
            </a:pPr>
            <a:r>
              <a:rPr lang="en-US" sz="2000" dirty="0" err="1" smtClean="0"/>
              <a:t>PurchaseOrder</a:t>
            </a:r>
            <a:r>
              <a:rPr lang="en-US" sz="2000" dirty="0" smtClean="0"/>
              <a:t> – </a:t>
            </a:r>
            <a:r>
              <a:rPr lang="en-US" sz="2000" dirty="0" err="1" smtClean="0"/>
              <a:t>ApproveDate</a:t>
            </a:r>
            <a:r>
              <a:rPr lang="en-US" sz="2000" dirty="0" smtClean="0"/>
              <a:t> (</a:t>
            </a:r>
            <a:r>
              <a:rPr lang="en-US" sz="2000" dirty="0" err="1" smtClean="0"/>
              <a:t>Desc</a:t>
            </a:r>
            <a:r>
              <a:rPr lang="en-US" sz="2000" dirty="0" smtClean="0"/>
              <a:t>)</a:t>
            </a:r>
          </a:p>
          <a:p>
            <a:pPr marL="1028700" lvl="1" indent="-571500">
              <a:buFont typeface="+mj-lt"/>
              <a:buAutoNum type="alphaLcParenR"/>
            </a:pPr>
            <a:r>
              <a:rPr lang="en-US" sz="2000" dirty="0" smtClean="0"/>
              <a:t>Invoice – Date(</a:t>
            </a:r>
            <a:r>
              <a:rPr lang="en-US" sz="2000" dirty="0" err="1" smtClean="0"/>
              <a:t>Asc</a:t>
            </a:r>
            <a:r>
              <a:rPr lang="en-US" sz="2000" dirty="0" smtClean="0"/>
              <a:t>)</a:t>
            </a:r>
          </a:p>
          <a:p>
            <a:pPr marL="1028700" lvl="1" indent="-571500">
              <a:buFont typeface="+mj-lt"/>
              <a:buAutoNum type="alphaLcParenR"/>
            </a:pPr>
            <a:r>
              <a:rPr lang="en-US" sz="2000" dirty="0" smtClean="0"/>
              <a:t>Vendor- Name(</a:t>
            </a:r>
            <a:r>
              <a:rPr lang="en-US" sz="2000" dirty="0" err="1" smtClean="0"/>
              <a:t>Desc</a:t>
            </a:r>
            <a:r>
              <a:rPr lang="en-US" sz="2000" dirty="0" smtClean="0"/>
              <a:t>)</a:t>
            </a:r>
          </a:p>
          <a:p>
            <a:pPr marL="571500" indent="-571500">
              <a:buFont typeface="+mj-lt"/>
              <a:buAutoNum type="romanLcPeriod" startAt="4"/>
            </a:pPr>
            <a:r>
              <a:rPr lang="en-US" sz="2000" dirty="0" smtClean="0"/>
              <a:t>Output tables should have suffix “*_ND”</a:t>
            </a:r>
          </a:p>
          <a:p>
            <a:pPr marL="571500" indent="-571500">
              <a:buFont typeface="+mj-lt"/>
              <a:buAutoNum type="romanLcPeriod" startAt="4"/>
            </a:pPr>
            <a:r>
              <a:rPr lang="en-US" sz="2000" dirty="0" smtClean="0"/>
              <a:t>Output tables should be exported to “^” delimited files </a:t>
            </a:r>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Tree>
    <p:extLst>
      <p:ext uri="{BB962C8B-B14F-4D97-AF65-F5344CB8AC3E}">
        <p14:creationId xmlns:p14="http://schemas.microsoft.com/office/powerpoint/2010/main" val="11726730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321973"/>
            <a:ext cx="3932237" cy="795270"/>
          </a:xfrm>
        </p:spPr>
        <p:txBody>
          <a:bodyPr>
            <a:normAutofit/>
          </a:bodyPr>
          <a:lstStyle/>
          <a:p>
            <a:r>
              <a:rPr lang="en-US" sz="4400" dirty="0" smtClean="0"/>
              <a:t>Day 3 Agenda</a:t>
            </a:r>
            <a:endParaRPr lang="en-US" sz="4400" dirty="0"/>
          </a:p>
        </p:txBody>
      </p:sp>
      <p:sp>
        <p:nvSpPr>
          <p:cNvPr id="6" name="Text Placeholder 5"/>
          <p:cNvSpPr>
            <a:spLocks noGrp="1"/>
          </p:cNvSpPr>
          <p:nvPr>
            <p:ph type="body" sz="half" idx="2"/>
          </p:nvPr>
        </p:nvSpPr>
        <p:spPr>
          <a:xfrm>
            <a:off x="839788" y="1233152"/>
            <a:ext cx="7801936" cy="4326743"/>
          </a:xfrm>
        </p:spPr>
        <p:txBody>
          <a:bodyPr>
            <a:noAutofit/>
          </a:bodyPr>
          <a:lstStyle/>
          <a:p>
            <a:endParaRPr lang="en-US" sz="2400" dirty="0"/>
          </a:p>
          <a:p>
            <a:pPr marL="285750" indent="-285750">
              <a:buFont typeface="Arial" panose="020B0604020202020204" pitchFamily="34" charset="0"/>
              <a:buChar char="•"/>
            </a:pPr>
            <a:r>
              <a:rPr lang="en-US" sz="2400" dirty="0" smtClean="0"/>
              <a:t>Web Services </a:t>
            </a:r>
          </a:p>
          <a:p>
            <a:endParaRPr lang="en-US" sz="2400" dirty="0" smtClean="0"/>
          </a:p>
          <a:p>
            <a:pPr marL="285750" indent="-285750">
              <a:buFont typeface="Arial" panose="020B0604020202020204" pitchFamily="34" charset="0"/>
              <a:buChar char="•"/>
            </a:pPr>
            <a:r>
              <a:rPr lang="en-US" sz="2400" dirty="0" smtClean="0"/>
              <a:t>How to use SVN with </a:t>
            </a:r>
            <a:r>
              <a:rPr lang="en-US" sz="2400" dirty="0" err="1" smtClean="0"/>
              <a:t>Talend</a:t>
            </a:r>
            <a:r>
              <a:rPr lang="en-US" sz="2400" dirty="0" smtClean="0"/>
              <a:t> Integration Studio</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Monitor Job Activity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Running Job remotely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Using Parallel Execution</a:t>
            </a:r>
            <a:endParaRPr lang="en-US" sz="2400" dirty="0"/>
          </a:p>
          <a:p>
            <a:r>
              <a:rPr lang="en-US" sz="2400" dirty="0"/>
              <a:t>  </a:t>
            </a:r>
            <a:endParaRPr lang="en-US" sz="2400" dirty="0" smtClean="0"/>
          </a:p>
          <a:p>
            <a:pPr marL="285750" indent="-28575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415564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animEffect transition="in" filter="fade">
                                      <p:cBhvr>
                                        <p:cTn id="7" dur="1000"/>
                                        <p:tgtEl>
                                          <p:spTgt spid="6">
                                            <p:txEl>
                                              <p:pRg st="9" end="9"/>
                                            </p:txEl>
                                          </p:spTgt>
                                        </p:tgtEl>
                                      </p:cBhvr>
                                    </p:animEffect>
                                    <p:anim calcmode="lin" valueType="num">
                                      <p:cBhvr>
                                        <p:cTn id="8"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9" end="9"/>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0" end="10"/>
                                            </p:txEl>
                                          </p:spTgt>
                                        </p:tgtEl>
                                        <p:attrNameLst>
                                          <p:attrName>style.visibility</p:attrName>
                                        </p:attrNameLst>
                                      </p:cBhvr>
                                      <p:to>
                                        <p:strVal val="visible"/>
                                      </p:to>
                                    </p:set>
                                    <p:animEffect transition="in" filter="fade">
                                      <p:cBhvr>
                                        <p:cTn id="12" dur="1000"/>
                                        <p:tgtEl>
                                          <p:spTgt spid="6">
                                            <p:txEl>
                                              <p:pRg st="10" end="10"/>
                                            </p:txEl>
                                          </p:spTgt>
                                        </p:tgtEl>
                                      </p:cBhvr>
                                    </p:animEffect>
                                    <p:anim calcmode="lin" valueType="num">
                                      <p:cBhvr>
                                        <p:cTn id="13"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746975"/>
            <a:ext cx="6127682" cy="795270"/>
          </a:xfrm>
        </p:spPr>
        <p:txBody>
          <a:bodyPr>
            <a:normAutofit fontScale="90000"/>
          </a:bodyPr>
          <a:lstStyle/>
          <a:p>
            <a:r>
              <a:rPr lang="en-US" sz="4400" dirty="0" smtClean="0"/>
              <a:t>Quick Re-cap of yesterday</a:t>
            </a:r>
            <a:endParaRPr lang="en-US" sz="4400" dirty="0"/>
          </a:p>
        </p:txBody>
      </p:sp>
      <p:sp>
        <p:nvSpPr>
          <p:cNvPr id="6" name="Text Placeholder 5"/>
          <p:cNvSpPr>
            <a:spLocks noGrp="1"/>
          </p:cNvSpPr>
          <p:nvPr>
            <p:ph type="body" sz="half" idx="2"/>
          </p:nvPr>
        </p:nvSpPr>
        <p:spPr>
          <a:xfrm>
            <a:off x="839788" y="1542245"/>
            <a:ext cx="7801936" cy="4326743"/>
          </a:xfrm>
        </p:spPr>
        <p:txBody>
          <a:bodyPr>
            <a:normAutofit lnSpcReduction="10000"/>
          </a:bodyPr>
          <a:lstStyle/>
          <a:p>
            <a:endParaRPr lang="en-US" sz="3200" dirty="0" smtClean="0"/>
          </a:p>
          <a:p>
            <a:pPr marL="285750" indent="-285750">
              <a:buFont typeface="Arial" panose="020B0604020202020204" pitchFamily="34" charset="0"/>
              <a:buChar char="•"/>
            </a:pPr>
            <a:r>
              <a:rPr lang="en-US" sz="3200" dirty="0" smtClean="0"/>
              <a:t>How to use context variables</a:t>
            </a:r>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smtClean="0"/>
              <a:t>Log &amp; Error Handling</a:t>
            </a:r>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smtClean="0"/>
              <a:t>Managing Routines</a:t>
            </a:r>
          </a:p>
          <a:p>
            <a:endParaRPr lang="en-US" sz="3200" dirty="0" smtClean="0"/>
          </a:p>
          <a:p>
            <a:pPr marL="285750" indent="-285750">
              <a:buFont typeface="Arial" panose="020B0604020202020204" pitchFamily="34" charset="0"/>
              <a:buChar char="•"/>
            </a:pPr>
            <a:r>
              <a:rPr lang="en-US" sz="3200" dirty="0" smtClean="0"/>
              <a:t>Design </a:t>
            </a:r>
            <a:r>
              <a:rPr lang="en-US" sz="3200" dirty="0" err="1" smtClean="0"/>
              <a:t>Joblets</a:t>
            </a:r>
            <a:r>
              <a:rPr lang="en-US" sz="3200" dirty="0" smtClean="0"/>
              <a:t> and Business Model</a:t>
            </a:r>
          </a:p>
          <a:p>
            <a:endParaRPr lang="en-US" sz="3200" dirty="0" smtClean="0"/>
          </a:p>
          <a:p>
            <a:pPr marL="285750" indent="-285750">
              <a:buFont typeface="Arial" panose="020B0604020202020204" pitchFamily="34" charset="0"/>
              <a:buChar char="•"/>
            </a:pPr>
            <a:endParaRPr lang="en-US" sz="3200" dirty="0" smtClean="0"/>
          </a:p>
        </p:txBody>
      </p:sp>
    </p:spTree>
    <p:extLst>
      <p:ext uri="{BB962C8B-B14F-4D97-AF65-F5344CB8AC3E}">
        <p14:creationId xmlns:p14="http://schemas.microsoft.com/office/powerpoint/2010/main" val="1122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1000"/>
                                        <p:tgtEl>
                                          <p:spTgt spid="6">
                                            <p:txEl>
                                              <p:pRg st="3" end="3"/>
                                            </p:txEl>
                                          </p:spTgt>
                                        </p:tgtEl>
                                      </p:cBhvr>
                                    </p:animEffect>
                                    <p:anim calcmode="lin" valueType="num">
                                      <p:cBhvr>
                                        <p:cTn id="1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fade">
                                      <p:cBhvr>
                                        <p:cTn id="17" dur="1000"/>
                                        <p:tgtEl>
                                          <p:spTgt spid="6">
                                            <p:txEl>
                                              <p:pRg st="5" end="5"/>
                                            </p:txEl>
                                          </p:spTgt>
                                        </p:tgtEl>
                                      </p:cBhvr>
                                    </p:animEffect>
                                    <p:anim calcmode="lin" valueType="num">
                                      <p:cBhvr>
                                        <p:cTn id="18"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1000"/>
                                        <p:tgtEl>
                                          <p:spTgt spid="6">
                                            <p:txEl>
                                              <p:pRg st="7" end="7"/>
                                            </p:txEl>
                                          </p:spTgt>
                                        </p:tgtEl>
                                      </p:cBhvr>
                                    </p:animEffect>
                                    <p:anim calcmode="lin" valueType="num">
                                      <p:cBhvr>
                                        <p:cTn id="23"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err="1" smtClean="0"/>
              <a:t>Talend</a:t>
            </a:r>
            <a:r>
              <a:rPr lang="en-US" sz="6000" dirty="0" smtClean="0"/>
              <a:t> Administration Center</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127239201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2300" dirty="0"/>
              <a:t>The </a:t>
            </a:r>
            <a:r>
              <a:rPr lang="en-US" sz="2300" dirty="0" err="1"/>
              <a:t>Talend</a:t>
            </a:r>
            <a:r>
              <a:rPr lang="en-US" sz="2300" dirty="0"/>
              <a:t> solutions offer the opportunity to work cooperatively on various projects: Data Integration, ESB, </a:t>
            </a:r>
            <a:r>
              <a:rPr lang="en-US" sz="2300" dirty="0" smtClean="0"/>
              <a:t>Data Management</a:t>
            </a:r>
            <a:r>
              <a:rPr lang="en-US" sz="2300" dirty="0"/>
              <a:t>, Data Services, Enterprise Integration, MDM, or all of them.</a:t>
            </a:r>
          </a:p>
          <a:p>
            <a:pPr marL="0" indent="0">
              <a:buNone/>
            </a:pPr>
            <a:endParaRPr lang="en-US" sz="2300" dirty="0"/>
          </a:p>
          <a:p>
            <a:pPr marL="0" indent="0">
              <a:buNone/>
            </a:pPr>
            <a:r>
              <a:rPr lang="en-US" sz="2300" dirty="0"/>
              <a:t>This collaborative work is handled via </a:t>
            </a:r>
            <a:r>
              <a:rPr lang="en-US" sz="2300" b="1" dirty="0" err="1"/>
              <a:t>Talend</a:t>
            </a:r>
            <a:r>
              <a:rPr lang="en-US" sz="2300" b="1" dirty="0"/>
              <a:t> Administration Center, a web-based application centralizing </a:t>
            </a:r>
            <a:r>
              <a:rPr lang="en-US" sz="2300" b="1" dirty="0" smtClean="0"/>
              <a:t>the management </a:t>
            </a:r>
            <a:r>
              <a:rPr lang="en-US" sz="2300" b="1" dirty="0"/>
              <a:t>and administration of your studio. </a:t>
            </a:r>
            <a:r>
              <a:rPr lang="en-US" sz="2300" dirty="0" err="1"/>
              <a:t>Talend</a:t>
            </a:r>
            <a:r>
              <a:rPr lang="en-US" sz="2300" dirty="0"/>
              <a:t> Administration Center also centralizes the users' </a:t>
            </a:r>
            <a:r>
              <a:rPr lang="en-US" sz="2300" dirty="0" smtClean="0"/>
              <a:t>role management </a:t>
            </a:r>
            <a:r>
              <a:rPr lang="en-US" sz="2300" dirty="0"/>
              <a:t>and access rights to your projects and the scheduling and monitoring of processes(Jobs).</a:t>
            </a:r>
          </a:p>
          <a:p>
            <a:pPr marL="0" indent="0">
              <a:buNone/>
            </a:pPr>
            <a:endParaRPr lang="en-US" sz="2300" dirty="0"/>
          </a:p>
          <a:p>
            <a:pPr marL="0" indent="0">
              <a:buNone/>
            </a:pPr>
            <a:r>
              <a:rPr lang="en-US" sz="2300" dirty="0"/>
              <a:t>Projects and processes are all centralized in a remote repository enabling resource sharing and </a:t>
            </a:r>
            <a:r>
              <a:rPr lang="en-US" sz="2300" dirty="0" smtClean="0"/>
              <a:t>project configuration</a:t>
            </a:r>
            <a:r>
              <a:rPr lang="en-US" sz="2300" dirty="0"/>
              <a:t>.</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Introduction to TAC</a:t>
            </a:r>
          </a:p>
        </p:txBody>
      </p:sp>
    </p:spTree>
    <p:extLst>
      <p:ext uri="{BB962C8B-B14F-4D97-AF65-F5344CB8AC3E}">
        <p14:creationId xmlns:p14="http://schemas.microsoft.com/office/powerpoint/2010/main" val="33295691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2300" b="1" dirty="0"/>
              <a:t>Manage operating and connection information via the Configuration page of the </a:t>
            </a:r>
            <a:r>
              <a:rPr lang="en-US" sz="2300" b="1" dirty="0" smtClean="0"/>
              <a:t>application</a:t>
            </a:r>
          </a:p>
          <a:p>
            <a:pPr marL="0" indent="0">
              <a:buNone/>
            </a:pPr>
            <a:endParaRPr lang="en-US" sz="2300" b="1" dirty="0" smtClean="0"/>
          </a:p>
          <a:p>
            <a:pPr marL="0" indent="0">
              <a:buNone/>
            </a:pPr>
            <a:r>
              <a:rPr lang="en-US" sz="2300" b="1" dirty="0" smtClean="0"/>
              <a:t>Administrate </a:t>
            </a:r>
            <a:r>
              <a:rPr lang="en-US" sz="2300" b="1" dirty="0"/>
              <a:t>projects, manage users and licenses via the Projects, Users and Licenses pages. </a:t>
            </a:r>
            <a:endParaRPr lang="en-US" sz="2300" b="1" dirty="0" smtClean="0"/>
          </a:p>
          <a:p>
            <a:pPr marL="0" indent="0">
              <a:buNone/>
            </a:pPr>
            <a:endParaRPr lang="en-US" sz="2300" b="1" dirty="0"/>
          </a:p>
          <a:p>
            <a:pPr marL="0" indent="0">
              <a:buNone/>
            </a:pPr>
            <a:r>
              <a:rPr lang="en-US" sz="2300" b="1" dirty="0"/>
              <a:t>Schedule deployment and roll-out of processes (Jobs) via the Conductor node and monitor them via </a:t>
            </a:r>
            <a:r>
              <a:rPr lang="en-US" sz="2300" b="1" dirty="0" smtClean="0"/>
              <a:t>the Monitoring </a:t>
            </a:r>
            <a:r>
              <a:rPr lang="en-US" sz="2300" b="1" dirty="0"/>
              <a:t>node. </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TAC allows you to:</a:t>
            </a:r>
          </a:p>
        </p:txBody>
      </p:sp>
    </p:spTree>
    <p:extLst>
      <p:ext uri="{BB962C8B-B14F-4D97-AF65-F5344CB8AC3E}">
        <p14:creationId xmlns:p14="http://schemas.microsoft.com/office/powerpoint/2010/main" val="20676551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2000" dirty="0"/>
              <a:t>From </a:t>
            </a:r>
            <a:r>
              <a:rPr lang="en-US" sz="2000" dirty="0" err="1"/>
              <a:t>Talend</a:t>
            </a:r>
            <a:r>
              <a:rPr lang="en-US" sz="2000" dirty="0"/>
              <a:t> Administration Center home page, you can access the Configuration page that offers accurate details</a:t>
            </a:r>
          </a:p>
          <a:p>
            <a:pPr marL="0" indent="0">
              <a:buNone/>
            </a:pPr>
            <a:r>
              <a:rPr lang="en-US" sz="2000" dirty="0"/>
              <a:t>on application parameters and their related values including database connection. The items displayed in this </a:t>
            </a:r>
            <a:r>
              <a:rPr lang="en-US" sz="2000" dirty="0" err="1" smtClean="0"/>
              <a:t>pagedepend</a:t>
            </a:r>
            <a:r>
              <a:rPr lang="en-US" sz="2000" dirty="0" smtClean="0"/>
              <a:t> </a:t>
            </a:r>
            <a:r>
              <a:rPr lang="en-US" sz="2000" dirty="0"/>
              <a:t>on your license</a:t>
            </a:r>
            <a:endParaRPr lang="en-US" sz="23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Accessing Configuration Page </a:t>
            </a:r>
            <a:endParaRPr lang="en-US" dirty="0" smtClean="0"/>
          </a:p>
        </p:txBody>
      </p:sp>
      <p:pic>
        <p:nvPicPr>
          <p:cNvPr id="4" name="Picture 3"/>
          <p:cNvPicPr>
            <a:picLocks noChangeAspect="1"/>
          </p:cNvPicPr>
          <p:nvPr/>
        </p:nvPicPr>
        <p:blipFill>
          <a:blip r:embed="rId2"/>
          <a:stretch>
            <a:fillRect/>
          </a:stretch>
        </p:blipFill>
        <p:spPr>
          <a:xfrm>
            <a:off x="1348327" y="2653874"/>
            <a:ext cx="3547325" cy="4064001"/>
          </a:xfrm>
          <a:prstGeom prst="rect">
            <a:avLst/>
          </a:prstGeom>
        </p:spPr>
      </p:pic>
      <p:pic>
        <p:nvPicPr>
          <p:cNvPr id="8" name="Picture 7"/>
          <p:cNvPicPr>
            <a:picLocks noChangeAspect="1"/>
          </p:cNvPicPr>
          <p:nvPr/>
        </p:nvPicPr>
        <p:blipFill>
          <a:blip r:embed="rId3"/>
          <a:stretch>
            <a:fillRect/>
          </a:stretch>
        </p:blipFill>
        <p:spPr>
          <a:xfrm>
            <a:off x="5227013" y="2602358"/>
            <a:ext cx="3556380" cy="2676525"/>
          </a:xfrm>
          <a:prstGeom prst="rect">
            <a:avLst/>
          </a:prstGeom>
        </p:spPr>
      </p:pic>
    </p:spTree>
    <p:extLst>
      <p:ext uri="{BB962C8B-B14F-4D97-AF65-F5344CB8AC3E}">
        <p14:creationId xmlns:p14="http://schemas.microsoft.com/office/powerpoint/2010/main" val="3788937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85000" lnSpcReduction="20000"/>
          </a:bodyPr>
          <a:lstStyle/>
          <a:p>
            <a:r>
              <a:rPr lang="en-US" dirty="0" smtClean="0"/>
              <a:t>Eclipse based visual programming IDE for ETL application</a:t>
            </a:r>
          </a:p>
          <a:p>
            <a:endParaRPr lang="en-US" dirty="0" smtClean="0"/>
          </a:p>
          <a:p>
            <a:r>
              <a:rPr lang="en-US" dirty="0" smtClean="0"/>
              <a:t>Java code generator </a:t>
            </a:r>
            <a:r>
              <a:rPr lang="en-US" b="1" dirty="0"/>
              <a:t>By choosing java, we have all the advantages and disadvantages of this </a:t>
            </a:r>
            <a:r>
              <a:rPr lang="en-US" b="1" dirty="0" smtClean="0"/>
              <a:t>language</a:t>
            </a:r>
          </a:p>
          <a:p>
            <a:endParaRPr lang="en-US" dirty="0" smtClean="0"/>
          </a:p>
          <a:p>
            <a:r>
              <a:rPr lang="en-US" dirty="0" smtClean="0"/>
              <a:t>600+ connectors for open and proprietary data systems</a:t>
            </a:r>
          </a:p>
          <a:p>
            <a:endParaRPr lang="en-US" b="1" dirty="0" smtClean="0"/>
          </a:p>
          <a:p>
            <a:r>
              <a:rPr lang="en-US" b="1" dirty="0" smtClean="0"/>
              <a:t>Unified </a:t>
            </a:r>
            <a:r>
              <a:rPr lang="en-US" b="1" dirty="0"/>
              <a:t>user interface</a:t>
            </a:r>
            <a:r>
              <a:rPr lang="en-US" dirty="0"/>
              <a:t> across all components. Based </a:t>
            </a:r>
            <a:r>
              <a:rPr lang="en-US" dirty="0" smtClean="0"/>
              <a:t>on </a:t>
            </a:r>
            <a:r>
              <a:rPr lang="en-US" b="1" dirty="0" smtClean="0"/>
              <a:t>Eclipse</a:t>
            </a:r>
            <a:r>
              <a:rPr lang="en-US" b="1" dirty="0"/>
              <a:t>,</a:t>
            </a:r>
            <a:r>
              <a:rPr lang="en-US" dirty="0"/>
              <a:t> the knowledge of the tool enables us to use the </a:t>
            </a:r>
            <a:r>
              <a:rPr lang="en-US" dirty="0" smtClean="0"/>
              <a:t>interface</a:t>
            </a:r>
          </a:p>
          <a:p>
            <a:endParaRPr lang="en-US" dirty="0" smtClean="0"/>
          </a:p>
          <a:p>
            <a:r>
              <a:rPr lang="en-US" dirty="0" smtClean="0"/>
              <a:t>Central metadata repository </a:t>
            </a:r>
          </a:p>
          <a:p>
            <a:endParaRPr lang="en-US" dirty="0" smtClean="0"/>
          </a:p>
          <a:p>
            <a:r>
              <a:rPr lang="en-US" dirty="0" smtClean="0"/>
              <a:t>Available in both open source and Enterprise editions</a:t>
            </a:r>
          </a:p>
          <a:p>
            <a:endParaRPr lang="en-US" dirty="0" smtClean="0"/>
          </a:p>
          <a:p>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err="1" smtClean="0"/>
              <a:t>Talend</a:t>
            </a:r>
            <a:r>
              <a:rPr lang="en-US" dirty="0" smtClean="0"/>
              <a:t> Data Fabric</a:t>
            </a:r>
          </a:p>
        </p:txBody>
      </p:sp>
    </p:spTree>
    <p:extLst>
      <p:ext uri="{BB962C8B-B14F-4D97-AF65-F5344CB8AC3E}">
        <p14:creationId xmlns:p14="http://schemas.microsoft.com/office/powerpoint/2010/main" val="198704505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2000" dirty="0"/>
              <a:t>To access the list of user accounts, click </a:t>
            </a:r>
            <a:r>
              <a:rPr lang="en-US" sz="2000" b="1" dirty="0"/>
              <a:t>Users </a:t>
            </a:r>
            <a:r>
              <a:rPr lang="en-US" sz="2000" dirty="0"/>
              <a:t>in the </a:t>
            </a:r>
            <a:r>
              <a:rPr lang="en-US" sz="2000" b="1" dirty="0"/>
              <a:t>Menu </a:t>
            </a:r>
            <a:r>
              <a:rPr lang="en-US" sz="2000" dirty="0"/>
              <a:t>tree view. This list displays all accounts whether </a:t>
            </a:r>
            <a:r>
              <a:rPr lang="en-US" sz="2000" dirty="0" smtClean="0"/>
              <a:t>they are </a:t>
            </a:r>
            <a:r>
              <a:rPr lang="en-US" sz="2000" dirty="0"/>
              <a:t>Administrators, Operation managers, Designers or Viewers</a:t>
            </a:r>
            <a:r>
              <a:rPr lang="en-US" sz="2000" dirty="0" smtClean="0"/>
              <a:t>.</a:t>
            </a:r>
          </a:p>
          <a:p>
            <a:pPr marL="0" indent="0">
              <a:buNone/>
            </a:pPr>
            <a:endParaRPr lang="en-US" sz="23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Managing users, projects and licenses</a:t>
            </a:r>
            <a:endParaRPr lang="en-US" dirty="0" smtClean="0"/>
          </a:p>
        </p:txBody>
      </p:sp>
      <p:pic>
        <p:nvPicPr>
          <p:cNvPr id="5" name="Picture 4"/>
          <p:cNvPicPr>
            <a:picLocks noChangeAspect="1"/>
          </p:cNvPicPr>
          <p:nvPr/>
        </p:nvPicPr>
        <p:blipFill>
          <a:blip r:embed="rId2"/>
          <a:stretch>
            <a:fillRect/>
          </a:stretch>
        </p:blipFill>
        <p:spPr>
          <a:xfrm>
            <a:off x="1119999" y="1971079"/>
            <a:ext cx="5995714" cy="4502098"/>
          </a:xfrm>
          <a:prstGeom prst="rect">
            <a:avLst/>
          </a:prstGeom>
        </p:spPr>
      </p:pic>
      <p:pic>
        <p:nvPicPr>
          <p:cNvPr id="6" name="Picture 5"/>
          <p:cNvPicPr>
            <a:picLocks noChangeAspect="1"/>
          </p:cNvPicPr>
          <p:nvPr/>
        </p:nvPicPr>
        <p:blipFill>
          <a:blip r:embed="rId3"/>
          <a:stretch>
            <a:fillRect/>
          </a:stretch>
        </p:blipFill>
        <p:spPr>
          <a:xfrm>
            <a:off x="7339636" y="1971079"/>
            <a:ext cx="3810835" cy="4502098"/>
          </a:xfrm>
          <a:prstGeom prst="rect">
            <a:avLst/>
          </a:prstGeom>
        </p:spPr>
      </p:pic>
    </p:spTree>
    <p:extLst>
      <p:ext uri="{BB962C8B-B14F-4D97-AF65-F5344CB8AC3E}">
        <p14:creationId xmlns:p14="http://schemas.microsoft.com/office/powerpoint/2010/main" val="243528610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2000" dirty="0"/>
              <a:t>In the </a:t>
            </a:r>
            <a:r>
              <a:rPr lang="en-US" sz="2000" b="1" dirty="0"/>
              <a:t>Menu </a:t>
            </a:r>
            <a:r>
              <a:rPr lang="en-US" sz="2000" dirty="0"/>
              <a:t>tree-view, click </a:t>
            </a:r>
            <a:r>
              <a:rPr lang="en-US" sz="2000" b="1" dirty="0"/>
              <a:t>Rights </a:t>
            </a:r>
            <a:r>
              <a:rPr lang="en-US" sz="2000" b="1" dirty="0" smtClean="0"/>
              <a:t>management</a:t>
            </a:r>
            <a:r>
              <a:rPr lang="en-US" sz="2000" dirty="0" smtClean="0"/>
              <a:t>. The </a:t>
            </a:r>
            <a:r>
              <a:rPr lang="en-US" sz="2000" dirty="0"/>
              <a:t>list of roles is displayed in the </a:t>
            </a:r>
            <a:r>
              <a:rPr lang="en-US" sz="2000" b="1" dirty="0"/>
              <a:t>Role </a:t>
            </a:r>
            <a:r>
              <a:rPr lang="en-US" sz="2000" dirty="0"/>
              <a:t>panel on the left and the list of associated rights is displayed in the </a:t>
            </a:r>
            <a:r>
              <a:rPr lang="en-US" sz="2000" dirty="0" smtClean="0"/>
              <a:t>right panel.</a:t>
            </a:r>
          </a:p>
          <a:p>
            <a:pPr marL="0" indent="0">
              <a:buNone/>
            </a:pPr>
            <a:r>
              <a:rPr lang="en-US" sz="2000" dirty="0" smtClean="0"/>
              <a:t>In </a:t>
            </a:r>
            <a:r>
              <a:rPr lang="en-US" sz="2000" dirty="0"/>
              <a:t>the Rights management page, the users' rights show next to the roles. The rights displayed depend on the </a:t>
            </a:r>
            <a:r>
              <a:rPr lang="en-US" sz="2000" dirty="0" smtClean="0"/>
              <a:t>role which </a:t>
            </a:r>
            <a:r>
              <a:rPr lang="en-US" sz="2000" dirty="0"/>
              <a:t>is defined in the Users page. For more information, see the section User roles/rights in the </a:t>
            </a:r>
            <a:r>
              <a:rPr lang="en-US" sz="2000" dirty="0" smtClean="0"/>
              <a:t>Administration Center.</a:t>
            </a:r>
          </a:p>
          <a:p>
            <a:pPr marL="0" indent="0">
              <a:buNone/>
            </a:pPr>
            <a:endParaRPr lang="en-US" sz="2000" dirty="0"/>
          </a:p>
          <a:p>
            <a:pPr marL="0" indent="0">
              <a:buNone/>
            </a:pPr>
            <a:r>
              <a:rPr lang="en-US" sz="2000" dirty="0" smtClean="0"/>
              <a:t>1. In </a:t>
            </a:r>
            <a:r>
              <a:rPr lang="en-US" sz="2000" dirty="0"/>
              <a:t>the Role panel, select the role for which you </a:t>
            </a:r>
            <a:endParaRPr lang="en-US" sz="2000" dirty="0" smtClean="0"/>
          </a:p>
          <a:p>
            <a:pPr marL="0" indent="0">
              <a:buNone/>
            </a:pPr>
            <a:r>
              <a:rPr lang="en-US" sz="2000" dirty="0" smtClean="0"/>
              <a:t>want </a:t>
            </a:r>
            <a:r>
              <a:rPr lang="en-US" sz="2000" dirty="0"/>
              <a:t>to change the rights.</a:t>
            </a:r>
          </a:p>
          <a:p>
            <a:pPr marL="0" indent="0">
              <a:buNone/>
            </a:pPr>
            <a:r>
              <a:rPr lang="en-US" sz="2000" dirty="0"/>
              <a:t>2. In the panel on the right, rights are listed in </a:t>
            </a:r>
            <a:r>
              <a:rPr lang="en-US" sz="2000" dirty="0" smtClean="0"/>
              <a:t>the</a:t>
            </a:r>
          </a:p>
          <a:p>
            <a:pPr marL="0" indent="0">
              <a:buNone/>
            </a:pPr>
            <a:r>
              <a:rPr lang="en-US" sz="2000" dirty="0" smtClean="0"/>
              <a:t> </a:t>
            </a:r>
            <a:r>
              <a:rPr lang="en-US" sz="2000" dirty="0"/>
              <a:t>Description column, and are selected by default </a:t>
            </a:r>
            <a:endParaRPr lang="en-US" sz="2000" dirty="0" smtClean="0"/>
          </a:p>
          <a:p>
            <a:pPr marL="0" indent="0">
              <a:buNone/>
            </a:pPr>
            <a:r>
              <a:rPr lang="en-US" sz="2000" dirty="0" smtClean="0"/>
              <a:t>in the allowed </a:t>
            </a:r>
            <a:r>
              <a:rPr lang="en-US" sz="2000" dirty="0"/>
              <a:t>column.</a:t>
            </a:r>
            <a:endParaRPr lang="en-US" sz="2000" dirty="0" smtClean="0"/>
          </a:p>
          <a:p>
            <a:pPr marL="0" indent="0">
              <a:buNone/>
            </a:pPr>
            <a:r>
              <a:rPr lang="en-US" sz="2300" dirty="0"/>
              <a:t>To restrict the rights associated with this </a:t>
            </a:r>
            <a:endParaRPr lang="en-US" sz="2300" dirty="0" smtClean="0"/>
          </a:p>
          <a:p>
            <a:pPr marL="0" indent="0">
              <a:buNone/>
            </a:pPr>
            <a:r>
              <a:rPr lang="en-US" sz="2300" dirty="0" smtClean="0"/>
              <a:t>role</a:t>
            </a:r>
            <a:r>
              <a:rPr lang="en-US" sz="2300" dirty="0"/>
              <a:t>, clear the corresponding check boxes.</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Managing rights associated with roles</a:t>
            </a:r>
            <a:endParaRPr lang="en-US" dirty="0" smtClean="0"/>
          </a:p>
        </p:txBody>
      </p:sp>
      <p:pic>
        <p:nvPicPr>
          <p:cNvPr id="2" name="Picture 1"/>
          <p:cNvPicPr>
            <a:picLocks noChangeAspect="1"/>
          </p:cNvPicPr>
          <p:nvPr/>
        </p:nvPicPr>
        <p:blipFill>
          <a:blip r:embed="rId2"/>
          <a:stretch>
            <a:fillRect/>
          </a:stretch>
        </p:blipFill>
        <p:spPr>
          <a:xfrm>
            <a:off x="6502828" y="2762388"/>
            <a:ext cx="4573002" cy="3239297"/>
          </a:xfrm>
          <a:prstGeom prst="rect">
            <a:avLst/>
          </a:prstGeom>
        </p:spPr>
      </p:pic>
    </p:spTree>
    <p:extLst>
      <p:ext uri="{BB962C8B-B14F-4D97-AF65-F5344CB8AC3E}">
        <p14:creationId xmlns:p14="http://schemas.microsoft.com/office/powerpoint/2010/main" val="331889237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2000" dirty="0"/>
              <a:t>To access the </a:t>
            </a:r>
            <a:r>
              <a:rPr lang="en-US" sz="2000" b="1" dirty="0"/>
              <a:t>project list </a:t>
            </a:r>
            <a:r>
              <a:rPr lang="en-US" sz="2000" dirty="0"/>
              <a:t>stored in the remote repository, </a:t>
            </a:r>
            <a:endParaRPr lang="en-US" sz="2000" dirty="0" smtClean="0"/>
          </a:p>
          <a:p>
            <a:pPr marL="0" indent="0">
              <a:buNone/>
            </a:pPr>
            <a:r>
              <a:rPr lang="en-US" sz="2000" dirty="0" smtClean="0"/>
              <a:t>click </a:t>
            </a:r>
            <a:r>
              <a:rPr lang="en-US" sz="2000" dirty="0"/>
              <a:t>Projects in the Menu tree </a:t>
            </a:r>
            <a:r>
              <a:rPr lang="en-US" sz="2000" dirty="0" smtClean="0"/>
              <a:t>view. When </a:t>
            </a:r>
            <a:r>
              <a:rPr lang="en-US" sz="2000" dirty="0"/>
              <a:t>you access the </a:t>
            </a:r>
            <a:endParaRPr lang="en-US" sz="2000" dirty="0" smtClean="0"/>
          </a:p>
          <a:p>
            <a:pPr marL="0" indent="0">
              <a:buNone/>
            </a:pPr>
            <a:r>
              <a:rPr lang="en-US" sz="2000" dirty="0" smtClean="0"/>
              <a:t>Projects </a:t>
            </a:r>
            <a:r>
              <a:rPr lang="en-US" sz="2000" dirty="0"/>
              <a:t>page for the first time, no projects show on the list. </a:t>
            </a:r>
            <a:endParaRPr lang="en-US" sz="2000" dirty="0" smtClean="0"/>
          </a:p>
          <a:p>
            <a:pPr marL="0" indent="0">
              <a:buNone/>
            </a:pPr>
            <a:r>
              <a:rPr lang="en-US" sz="2000" dirty="0" smtClean="0"/>
              <a:t>To </a:t>
            </a:r>
            <a:r>
              <a:rPr lang="en-US" sz="2000" dirty="0"/>
              <a:t>allocate resources and </a:t>
            </a:r>
            <a:r>
              <a:rPr lang="en-US" sz="2000" dirty="0" smtClean="0"/>
              <a:t>define user </a:t>
            </a:r>
            <a:r>
              <a:rPr lang="en-US" sz="2000" dirty="0"/>
              <a:t>accesses to projects, </a:t>
            </a:r>
            <a:endParaRPr lang="en-US" sz="2000" dirty="0" smtClean="0"/>
          </a:p>
          <a:p>
            <a:pPr marL="0" indent="0">
              <a:buNone/>
            </a:pPr>
            <a:r>
              <a:rPr lang="en-US" sz="2000" dirty="0" smtClean="0"/>
              <a:t>you </a:t>
            </a:r>
            <a:r>
              <a:rPr lang="en-US" sz="2000" dirty="0"/>
              <a:t>first need to add projects to the list.</a:t>
            </a:r>
            <a:endParaRPr lang="en-US" sz="23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a:t>
            </a:r>
            <a:endParaRPr lang="en-US" dirty="0" smtClean="0"/>
          </a:p>
        </p:txBody>
      </p:sp>
      <p:pic>
        <p:nvPicPr>
          <p:cNvPr id="2" name="Picture 1"/>
          <p:cNvPicPr>
            <a:picLocks noChangeAspect="1"/>
          </p:cNvPicPr>
          <p:nvPr/>
        </p:nvPicPr>
        <p:blipFill>
          <a:blip r:embed="rId2"/>
          <a:stretch>
            <a:fillRect/>
          </a:stretch>
        </p:blipFill>
        <p:spPr>
          <a:xfrm>
            <a:off x="1309270" y="3267947"/>
            <a:ext cx="5955725" cy="2909016"/>
          </a:xfrm>
          <a:prstGeom prst="rect">
            <a:avLst/>
          </a:prstGeom>
        </p:spPr>
      </p:pic>
      <p:pic>
        <p:nvPicPr>
          <p:cNvPr id="4" name="Picture 3"/>
          <p:cNvPicPr>
            <a:picLocks noChangeAspect="1"/>
          </p:cNvPicPr>
          <p:nvPr/>
        </p:nvPicPr>
        <p:blipFill>
          <a:blip r:embed="rId3"/>
          <a:stretch>
            <a:fillRect/>
          </a:stretch>
        </p:blipFill>
        <p:spPr>
          <a:xfrm>
            <a:off x="7542965" y="791388"/>
            <a:ext cx="3810835" cy="5843438"/>
          </a:xfrm>
          <a:prstGeom prst="rect">
            <a:avLst/>
          </a:prstGeom>
        </p:spPr>
      </p:pic>
    </p:spTree>
    <p:extLst>
      <p:ext uri="{BB962C8B-B14F-4D97-AF65-F5344CB8AC3E}">
        <p14:creationId xmlns:p14="http://schemas.microsoft.com/office/powerpoint/2010/main" val="215933473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1800" dirty="0" smtClean="0"/>
              <a:t>From the license page in </a:t>
            </a:r>
            <a:r>
              <a:rPr lang="en-US" sz="1800" dirty="0" err="1" smtClean="0"/>
              <a:t>Talend</a:t>
            </a:r>
            <a:r>
              <a:rPr lang="en-US" sz="1800" dirty="0" smtClean="0"/>
              <a:t> </a:t>
            </a:r>
            <a:r>
              <a:rPr lang="en-US" sz="1800" dirty="0"/>
              <a:t>Administration Center, </a:t>
            </a:r>
            <a:r>
              <a:rPr lang="en-US" sz="1800" dirty="0" smtClean="0"/>
              <a:t>an administrator can:</a:t>
            </a:r>
          </a:p>
          <a:p>
            <a:pPr marL="0" indent="0">
              <a:buNone/>
            </a:pPr>
            <a:r>
              <a:rPr lang="en-US" sz="1800" dirty="0" smtClean="0"/>
              <a:t>• </a:t>
            </a:r>
            <a:r>
              <a:rPr lang="en-US" sz="1800" dirty="0"/>
              <a:t>check the parameters of the licenses </a:t>
            </a:r>
            <a:r>
              <a:rPr lang="en-US" sz="1800" dirty="0" smtClean="0"/>
              <a:t>and </a:t>
            </a:r>
            <a:r>
              <a:rPr lang="en-US" sz="1800" dirty="0"/>
              <a:t>add new licenses. </a:t>
            </a:r>
          </a:p>
          <a:p>
            <a:pPr marL="0" indent="0">
              <a:buNone/>
            </a:pPr>
            <a:r>
              <a:rPr lang="en-US" sz="1800" dirty="0"/>
              <a:t>• validate the license. </a:t>
            </a:r>
            <a:r>
              <a:rPr lang="en-US" sz="1800" dirty="0" smtClean="0"/>
              <a:t>For more information, see the section Generating a validation request.</a:t>
            </a:r>
          </a:p>
          <a:p>
            <a:pPr marL="0" indent="0">
              <a:buNone/>
            </a:pPr>
            <a:endParaRPr lang="en-US" sz="20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Managing licenses</a:t>
            </a:r>
            <a:endParaRPr lang="en-US" dirty="0" smtClean="0"/>
          </a:p>
        </p:txBody>
      </p:sp>
      <p:pic>
        <p:nvPicPr>
          <p:cNvPr id="2" name="Picture 1"/>
          <p:cNvPicPr>
            <a:picLocks noChangeAspect="1"/>
          </p:cNvPicPr>
          <p:nvPr/>
        </p:nvPicPr>
        <p:blipFill>
          <a:blip r:embed="rId2"/>
          <a:stretch>
            <a:fillRect/>
          </a:stretch>
        </p:blipFill>
        <p:spPr>
          <a:xfrm>
            <a:off x="2158137" y="2292438"/>
            <a:ext cx="7875726" cy="4565562"/>
          </a:xfrm>
          <a:prstGeom prst="rect">
            <a:avLst/>
          </a:prstGeom>
        </p:spPr>
      </p:pic>
    </p:spTree>
    <p:extLst>
      <p:ext uri="{BB962C8B-B14F-4D97-AF65-F5344CB8AC3E}">
        <p14:creationId xmlns:p14="http://schemas.microsoft.com/office/powerpoint/2010/main" val="239095389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1800" dirty="0"/>
              <a:t>A project reference is a property that you can set for a project in </a:t>
            </a:r>
            <a:r>
              <a:rPr lang="en-US" sz="1800" b="1" dirty="0" err="1"/>
              <a:t>Talend</a:t>
            </a:r>
            <a:r>
              <a:rPr lang="en-US" sz="1800" b="1" dirty="0"/>
              <a:t> Administration Center</a:t>
            </a:r>
            <a:r>
              <a:rPr lang="en-US" sz="1800" dirty="0"/>
              <a:t> so that all or </a:t>
            </a:r>
            <a:r>
              <a:rPr lang="en-US" sz="1800" dirty="0" smtClean="0"/>
              <a:t>some of </a:t>
            </a:r>
            <a:r>
              <a:rPr lang="en-US" sz="1800" dirty="0"/>
              <a:t>the project items can be referenced by another project</a:t>
            </a:r>
          </a:p>
          <a:p>
            <a:pPr marL="0" indent="0">
              <a:buNone/>
            </a:pPr>
            <a:r>
              <a:rPr lang="en-US" sz="1800" dirty="0" smtClean="0"/>
              <a:t>When </a:t>
            </a:r>
            <a:r>
              <a:rPr lang="en-US" sz="1800" dirty="0"/>
              <a:t>one project references another, the items (Jobs, Metadata, Business Modeler and so on) in the </a:t>
            </a:r>
            <a:r>
              <a:rPr lang="en-US" sz="1800" dirty="0" smtClean="0"/>
              <a:t>referenced project </a:t>
            </a:r>
            <a:r>
              <a:rPr lang="en-US" sz="1800" dirty="0"/>
              <a:t>are available for reuse.</a:t>
            </a:r>
          </a:p>
          <a:p>
            <a:pPr marL="0" indent="0">
              <a:buNone/>
            </a:pPr>
            <a:endParaRPr lang="en-US" sz="20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Managing project references</a:t>
            </a:r>
            <a:endParaRPr lang="en-US" dirty="0" smtClean="0"/>
          </a:p>
        </p:txBody>
      </p:sp>
      <p:pic>
        <p:nvPicPr>
          <p:cNvPr id="2" name="Picture 1"/>
          <p:cNvPicPr>
            <a:picLocks noChangeAspect="1"/>
          </p:cNvPicPr>
          <p:nvPr/>
        </p:nvPicPr>
        <p:blipFill>
          <a:blip r:embed="rId2"/>
          <a:stretch>
            <a:fillRect/>
          </a:stretch>
        </p:blipFill>
        <p:spPr>
          <a:xfrm>
            <a:off x="1672382" y="2399202"/>
            <a:ext cx="8536271" cy="4181902"/>
          </a:xfrm>
          <a:prstGeom prst="rect">
            <a:avLst/>
          </a:prstGeom>
        </p:spPr>
      </p:pic>
    </p:spTree>
    <p:extLst>
      <p:ext uri="{BB962C8B-B14F-4D97-AF65-F5344CB8AC3E}">
        <p14:creationId xmlns:p14="http://schemas.microsoft.com/office/powerpoint/2010/main" val="46194923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2000" dirty="0"/>
              <a:t>The main page is divided into two parts:</a:t>
            </a:r>
          </a:p>
          <a:p>
            <a:r>
              <a:rPr lang="en-US" sz="2000" dirty="0"/>
              <a:t>the Project Reference panel lists projects you have defined as reference on the Project page.</a:t>
            </a:r>
          </a:p>
          <a:p>
            <a:r>
              <a:rPr lang="en-US" sz="2000" dirty="0"/>
              <a:t>the Project panel shows the references established between projects.</a:t>
            </a:r>
          </a:p>
          <a:p>
            <a:pPr marL="0" indent="0">
              <a:buNone/>
            </a:pPr>
            <a:endParaRPr lang="en-US" sz="2000" dirty="0" smtClean="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a:t>
            </a:r>
            <a:endParaRPr lang="en-US" dirty="0" smtClean="0"/>
          </a:p>
        </p:txBody>
      </p:sp>
      <p:pic>
        <p:nvPicPr>
          <p:cNvPr id="4" name="Picture 3"/>
          <p:cNvPicPr>
            <a:picLocks noChangeAspect="1"/>
          </p:cNvPicPr>
          <p:nvPr/>
        </p:nvPicPr>
        <p:blipFill>
          <a:blip r:embed="rId2"/>
          <a:stretch>
            <a:fillRect/>
          </a:stretch>
        </p:blipFill>
        <p:spPr>
          <a:xfrm>
            <a:off x="1005625" y="2780038"/>
            <a:ext cx="2692990" cy="299793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258997977"/>
              </p:ext>
            </p:extLst>
          </p:nvPr>
        </p:nvGraphicFramePr>
        <p:xfrm>
          <a:off x="3812989" y="2778241"/>
          <a:ext cx="7996938" cy="3478554"/>
        </p:xfrm>
        <a:graphic>
          <a:graphicData uri="http://schemas.openxmlformats.org/drawingml/2006/table">
            <a:tbl>
              <a:tblPr firstRow="1" bandRow="1">
                <a:tableStyleId>{5C22544A-7EE6-4342-B048-85BDC9FD1C3A}</a:tableStyleId>
              </a:tblPr>
              <a:tblGrid>
                <a:gridCol w="1731139"/>
                <a:gridCol w="6265799"/>
              </a:tblGrid>
              <a:tr h="341378">
                <a:tc>
                  <a:txBody>
                    <a:bodyPr/>
                    <a:lstStyle/>
                    <a:p>
                      <a:r>
                        <a:rPr lang="en-US" sz="1800" b="1" i="0" u="none" strike="noStrike" kern="1200" baseline="0" dirty="0" smtClean="0">
                          <a:solidFill>
                            <a:schemeClr val="lt1"/>
                          </a:solidFill>
                          <a:latin typeface="+mn-lt"/>
                          <a:ea typeface="+mn-ea"/>
                          <a:cs typeface="+mn-cs"/>
                        </a:rPr>
                        <a:t>Column</a:t>
                      </a:r>
                      <a:endParaRPr lang="en-US" dirty="0"/>
                    </a:p>
                  </a:txBody>
                  <a:tcPr/>
                </a:tc>
                <a:tc>
                  <a:txBody>
                    <a:bodyPr/>
                    <a:lstStyle/>
                    <a:p>
                      <a:r>
                        <a:rPr lang="en-US" sz="1800" b="1" i="0" u="none" strike="noStrike" kern="1200" baseline="0" dirty="0" smtClean="0">
                          <a:solidFill>
                            <a:schemeClr val="lt1"/>
                          </a:solidFill>
                          <a:latin typeface="+mn-lt"/>
                          <a:ea typeface="+mn-ea"/>
                          <a:cs typeface="+mn-cs"/>
                        </a:rPr>
                        <a:t>Description</a:t>
                      </a:r>
                      <a:endParaRPr lang="en-US" dirty="0"/>
                    </a:p>
                  </a:txBody>
                  <a:tcPr/>
                </a:tc>
              </a:tr>
              <a:tr h="369594">
                <a:tc>
                  <a:txBody>
                    <a:bodyPr/>
                    <a:lstStyle/>
                    <a:p>
                      <a:r>
                        <a:rPr lang="en-US" sz="1800" b="1" i="0" u="none" strike="noStrike" kern="1200" baseline="0" dirty="0" smtClean="0">
                          <a:solidFill>
                            <a:schemeClr val="dk1"/>
                          </a:solidFill>
                          <a:latin typeface="+mn-lt"/>
                          <a:ea typeface="+mn-ea"/>
                          <a:cs typeface="+mn-cs"/>
                        </a:rPr>
                        <a:t>Reference</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 icon shows when the corresponding project has been defined as reference.</a:t>
                      </a:r>
                      <a:endParaRPr lang="en-US" dirty="0"/>
                    </a:p>
                  </a:txBody>
                  <a:tcPr/>
                </a:tc>
              </a:tr>
              <a:tr h="369594">
                <a:tc>
                  <a:txBody>
                    <a:bodyPr/>
                    <a:lstStyle/>
                    <a:p>
                      <a:r>
                        <a:rPr lang="en-US" sz="1800" b="1" i="0" u="none" strike="noStrike" kern="1200" baseline="0" dirty="0" smtClean="0">
                          <a:solidFill>
                            <a:schemeClr val="dk1"/>
                          </a:solidFill>
                          <a:latin typeface="+mn-lt"/>
                          <a:ea typeface="+mn-ea"/>
                          <a:cs typeface="+mn-cs"/>
                        </a:rPr>
                        <a:t>Label</a:t>
                      </a:r>
                      <a:endParaRPr lang="en-US" baseline="0" dirty="0" smtClean="0"/>
                    </a:p>
                  </a:txBody>
                  <a:tcPr/>
                </a:tc>
                <a:tc>
                  <a:txBody>
                    <a:bodyPr/>
                    <a:lstStyle/>
                    <a:p>
                      <a:r>
                        <a:rPr lang="en-US" sz="1800" b="0" i="0" u="none" strike="noStrike" kern="1200" baseline="0" dirty="0" smtClean="0">
                          <a:solidFill>
                            <a:schemeClr val="dk1"/>
                          </a:solidFill>
                          <a:latin typeface="+mn-lt"/>
                          <a:ea typeface="+mn-ea"/>
                          <a:cs typeface="+mn-cs"/>
                        </a:rPr>
                        <a:t>The name of the project created in </a:t>
                      </a:r>
                      <a:r>
                        <a:rPr lang="en-US" sz="1800" b="0" i="1" u="none" strike="noStrike" kern="1200" baseline="0" dirty="0" err="1" smtClean="0">
                          <a:solidFill>
                            <a:schemeClr val="dk1"/>
                          </a:solidFill>
                          <a:latin typeface="+mn-lt"/>
                          <a:ea typeface="+mn-ea"/>
                          <a:cs typeface="+mn-cs"/>
                        </a:rPr>
                        <a:t>Talend</a:t>
                      </a:r>
                      <a:r>
                        <a:rPr lang="en-US" sz="1800" b="0" i="1" u="none" strike="noStrike" kern="1200" baseline="0" dirty="0" smtClean="0">
                          <a:solidFill>
                            <a:schemeClr val="dk1"/>
                          </a:solidFill>
                          <a:latin typeface="+mn-lt"/>
                          <a:ea typeface="+mn-ea"/>
                          <a:cs typeface="+mn-cs"/>
                        </a:rPr>
                        <a:t> Studio</a:t>
                      </a:r>
                      <a:endParaRPr lang="en-US" dirty="0"/>
                    </a:p>
                  </a:txBody>
                  <a:tcPr/>
                </a:tc>
              </a:tr>
              <a:tr h="369594">
                <a:tc>
                  <a:txBody>
                    <a:bodyPr/>
                    <a:lstStyle/>
                    <a:p>
                      <a:r>
                        <a:rPr lang="en-US" sz="1800" b="1" i="0" u="none" strike="noStrike" kern="1200" baseline="0" dirty="0" smtClean="0">
                          <a:solidFill>
                            <a:schemeClr val="dk1"/>
                          </a:solidFill>
                          <a:latin typeface="+mn-lt"/>
                          <a:ea typeface="+mn-ea"/>
                          <a:cs typeface="+mn-cs"/>
                        </a:rPr>
                        <a:t>Branch</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name of the trunk and the branches established for each reference project.</a:t>
                      </a:r>
                      <a:endParaRPr lang="en-US" dirty="0"/>
                    </a:p>
                  </a:txBody>
                  <a:tcPr/>
                </a:tc>
              </a:tr>
              <a:tr h="364531">
                <a:tc>
                  <a:txBody>
                    <a:bodyPr/>
                    <a:lstStyle/>
                    <a:p>
                      <a:r>
                        <a:rPr lang="en-US" sz="1800" b="1" i="0" u="none" strike="noStrike" kern="1200" baseline="0" dirty="0" smtClean="0">
                          <a:solidFill>
                            <a:schemeClr val="dk1"/>
                          </a:solidFill>
                          <a:latin typeface="+mn-lt"/>
                          <a:ea typeface="+mn-ea"/>
                          <a:cs typeface="+mn-cs"/>
                        </a:rPr>
                        <a:t>Reference</a:t>
                      </a:r>
                      <a:endParaRPr lang="en-US" dirty="0"/>
                    </a:p>
                  </a:txBody>
                  <a:tcPr/>
                </a:tc>
                <a:tc>
                  <a:txBody>
                    <a:bodyPr/>
                    <a:lstStyle/>
                    <a:p>
                      <a:r>
                        <a:rPr lang="en-US" sz="1800" b="0" i="0" u="none" strike="noStrike" kern="1200" baseline="0" dirty="0" smtClean="0">
                          <a:solidFill>
                            <a:schemeClr val="dk1"/>
                          </a:solidFill>
                          <a:latin typeface="+mn-lt"/>
                          <a:ea typeface="+mn-ea"/>
                          <a:cs typeface="+mn-cs"/>
                        </a:rPr>
                        <a:t>Different icons show you whether you can set references between the selected projects:</a:t>
                      </a:r>
                    </a:p>
                    <a:p>
                      <a:r>
                        <a:rPr lang="en-US" sz="1800" b="1" i="0" u="none" strike="noStrike" kern="1200" baseline="0" dirty="0" smtClean="0">
                          <a:solidFill>
                            <a:schemeClr val="tx1"/>
                          </a:solidFill>
                          <a:latin typeface="+mn-lt"/>
                          <a:ea typeface="+mn-ea"/>
                          <a:cs typeface="+mn-cs"/>
                        </a:rPr>
                        <a:t>White</a:t>
                      </a:r>
                      <a:r>
                        <a:rPr lang="en-US" sz="1800" b="0" i="0" u="none" strike="noStrike" kern="1200" baseline="0" dirty="0" smtClean="0">
                          <a:solidFill>
                            <a:schemeClr val="dk1"/>
                          </a:solidFill>
                          <a:latin typeface="+mn-lt"/>
                          <a:ea typeface="+mn-ea"/>
                          <a:cs typeface="+mn-cs"/>
                        </a:rPr>
                        <a:t>: you can set a reference between the selected projects.</a:t>
                      </a:r>
                    </a:p>
                    <a:p>
                      <a:r>
                        <a:rPr lang="en-US" sz="1800" b="1" i="0" u="none" strike="noStrike" kern="1200" baseline="0" dirty="0" smtClean="0">
                          <a:solidFill>
                            <a:schemeClr val="accent4">
                              <a:lumMod val="75000"/>
                            </a:schemeClr>
                          </a:solidFill>
                          <a:latin typeface="+mn-lt"/>
                          <a:ea typeface="+mn-ea"/>
                          <a:cs typeface="+mn-cs"/>
                        </a:rPr>
                        <a:t>Green</a:t>
                      </a:r>
                      <a:r>
                        <a:rPr lang="en-US" sz="1800" b="0" i="0" u="none" strike="noStrike" kern="1200" baseline="0" dirty="0" smtClean="0">
                          <a:solidFill>
                            <a:schemeClr val="dk1"/>
                          </a:solidFill>
                          <a:latin typeface="+mn-lt"/>
                          <a:ea typeface="+mn-ea"/>
                          <a:cs typeface="+mn-cs"/>
                        </a:rPr>
                        <a:t>: a reference already exists between the selected projects.</a:t>
                      </a:r>
                    </a:p>
                    <a:p>
                      <a:r>
                        <a:rPr lang="en-US" sz="1800" b="1" i="0" u="none" strike="noStrike" kern="1200" baseline="0" dirty="0" smtClean="0">
                          <a:solidFill>
                            <a:srgbClr val="FF0000"/>
                          </a:solidFill>
                          <a:latin typeface="+mn-lt"/>
                          <a:ea typeface="+mn-ea"/>
                          <a:cs typeface="+mn-cs"/>
                        </a:rPr>
                        <a:t>Red</a:t>
                      </a:r>
                      <a:r>
                        <a:rPr lang="en-US" sz="1800" b="0" i="0" u="none" strike="noStrike" kern="1200" baseline="0" dirty="0" smtClean="0">
                          <a:solidFill>
                            <a:schemeClr val="dk1"/>
                          </a:solidFill>
                          <a:latin typeface="+mn-lt"/>
                          <a:ea typeface="+mn-ea"/>
                          <a:cs typeface="+mn-cs"/>
                        </a:rPr>
                        <a:t>: you cannot set a reference between the selected projects.</a:t>
                      </a:r>
                      <a:endParaRPr lang="en-US" dirty="0"/>
                    </a:p>
                  </a:txBody>
                  <a:tcPr/>
                </a:tc>
              </a:tr>
            </a:tbl>
          </a:graphicData>
        </a:graphic>
      </p:graphicFrame>
    </p:spTree>
    <p:extLst>
      <p:ext uri="{BB962C8B-B14F-4D97-AF65-F5344CB8AC3E}">
        <p14:creationId xmlns:p14="http://schemas.microsoft.com/office/powerpoint/2010/main" val="368717585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r>
              <a:rPr lang="en-US" sz="2300" dirty="0"/>
              <a:t>In the Menu tree view, click Projects to </a:t>
            </a:r>
            <a:endParaRPr lang="en-US" sz="2300" dirty="0" smtClean="0"/>
          </a:p>
          <a:p>
            <a:pPr marL="0" indent="0">
              <a:buNone/>
            </a:pPr>
            <a:r>
              <a:rPr lang="en-US" sz="2300" dirty="0" smtClean="0"/>
              <a:t>    display the Projects page.</a:t>
            </a:r>
          </a:p>
          <a:p>
            <a:r>
              <a:rPr lang="en-US" sz="2300" dirty="0" smtClean="0"/>
              <a:t>Select </a:t>
            </a:r>
            <a:r>
              <a:rPr lang="en-US" sz="2300" dirty="0"/>
              <a:t>the project for which you want </a:t>
            </a:r>
            <a:endParaRPr lang="en-US" sz="2300" dirty="0" smtClean="0"/>
          </a:p>
          <a:p>
            <a:pPr marL="0" indent="0">
              <a:buNone/>
            </a:pPr>
            <a:r>
              <a:rPr lang="en-US" sz="2300" dirty="0" smtClean="0"/>
              <a:t>    to create one or more branches.</a:t>
            </a:r>
          </a:p>
          <a:p>
            <a:r>
              <a:rPr lang="en-US" sz="2300" dirty="0" smtClean="0"/>
              <a:t>On </a:t>
            </a:r>
            <a:r>
              <a:rPr lang="en-US" sz="2300" dirty="0"/>
              <a:t>the toolbar, click the Branch management </a:t>
            </a:r>
            <a:endParaRPr lang="en-US" sz="2300" dirty="0" smtClean="0"/>
          </a:p>
          <a:p>
            <a:pPr marL="0" indent="0">
              <a:buNone/>
            </a:pPr>
            <a:r>
              <a:rPr lang="en-US" sz="2300" dirty="0" smtClean="0"/>
              <a:t>     button</a:t>
            </a:r>
            <a:r>
              <a:rPr lang="en-US" sz="2300" dirty="0"/>
              <a:t>.</a:t>
            </a:r>
          </a:p>
          <a:p>
            <a:r>
              <a:rPr lang="en-US" sz="2300" dirty="0" smtClean="0"/>
              <a:t>From </a:t>
            </a:r>
            <a:r>
              <a:rPr lang="en-US" sz="2300" dirty="0"/>
              <a:t>the Source field, select the trunk or the </a:t>
            </a:r>
            <a:endParaRPr lang="en-US" sz="2300" dirty="0" smtClean="0"/>
          </a:p>
          <a:p>
            <a:pPr marL="0" indent="0">
              <a:buNone/>
            </a:pPr>
            <a:r>
              <a:rPr lang="en-US" sz="2300" dirty="0" smtClean="0"/>
              <a:t>    branch </a:t>
            </a:r>
            <a:r>
              <a:rPr lang="en-US" sz="2300" dirty="0"/>
              <a:t>from which you want to copy the data.</a:t>
            </a:r>
          </a:p>
          <a:p>
            <a:r>
              <a:rPr lang="en-US" sz="2300" dirty="0" smtClean="0"/>
              <a:t>In </a:t>
            </a:r>
            <a:r>
              <a:rPr lang="en-US" sz="2300" dirty="0"/>
              <a:t>the Target field, type in the name of the </a:t>
            </a:r>
            <a:endParaRPr lang="en-US" sz="2300" dirty="0" smtClean="0"/>
          </a:p>
          <a:p>
            <a:pPr marL="0" indent="0">
              <a:buNone/>
            </a:pPr>
            <a:r>
              <a:rPr lang="en-US" sz="2300" dirty="0" smtClean="0"/>
              <a:t>    branch </a:t>
            </a:r>
            <a:r>
              <a:rPr lang="en-US" sz="2300" dirty="0"/>
              <a:t>you want to create.</a:t>
            </a:r>
          </a:p>
          <a:p>
            <a:r>
              <a:rPr lang="en-US" sz="2300" dirty="0"/>
              <a:t>Click create.</a:t>
            </a:r>
          </a:p>
          <a:p>
            <a:pPr marL="0" indent="0">
              <a:buNone/>
            </a:pPr>
            <a:endParaRPr lang="en-US" sz="23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How to manage SVN branches</a:t>
            </a:r>
            <a:endParaRPr lang="en-US" dirty="0" smtClean="0"/>
          </a:p>
        </p:txBody>
      </p:sp>
      <p:pic>
        <p:nvPicPr>
          <p:cNvPr id="2" name="Picture 1"/>
          <p:cNvPicPr>
            <a:picLocks noChangeAspect="1"/>
          </p:cNvPicPr>
          <p:nvPr/>
        </p:nvPicPr>
        <p:blipFill>
          <a:blip r:embed="rId2"/>
          <a:stretch>
            <a:fillRect/>
          </a:stretch>
        </p:blipFill>
        <p:spPr>
          <a:xfrm>
            <a:off x="7002556" y="1521817"/>
            <a:ext cx="4776247" cy="4382579"/>
          </a:xfrm>
          <a:prstGeom prst="rect">
            <a:avLst/>
          </a:prstGeom>
        </p:spPr>
      </p:pic>
    </p:spTree>
    <p:extLst>
      <p:ext uri="{BB962C8B-B14F-4D97-AF65-F5344CB8AC3E}">
        <p14:creationId xmlns:p14="http://schemas.microsoft.com/office/powerpoint/2010/main" val="74106221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r>
              <a:rPr lang="en-US" sz="2300" dirty="0"/>
              <a:t>In the Menu tree view, click Projects to display </a:t>
            </a:r>
            <a:endParaRPr lang="en-US" sz="2300" dirty="0" smtClean="0"/>
          </a:p>
          <a:p>
            <a:pPr marL="0" indent="0">
              <a:buNone/>
            </a:pPr>
            <a:r>
              <a:rPr lang="en-US" sz="2300" dirty="0" smtClean="0"/>
              <a:t>    the </a:t>
            </a:r>
            <a:r>
              <a:rPr lang="en-US" sz="2300" dirty="0"/>
              <a:t>Projects page.</a:t>
            </a:r>
          </a:p>
          <a:p>
            <a:r>
              <a:rPr lang="en-US" sz="2300" dirty="0"/>
              <a:t>From the project list, select the project for which </a:t>
            </a:r>
            <a:endParaRPr lang="en-US" sz="2300" dirty="0" smtClean="0"/>
          </a:p>
          <a:p>
            <a:pPr marL="0" indent="0">
              <a:buNone/>
            </a:pPr>
            <a:r>
              <a:rPr lang="en-US" sz="2300" dirty="0" smtClean="0"/>
              <a:t>    you </a:t>
            </a:r>
            <a:r>
              <a:rPr lang="en-US" sz="2300" dirty="0"/>
              <a:t>want to delete an existing tag.</a:t>
            </a:r>
          </a:p>
          <a:p>
            <a:r>
              <a:rPr lang="en-US" sz="2300" dirty="0"/>
              <a:t>In the SVN tree of project '&lt;</a:t>
            </a:r>
            <a:r>
              <a:rPr lang="en-US" sz="2300" dirty="0" err="1"/>
              <a:t>ProjectName</a:t>
            </a:r>
            <a:r>
              <a:rPr lang="en-US" sz="2300" dirty="0"/>
              <a:t>&gt;', </a:t>
            </a:r>
            <a:r>
              <a:rPr lang="en-US" sz="2300" dirty="0" smtClean="0"/>
              <a:t>right-</a:t>
            </a:r>
          </a:p>
          <a:p>
            <a:pPr marL="0" indent="0">
              <a:buNone/>
            </a:pPr>
            <a:r>
              <a:rPr lang="en-US" sz="2300" dirty="0" smtClean="0"/>
              <a:t>    click </a:t>
            </a:r>
            <a:r>
              <a:rPr lang="en-US" sz="2300" dirty="0"/>
              <a:t>the tag you want to delete and select </a:t>
            </a:r>
            <a:endParaRPr lang="en-US" sz="2300" dirty="0" smtClean="0"/>
          </a:p>
          <a:p>
            <a:r>
              <a:rPr lang="en-US" sz="2300" dirty="0" smtClean="0"/>
              <a:t>Delete this tag </a:t>
            </a:r>
            <a:r>
              <a:rPr lang="en-US" sz="2300" dirty="0"/>
              <a:t>from the contextual </a:t>
            </a:r>
            <a:r>
              <a:rPr lang="en-US" sz="2300" dirty="0" smtClean="0"/>
              <a:t>menu</a:t>
            </a:r>
            <a:r>
              <a:rPr lang="en-US" sz="2300" dirty="0"/>
              <a:t>.</a:t>
            </a:r>
          </a:p>
          <a:p>
            <a:r>
              <a:rPr lang="en-US" sz="2300" dirty="0" smtClean="0"/>
              <a:t>Click </a:t>
            </a:r>
            <a:r>
              <a:rPr lang="en-US" sz="2300" dirty="0"/>
              <a:t>OK to </a:t>
            </a:r>
            <a:r>
              <a:rPr lang="en-US" sz="2300" dirty="0" smtClean="0"/>
              <a:t>confirm </a:t>
            </a:r>
            <a:r>
              <a:rPr lang="en-US" sz="2300" dirty="0"/>
              <a:t>the deletion operation and </a:t>
            </a:r>
            <a:endParaRPr lang="en-US" sz="2300" dirty="0" smtClean="0"/>
          </a:p>
          <a:p>
            <a:pPr marL="0" indent="0">
              <a:buNone/>
            </a:pPr>
            <a:r>
              <a:rPr lang="en-US" sz="2300" dirty="0" smtClean="0"/>
              <a:t>    close </a:t>
            </a:r>
            <a:r>
              <a:rPr lang="en-US" sz="2300" dirty="0"/>
              <a:t>the </a:t>
            </a:r>
            <a:r>
              <a:rPr lang="en-US" sz="2300" dirty="0" smtClean="0"/>
              <a:t>message</a:t>
            </a:r>
            <a:r>
              <a:rPr lang="en-US" sz="2300" dirty="0"/>
              <a:t>.</a:t>
            </a:r>
          </a:p>
          <a:p>
            <a:r>
              <a:rPr lang="en-US" sz="2300" dirty="0"/>
              <a:t>The selected tag is deleted from the SVN tree </a:t>
            </a:r>
          </a:p>
          <a:p>
            <a:pPr marL="0" indent="0">
              <a:buNone/>
            </a:pPr>
            <a:r>
              <a:rPr lang="en-US" sz="2300" dirty="0" smtClean="0"/>
              <a:t>    of </a:t>
            </a:r>
            <a:r>
              <a:rPr lang="en-US" sz="2300" dirty="0"/>
              <a:t>project '&lt;</a:t>
            </a:r>
            <a:r>
              <a:rPr lang="en-US" sz="2300" dirty="0" err="1"/>
              <a:t>ProjectName</a:t>
            </a:r>
            <a:r>
              <a:rPr lang="en-US" sz="2300" dirty="0"/>
              <a:t>&gt;' and from </a:t>
            </a:r>
            <a:r>
              <a:rPr lang="en-US" sz="2300" dirty="0" smtClean="0"/>
              <a:t>the project</a:t>
            </a:r>
          </a:p>
          <a:p>
            <a:pPr marL="0" indent="0">
              <a:buNone/>
            </a:pPr>
            <a:r>
              <a:rPr lang="en-US" sz="2300" dirty="0"/>
              <a:t> </a:t>
            </a:r>
            <a:r>
              <a:rPr lang="en-US" sz="2300" dirty="0" smtClean="0"/>
              <a:t>   </a:t>
            </a:r>
            <a:r>
              <a:rPr lang="en-US" sz="2300" dirty="0"/>
              <a:t>on SVN.</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Delete SVN branch</a:t>
            </a:r>
            <a:endParaRPr lang="en-US" dirty="0" smtClean="0"/>
          </a:p>
        </p:txBody>
      </p:sp>
      <p:pic>
        <p:nvPicPr>
          <p:cNvPr id="4" name="Picture 3"/>
          <p:cNvPicPr>
            <a:picLocks noChangeAspect="1"/>
          </p:cNvPicPr>
          <p:nvPr/>
        </p:nvPicPr>
        <p:blipFill>
          <a:blip r:embed="rId2"/>
          <a:stretch>
            <a:fillRect/>
          </a:stretch>
        </p:blipFill>
        <p:spPr>
          <a:xfrm>
            <a:off x="7196812" y="1356677"/>
            <a:ext cx="4776247" cy="4712860"/>
          </a:xfrm>
          <a:prstGeom prst="rect">
            <a:avLst/>
          </a:prstGeom>
        </p:spPr>
      </p:pic>
    </p:spTree>
    <p:extLst>
      <p:ext uri="{BB962C8B-B14F-4D97-AF65-F5344CB8AC3E}">
        <p14:creationId xmlns:p14="http://schemas.microsoft.com/office/powerpoint/2010/main" val="32040683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2000" dirty="0"/>
              <a:t>The Notifications page allows you to configure alerts based on events. An event can be </a:t>
            </a:r>
            <a:endParaRPr lang="en-US" sz="2000" dirty="0" smtClean="0"/>
          </a:p>
          <a:p>
            <a:r>
              <a:rPr lang="en-US" sz="2000" dirty="0" smtClean="0"/>
              <a:t>a </a:t>
            </a:r>
            <a:r>
              <a:rPr lang="en-US" sz="2000" dirty="0"/>
              <a:t>user creation or </a:t>
            </a:r>
            <a:r>
              <a:rPr lang="en-US" sz="2000" dirty="0" smtClean="0"/>
              <a:t>deletion</a:t>
            </a:r>
            <a:endParaRPr lang="en-US" sz="2000" dirty="0"/>
          </a:p>
          <a:p>
            <a:r>
              <a:rPr lang="en-US" sz="2000" dirty="0"/>
              <a:t>a task failure </a:t>
            </a:r>
          </a:p>
          <a:p>
            <a:r>
              <a:rPr lang="en-US" sz="2000" dirty="0" smtClean="0"/>
              <a:t>a </a:t>
            </a:r>
            <a:r>
              <a:rPr lang="en-US" sz="2000" dirty="0"/>
              <a:t>change in the status of one or more job servers </a:t>
            </a:r>
            <a:endParaRPr lang="en-US" sz="2000" dirty="0" smtClean="0"/>
          </a:p>
          <a:p>
            <a:pPr marL="0" indent="0">
              <a:buNone/>
            </a:pPr>
            <a:r>
              <a:rPr lang="en-US" sz="2000" dirty="0" smtClean="0"/>
              <a:t>If </a:t>
            </a:r>
            <a:r>
              <a:rPr lang="en-US" sz="2000" dirty="0"/>
              <a:t>one of the SMTP parameters of the Configuration page is down, a warning will display at the top of </a:t>
            </a:r>
            <a:r>
              <a:rPr lang="en-US" sz="2000" dirty="0" smtClean="0"/>
              <a:t>the Notifications </a:t>
            </a:r>
            <a:r>
              <a:rPr lang="en-US" sz="2000" dirty="0"/>
              <a:t>page to inform you that the notification might not work due to an SMTP server connection error</a:t>
            </a:r>
            <a:r>
              <a:rPr lang="en-US" sz="2000" dirty="0" smtClean="0"/>
              <a:t>.</a:t>
            </a:r>
            <a:endParaRPr lang="en-US" sz="20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Managing Notifications</a:t>
            </a:r>
            <a:endParaRPr lang="en-US" dirty="0" smtClean="0"/>
          </a:p>
        </p:txBody>
      </p:sp>
      <p:pic>
        <p:nvPicPr>
          <p:cNvPr id="4" name="Picture 3"/>
          <p:cNvPicPr>
            <a:picLocks noChangeAspect="1"/>
          </p:cNvPicPr>
          <p:nvPr/>
        </p:nvPicPr>
        <p:blipFill>
          <a:blip r:embed="rId2"/>
          <a:stretch>
            <a:fillRect/>
          </a:stretch>
        </p:blipFill>
        <p:spPr>
          <a:xfrm>
            <a:off x="3603789" y="3713107"/>
            <a:ext cx="4623813" cy="2921719"/>
          </a:xfrm>
          <a:prstGeom prst="rect">
            <a:avLst/>
          </a:prstGeom>
        </p:spPr>
      </p:pic>
    </p:spTree>
    <p:extLst>
      <p:ext uri="{BB962C8B-B14F-4D97-AF65-F5344CB8AC3E}">
        <p14:creationId xmlns:p14="http://schemas.microsoft.com/office/powerpoint/2010/main" val="403205560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Add Task Notifications</a:t>
            </a:r>
            <a:endParaRPr lang="en-US" dirty="0" smtClean="0"/>
          </a:p>
        </p:txBody>
      </p:sp>
      <p:sp>
        <p:nvSpPr>
          <p:cNvPr id="6" name="Content Placeholder 5"/>
          <p:cNvSpPr>
            <a:spLocks noGrp="1"/>
          </p:cNvSpPr>
          <p:nvPr>
            <p:ph idx="1"/>
          </p:nvPr>
        </p:nvSpPr>
        <p:spPr>
          <a:xfrm>
            <a:off x="1120000" y="1197735"/>
            <a:ext cx="10233800" cy="4979228"/>
          </a:xfrm>
        </p:spPr>
        <p:txBody>
          <a:bodyPr>
            <a:normAutofit/>
          </a:bodyPr>
          <a:lstStyle/>
          <a:p>
            <a:r>
              <a:rPr lang="en-US" sz="1800" dirty="0"/>
              <a:t>On the Notifications page, click Add on the toolbar to create a new </a:t>
            </a:r>
            <a:endParaRPr lang="en-US" sz="1800" dirty="0" smtClean="0"/>
          </a:p>
          <a:p>
            <a:pPr marL="0" indent="0">
              <a:buNone/>
            </a:pPr>
            <a:r>
              <a:rPr lang="en-US" sz="1800" dirty="0"/>
              <a:t> </a:t>
            </a:r>
            <a:r>
              <a:rPr lang="en-US" sz="1800" dirty="0" smtClean="0"/>
              <a:t>    notification</a:t>
            </a:r>
            <a:r>
              <a:rPr lang="en-US" sz="1800" dirty="0"/>
              <a:t>.</a:t>
            </a:r>
          </a:p>
          <a:p>
            <a:r>
              <a:rPr lang="en-US" sz="1800" dirty="0"/>
              <a:t>On the Notification panel to the right, set the following information</a:t>
            </a:r>
          </a:p>
          <a:p>
            <a:r>
              <a:rPr lang="en-US" sz="1800" dirty="0"/>
              <a:t>Click [Mails Selection] dialog box.</a:t>
            </a:r>
          </a:p>
          <a:p>
            <a:r>
              <a:rPr lang="en-US" sz="1800" dirty="0"/>
              <a:t>Select the check box(</a:t>
            </a:r>
            <a:r>
              <a:rPr lang="en-US" sz="1800" dirty="0" err="1"/>
              <a:t>es</a:t>
            </a:r>
            <a:r>
              <a:rPr lang="en-US" sz="1800" dirty="0"/>
              <a:t>) next to the user(s) to be added to the notification </a:t>
            </a:r>
          </a:p>
          <a:p>
            <a:pPr marL="0" indent="0">
              <a:buNone/>
            </a:pPr>
            <a:r>
              <a:rPr lang="en-US" sz="1800" dirty="0" smtClean="0"/>
              <a:t>     Recipients </a:t>
            </a:r>
            <a:r>
              <a:rPr lang="en-US" sz="1800" dirty="0"/>
              <a:t>list.</a:t>
            </a:r>
          </a:p>
          <a:p>
            <a:r>
              <a:rPr lang="en-US" sz="1800" dirty="0"/>
              <a:t>Click Apply to close the dialog box and return to the Notifications page.</a:t>
            </a:r>
          </a:p>
          <a:p>
            <a:r>
              <a:rPr lang="en-US" sz="1800" dirty="0"/>
              <a:t>If you click the Select All button, an email is sent when any of the tasks fail.</a:t>
            </a:r>
          </a:p>
          <a:p>
            <a:r>
              <a:rPr lang="en-US" sz="1800" dirty="0"/>
              <a:t>If you click the </a:t>
            </a:r>
            <a:r>
              <a:rPr lang="en-US" sz="1800" dirty="0" smtClean="0"/>
              <a:t>button, </a:t>
            </a:r>
            <a:r>
              <a:rPr lang="en-US" sz="1800" dirty="0"/>
              <a:t>the [Tasks Selection] dialog box pops up.</a:t>
            </a:r>
            <a:endParaRPr lang="en-US" dirty="0"/>
          </a:p>
        </p:txBody>
      </p:sp>
      <p:pic>
        <p:nvPicPr>
          <p:cNvPr id="8" name="Picture 7"/>
          <p:cNvPicPr>
            <a:picLocks noChangeAspect="1"/>
          </p:cNvPicPr>
          <p:nvPr/>
        </p:nvPicPr>
        <p:blipFill>
          <a:blip r:embed="rId2"/>
          <a:stretch>
            <a:fillRect/>
          </a:stretch>
        </p:blipFill>
        <p:spPr>
          <a:xfrm>
            <a:off x="8592433" y="365125"/>
            <a:ext cx="2985674" cy="3176028"/>
          </a:xfrm>
          <a:prstGeom prst="rect">
            <a:avLst/>
          </a:prstGeom>
        </p:spPr>
      </p:pic>
      <p:pic>
        <p:nvPicPr>
          <p:cNvPr id="9" name="Picture 8"/>
          <p:cNvPicPr>
            <a:picLocks noChangeAspect="1"/>
          </p:cNvPicPr>
          <p:nvPr/>
        </p:nvPicPr>
        <p:blipFill>
          <a:blip r:embed="rId3"/>
          <a:stretch>
            <a:fillRect/>
          </a:stretch>
        </p:blipFill>
        <p:spPr>
          <a:xfrm>
            <a:off x="8592434" y="3626357"/>
            <a:ext cx="2985674" cy="3231643"/>
          </a:xfrm>
          <a:prstGeom prst="rect">
            <a:avLst/>
          </a:prstGeom>
        </p:spPr>
      </p:pic>
    </p:spTree>
    <p:extLst>
      <p:ext uri="{BB962C8B-B14F-4D97-AF65-F5344CB8AC3E}">
        <p14:creationId xmlns:p14="http://schemas.microsoft.com/office/powerpoint/2010/main" val="1488404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14795</TotalTime>
  <Words>9432</Words>
  <Application>Microsoft Office PowerPoint</Application>
  <PresentationFormat>Widescreen</PresentationFormat>
  <Paragraphs>1260</Paragraphs>
  <Slides>152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152</vt:i4>
      </vt:variant>
    </vt:vector>
  </HeadingPairs>
  <TitlesOfParts>
    <vt:vector size="157" baseType="lpstr">
      <vt:lpstr>Arial</vt:lpstr>
      <vt:lpstr>Calibri</vt:lpstr>
      <vt:lpstr>Corbel</vt:lpstr>
      <vt:lpstr>Wingdings</vt:lpstr>
      <vt:lpstr>Depth</vt:lpstr>
      <vt:lpstr>Talend Integration Studio</vt:lpstr>
      <vt:lpstr>Day 1 Agenda</vt:lpstr>
      <vt:lpstr>Introduction</vt:lpstr>
      <vt:lpstr>PowerPoint Presentation</vt:lpstr>
      <vt:lpstr>Products</vt:lpstr>
      <vt:lpstr>PowerPoint Presentation</vt:lpstr>
      <vt:lpstr>PowerPoint Presentation</vt:lpstr>
      <vt:lpstr>Introduction to Talend Products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TIS – Important Terminologies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Anatomy of  Talend  Job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Day 2 Agenda</vt:lpstr>
      <vt:lpstr>Quick Re-cap of yesterday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Day 3 Agenda</vt:lpstr>
      <vt:lpstr>Quick Re-cap of yesterday</vt:lpstr>
      <vt:lpstr>Talend Administration Center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Big Data platform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Talend Data Quality… Overview</vt:lpstr>
      <vt:lpstr>PowerPoint Presentation</vt:lpstr>
      <vt:lpstr>PowerPoint Presentation</vt:lpstr>
      <vt:lpstr>PowerPoint Presentation</vt:lpstr>
      <vt:lpstr>PowerPoint Presentation</vt:lpstr>
      <vt:lpstr>PowerPoint Presentation</vt:lpstr>
      <vt:lpstr> What is new in Talend 6???</vt:lpstr>
      <vt:lpstr>PowerPoint Presentation</vt:lpstr>
      <vt:lpstr>The first data integration platform on Spark</vt:lpstr>
      <vt:lpstr>Platform for the Internet of Things</vt:lpstr>
      <vt:lpstr>Built-in Lambda Architecture</vt:lpstr>
      <vt:lpstr>Makes data smarter and more secure</vt:lpstr>
      <vt:lpstr>Extends your integration reach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Talend Big Data Platform</dc:title>
  <dc:creator>nishad</dc:creator>
  <cp:lastModifiedBy>Windows User</cp:lastModifiedBy>
  <cp:revision>224</cp:revision>
  <dcterms:created xsi:type="dcterms:W3CDTF">2015-09-23T23:49:36Z</dcterms:created>
  <dcterms:modified xsi:type="dcterms:W3CDTF">2017-03-01T11:36:45Z</dcterms:modified>
</cp:coreProperties>
</file>